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5" roundtripDataSignature="AMtx7mj+qbNEEKTlc9EXMkBkXUQrh5j6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7f6d2a422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27f6d2a422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27f6d2a422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6" name="Shape 16"/>
        <p:cNvGrpSpPr/>
        <p:nvPr/>
      </p:nvGrpSpPr>
      <p:grpSpPr>
        <a:xfrm>
          <a:off x="0" y="0"/>
          <a:ext cx="0" cy="0"/>
          <a:chOff x="0" y="0"/>
          <a:chExt cx="0" cy="0"/>
        </a:xfrm>
      </p:grpSpPr>
      <p:sp>
        <p:nvSpPr>
          <p:cNvPr id="17" name="Google Shape;17;p19"/>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9"/>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19"/>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25" name="Google Shape;25;p19"/>
          <p:cNvPicPr preferRelativeResize="0"/>
          <p:nvPr/>
        </p:nvPicPr>
        <p:blipFill rotWithShape="1">
          <a:blip r:embed="rId4">
            <a:alphaModFix/>
          </a:blip>
          <a:srcRect b="0" l="0" r="0" t="0"/>
          <a:stretch/>
        </p:blipFill>
        <p:spPr>
          <a:xfrm>
            <a:off x="9454036" y="4523280"/>
            <a:ext cx="2373750" cy="1901250"/>
          </a:xfrm>
          <a:prstGeom prst="rect">
            <a:avLst/>
          </a:prstGeom>
          <a:noFill/>
          <a:ln>
            <a:noFill/>
          </a:ln>
        </p:spPr>
      </p:pic>
      <p:pic>
        <p:nvPicPr>
          <p:cNvPr id="26" name="Google Shape;26;p19"/>
          <p:cNvPicPr preferRelativeResize="0"/>
          <p:nvPr/>
        </p:nvPicPr>
        <p:blipFill rotWithShape="1">
          <a:blip r:embed="rId5">
            <a:alphaModFix/>
          </a:blip>
          <a:srcRect b="0" l="0" r="0" t="0"/>
          <a:stretch/>
        </p:blipFill>
        <p:spPr>
          <a:xfrm>
            <a:off x="720976" y="5023060"/>
            <a:ext cx="1232666" cy="12326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27" name="Shape 27"/>
        <p:cNvGrpSpPr/>
        <p:nvPr/>
      </p:nvGrpSpPr>
      <p:grpSpPr>
        <a:xfrm>
          <a:off x="0" y="0"/>
          <a:ext cx="0" cy="0"/>
          <a:chOff x="0" y="0"/>
          <a:chExt cx="0" cy="0"/>
        </a:xfrm>
      </p:grpSpPr>
      <p:sp>
        <p:nvSpPr>
          <p:cNvPr id="28" name="Google Shape;28;p2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23"/>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23"/>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Chủ đề A. Internet và truyền thông số</a:t>
            </a:r>
            <a:endParaRPr/>
          </a:p>
        </p:txBody>
      </p:sp>
      <p:sp>
        <p:nvSpPr>
          <p:cNvPr id="33" name="Google Shape;33;p23"/>
          <p:cNvSpPr txBox="1"/>
          <p:nvPr/>
        </p:nvSpPr>
        <p:spPr>
          <a:xfrm>
            <a:off x="5535370" y="198198"/>
            <a:ext cx="6656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none">
                <a:solidFill>
                  <a:srgbClr val="FFFFFF"/>
                </a:solidFill>
                <a:latin typeface="Times New Roman"/>
                <a:ea typeface="Times New Roman"/>
                <a:cs typeface="Times New Roman"/>
                <a:sym typeface="Times New Roman"/>
              </a:rPr>
              <a:t>Bài 2: Tớ liên lạc được với mọi người ở khắp mọi nơi trên thế giới</a:t>
            </a:r>
            <a:endParaRPr b="0" sz="1800" u="none">
              <a:solidFill>
                <a:schemeClr val="lt1"/>
              </a:solidFill>
              <a:latin typeface="Arial"/>
              <a:ea typeface="Arial"/>
              <a:cs typeface="Arial"/>
              <a:sym typeface="Arial"/>
            </a:endParaRPr>
          </a:p>
        </p:txBody>
      </p:sp>
      <p:sp>
        <p:nvSpPr>
          <p:cNvPr id="34" name="Google Shape;34;p23"/>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5" name="Google Shape;35;p23"/>
          <p:cNvPicPr preferRelativeResize="0"/>
          <p:nvPr/>
        </p:nvPicPr>
        <p:blipFill rotWithShape="1">
          <a:blip r:embed="rId2">
            <a:alphaModFix/>
          </a:blip>
          <a:srcRect b="0" l="0" r="0" t="0"/>
          <a:stretch/>
        </p:blipFill>
        <p:spPr>
          <a:xfrm>
            <a:off x="10086975" y="5597612"/>
            <a:ext cx="1600200" cy="825242"/>
          </a:xfrm>
          <a:prstGeom prst="rect">
            <a:avLst/>
          </a:prstGeom>
          <a:noFill/>
          <a:ln>
            <a:noFill/>
          </a:ln>
        </p:spPr>
      </p:pic>
      <p:pic>
        <p:nvPicPr>
          <p:cNvPr id="36" name="Google Shape;36;p23"/>
          <p:cNvPicPr preferRelativeResize="0"/>
          <p:nvPr/>
        </p:nvPicPr>
        <p:blipFill rotWithShape="1">
          <a:blip r:embed="rId3">
            <a:alphaModFix/>
          </a:blip>
          <a:srcRect b="0" l="0" r="0" t="0"/>
          <a:stretch/>
        </p:blipFill>
        <p:spPr>
          <a:xfrm>
            <a:off x="318818" y="5265259"/>
            <a:ext cx="2335746" cy="14899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37" name="Shape 37"/>
        <p:cNvGrpSpPr/>
        <p:nvPr/>
      </p:nvGrpSpPr>
      <p:grpSpPr>
        <a:xfrm>
          <a:off x="0" y="0"/>
          <a:ext cx="0" cy="0"/>
          <a:chOff x="0" y="0"/>
          <a:chExt cx="0" cy="0"/>
        </a:xfrm>
      </p:grpSpPr>
      <p:sp>
        <p:nvSpPr>
          <p:cNvPr id="38" name="Google Shape;38;p21"/>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1"/>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1" name="Google Shape;41;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4" name="Google Shape;44;p21"/>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45" name="Google Shape;45;p21"/>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46" name="Google Shape;46;p21"/>
          <p:cNvGrpSpPr/>
          <p:nvPr/>
        </p:nvGrpSpPr>
        <p:grpSpPr>
          <a:xfrm>
            <a:off x="3517905" y="460004"/>
            <a:ext cx="4157131" cy="1475193"/>
            <a:chOff x="3634320" y="261051"/>
            <a:chExt cx="4157131" cy="1475193"/>
          </a:xfrm>
        </p:grpSpPr>
        <p:pic>
          <p:nvPicPr>
            <p:cNvPr id="47" name="Google Shape;47;p21"/>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48" name="Google Shape;48;p21"/>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49" name="Shape 49"/>
        <p:cNvGrpSpPr/>
        <p:nvPr/>
      </p:nvGrpSpPr>
      <p:grpSpPr>
        <a:xfrm>
          <a:off x="0" y="0"/>
          <a:ext cx="0" cy="0"/>
          <a:chOff x="0" y="0"/>
          <a:chExt cx="0" cy="0"/>
        </a:xfrm>
      </p:grpSpPr>
      <p:sp>
        <p:nvSpPr>
          <p:cNvPr id="50" name="Google Shape;50;p2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24"/>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24"/>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Chủ</a:t>
            </a:r>
            <a:r>
              <a:rPr lang="en-US" sz="1800">
                <a:solidFill>
                  <a:schemeClr val="lt1"/>
                </a:solidFill>
                <a:latin typeface="Arial"/>
                <a:ea typeface="Arial"/>
                <a:cs typeface="Arial"/>
                <a:sym typeface="Arial"/>
              </a:rPr>
              <a:t> đề A</a:t>
            </a:r>
            <a:r>
              <a:rPr lang="en-US" sz="1800">
                <a:solidFill>
                  <a:schemeClr val="lt1"/>
                </a:solidFill>
                <a:latin typeface="Arial"/>
                <a:ea typeface="Arial"/>
                <a:cs typeface="Arial"/>
                <a:sym typeface="Arial"/>
              </a:rPr>
              <a:t>. Internet và truyền thông số</a:t>
            </a:r>
            <a:endParaRPr/>
          </a:p>
        </p:txBody>
      </p:sp>
      <p:sp>
        <p:nvSpPr>
          <p:cNvPr id="55" name="Google Shape;55;p24"/>
          <p:cNvSpPr txBox="1"/>
          <p:nvPr/>
        </p:nvSpPr>
        <p:spPr>
          <a:xfrm>
            <a:off x="5729618" y="161842"/>
            <a:ext cx="5402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Bài</a:t>
            </a:r>
            <a:r>
              <a:rPr lang="en-US" sz="1800">
                <a:solidFill>
                  <a:schemeClr val="lt1"/>
                </a:solidFill>
                <a:latin typeface="Arial"/>
                <a:ea typeface="Arial"/>
                <a:cs typeface="Arial"/>
                <a:sym typeface="Arial"/>
              </a:rPr>
              <a:t> 2</a:t>
            </a:r>
            <a:r>
              <a:rPr lang="en-US" sz="1800">
                <a:solidFill>
                  <a:schemeClr val="lt1"/>
                </a:solidFill>
                <a:latin typeface="Arial"/>
                <a:ea typeface="Arial"/>
                <a:cs typeface="Arial"/>
                <a:sym typeface="Arial"/>
              </a:rPr>
              <a:t>. Tớ liên lạc được với mọi người ở khắp mọi nơi trên thế giới</a:t>
            </a:r>
            <a:endParaRPr/>
          </a:p>
        </p:txBody>
      </p:sp>
      <p:sp>
        <p:nvSpPr>
          <p:cNvPr id="56" name="Google Shape;56;p24"/>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57" name="Google Shape;57;p24"/>
          <p:cNvPicPr preferRelativeResize="0"/>
          <p:nvPr/>
        </p:nvPicPr>
        <p:blipFill rotWithShape="1">
          <a:blip r:embed="rId2">
            <a:alphaModFix/>
          </a:blip>
          <a:srcRect b="0" l="0" r="0" t="0"/>
          <a:stretch/>
        </p:blipFill>
        <p:spPr>
          <a:xfrm>
            <a:off x="510139" y="5094603"/>
            <a:ext cx="2600794" cy="1693376"/>
          </a:xfrm>
          <a:prstGeom prst="rect">
            <a:avLst/>
          </a:prstGeom>
          <a:noFill/>
          <a:ln>
            <a:noFill/>
          </a:ln>
        </p:spPr>
      </p:pic>
      <p:pic>
        <p:nvPicPr>
          <p:cNvPr id="58" name="Google Shape;58;p24"/>
          <p:cNvPicPr preferRelativeResize="0"/>
          <p:nvPr/>
        </p:nvPicPr>
        <p:blipFill rotWithShape="1">
          <a:blip r:embed="rId3">
            <a:alphaModFix/>
          </a:blip>
          <a:srcRect b="0" l="0" r="0" t="0"/>
          <a:stretch/>
        </p:blipFill>
        <p:spPr>
          <a:xfrm>
            <a:off x="9877425" y="5425844"/>
            <a:ext cx="1943100" cy="10308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66" name="Shape 66"/>
        <p:cNvGrpSpPr/>
        <p:nvPr/>
      </p:nvGrpSpPr>
      <p:grpSpPr>
        <a:xfrm>
          <a:off x="0" y="0"/>
          <a:ext cx="0" cy="0"/>
          <a:chOff x="0" y="0"/>
          <a:chExt cx="0" cy="0"/>
        </a:xfrm>
      </p:grpSpPr>
      <p:sp>
        <p:nvSpPr>
          <p:cNvPr id="67" name="Google Shape;67;p22"/>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2"/>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2"/>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0" name="Google Shape;70;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22"/>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74" name="Google Shape;74;p22"/>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75" name="Google Shape;75;p22"/>
          <p:cNvGrpSpPr/>
          <p:nvPr/>
        </p:nvGrpSpPr>
        <p:grpSpPr>
          <a:xfrm>
            <a:off x="3517905" y="460004"/>
            <a:ext cx="4157131" cy="1475193"/>
            <a:chOff x="3634320" y="261051"/>
            <a:chExt cx="4157131" cy="1475193"/>
          </a:xfrm>
        </p:grpSpPr>
        <p:pic>
          <p:nvPicPr>
            <p:cNvPr id="76" name="Google Shape;76;p22"/>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77" name="Google Shape;77;p22"/>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8"/>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Arial"/>
                <a:ea typeface="Arial"/>
                <a:cs typeface="Arial"/>
                <a:sym typeface="Aria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Arial"/>
                <a:ea typeface="Arial"/>
                <a:cs typeface="Arial"/>
                <a:sym typeface="Aria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3" name="Google Shape;13;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Arial"/>
                <a:ea typeface="Arial"/>
                <a:cs typeface="Arial"/>
                <a:sym typeface="Arial"/>
              </a:defRPr>
            </a:lvl1pPr>
            <a:lvl2pPr indent="0" lvl="1" marL="0" marR="0" rtl="0" algn="l">
              <a:spcBef>
                <a:spcPts val="0"/>
              </a:spcBef>
              <a:buNone/>
              <a:defRPr b="0" i="0" sz="1200" u="none" cap="none" strike="noStrike">
                <a:solidFill>
                  <a:schemeClr val="lt1"/>
                </a:solidFill>
                <a:latin typeface="Arial"/>
                <a:ea typeface="Arial"/>
                <a:cs typeface="Arial"/>
                <a:sym typeface="Arial"/>
              </a:defRPr>
            </a:lvl2pPr>
            <a:lvl3pPr indent="0" lvl="2" marL="0" marR="0" rtl="0" algn="l">
              <a:spcBef>
                <a:spcPts val="0"/>
              </a:spcBef>
              <a:buNone/>
              <a:defRPr b="0" i="0" sz="1200" u="none" cap="none" strike="noStrike">
                <a:solidFill>
                  <a:schemeClr val="lt1"/>
                </a:solidFill>
                <a:latin typeface="Arial"/>
                <a:ea typeface="Arial"/>
                <a:cs typeface="Arial"/>
                <a:sym typeface="Arial"/>
              </a:defRPr>
            </a:lvl3pPr>
            <a:lvl4pPr indent="0" lvl="3" marL="0" marR="0" rtl="0" algn="l">
              <a:spcBef>
                <a:spcPts val="0"/>
              </a:spcBef>
              <a:buNone/>
              <a:defRPr b="0" i="0" sz="1200" u="none" cap="none" strike="noStrike">
                <a:solidFill>
                  <a:schemeClr val="lt1"/>
                </a:solidFill>
                <a:latin typeface="Arial"/>
                <a:ea typeface="Arial"/>
                <a:cs typeface="Arial"/>
                <a:sym typeface="Arial"/>
              </a:defRPr>
            </a:lvl4pPr>
            <a:lvl5pPr indent="0" lvl="4" marL="0" marR="0" rtl="0" algn="l">
              <a:spcBef>
                <a:spcPts val="0"/>
              </a:spcBef>
              <a:buNone/>
              <a:defRPr b="0" i="0" sz="1200" u="none" cap="none" strike="noStrike">
                <a:solidFill>
                  <a:schemeClr val="lt1"/>
                </a:solidFill>
                <a:latin typeface="Arial"/>
                <a:ea typeface="Arial"/>
                <a:cs typeface="Arial"/>
                <a:sym typeface="Arial"/>
              </a:defRPr>
            </a:lvl5pPr>
            <a:lvl6pPr indent="0" lvl="5" marL="0" marR="0" rtl="0" algn="l">
              <a:spcBef>
                <a:spcPts val="0"/>
              </a:spcBef>
              <a:buNone/>
              <a:defRPr b="0" i="0" sz="1200" u="none" cap="none" strike="noStrike">
                <a:solidFill>
                  <a:schemeClr val="lt1"/>
                </a:solidFill>
                <a:latin typeface="Arial"/>
                <a:ea typeface="Arial"/>
                <a:cs typeface="Arial"/>
                <a:sym typeface="Arial"/>
              </a:defRPr>
            </a:lvl6pPr>
            <a:lvl7pPr indent="0" lvl="6" marL="0" marR="0" rtl="0" algn="l">
              <a:spcBef>
                <a:spcPts val="0"/>
              </a:spcBef>
              <a:buNone/>
              <a:defRPr b="0" i="0" sz="1200" u="none" cap="none" strike="noStrike">
                <a:solidFill>
                  <a:schemeClr val="lt1"/>
                </a:solidFill>
                <a:latin typeface="Arial"/>
                <a:ea typeface="Arial"/>
                <a:cs typeface="Arial"/>
                <a:sym typeface="Arial"/>
              </a:defRPr>
            </a:lvl7pPr>
            <a:lvl8pPr indent="0" lvl="7" marL="0" marR="0" rtl="0" algn="l">
              <a:spcBef>
                <a:spcPts val="0"/>
              </a:spcBef>
              <a:buNone/>
              <a:defRPr b="0" i="0" sz="1200" u="none" cap="none" strike="noStrike">
                <a:solidFill>
                  <a:schemeClr val="lt1"/>
                </a:solidFill>
                <a:latin typeface="Arial"/>
                <a:ea typeface="Arial"/>
                <a:cs typeface="Arial"/>
                <a:sym typeface="Arial"/>
              </a:defRPr>
            </a:lvl8pPr>
            <a:lvl9pPr indent="0" lvl="8" marL="0" marR="0" rt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20"/>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0"/>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Arial"/>
              <a:buNone/>
              <a:defRPr b="0" i="0" sz="40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0"/>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Arial"/>
                <a:ea typeface="Arial"/>
                <a:cs typeface="Arial"/>
                <a:sym typeface="Aria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3" name="Google Shape;63;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0" marR="0" rtl="0" algn="l">
              <a:spcBef>
                <a:spcPts val="0"/>
              </a:spcBef>
              <a:buNone/>
              <a:defRPr b="0" i="0" sz="1200" u="none" cap="none" strike="noStrike">
                <a:solidFill>
                  <a:schemeClr val="dk1"/>
                </a:solidFill>
                <a:latin typeface="Arial"/>
                <a:ea typeface="Arial"/>
                <a:cs typeface="Arial"/>
                <a:sym typeface="Arial"/>
              </a:defRPr>
            </a:lvl2pPr>
            <a:lvl3pPr indent="0" lvl="2" marL="0" marR="0" rtl="0" algn="l">
              <a:spcBef>
                <a:spcPts val="0"/>
              </a:spcBef>
              <a:buNone/>
              <a:defRPr b="0" i="0" sz="1200" u="none" cap="none" strike="noStrike">
                <a:solidFill>
                  <a:schemeClr val="dk1"/>
                </a:solidFill>
                <a:latin typeface="Arial"/>
                <a:ea typeface="Arial"/>
                <a:cs typeface="Arial"/>
                <a:sym typeface="Arial"/>
              </a:defRPr>
            </a:lvl3pPr>
            <a:lvl4pPr indent="0" lvl="3" marL="0" marR="0" rtl="0" algn="l">
              <a:spcBef>
                <a:spcPts val="0"/>
              </a:spcBef>
              <a:buNone/>
              <a:defRPr b="0" i="0" sz="1200" u="none" cap="none" strike="noStrike">
                <a:solidFill>
                  <a:schemeClr val="dk1"/>
                </a:solidFill>
                <a:latin typeface="Arial"/>
                <a:ea typeface="Arial"/>
                <a:cs typeface="Arial"/>
                <a:sym typeface="Arial"/>
              </a:defRPr>
            </a:lvl4pPr>
            <a:lvl5pPr indent="0" lvl="4" marL="0" marR="0" rtl="0" algn="l">
              <a:spcBef>
                <a:spcPts val="0"/>
              </a:spcBef>
              <a:buNone/>
              <a:defRPr b="0" i="0" sz="1200" u="none" cap="none" strike="noStrike">
                <a:solidFill>
                  <a:schemeClr val="dk1"/>
                </a:solidFill>
                <a:latin typeface="Arial"/>
                <a:ea typeface="Arial"/>
                <a:cs typeface="Arial"/>
                <a:sym typeface="Arial"/>
              </a:defRPr>
            </a:lvl5pPr>
            <a:lvl6pPr indent="0" lvl="5" marL="0" marR="0" rtl="0" algn="l">
              <a:spcBef>
                <a:spcPts val="0"/>
              </a:spcBef>
              <a:buNone/>
              <a:defRPr b="0" i="0" sz="1200" u="none" cap="none" strike="noStrike">
                <a:solidFill>
                  <a:schemeClr val="dk1"/>
                </a:solidFill>
                <a:latin typeface="Arial"/>
                <a:ea typeface="Arial"/>
                <a:cs typeface="Arial"/>
                <a:sym typeface="Arial"/>
              </a:defRPr>
            </a:lvl6pPr>
            <a:lvl7pPr indent="0" lvl="6" marL="0" marR="0" rtl="0" algn="l">
              <a:spcBef>
                <a:spcPts val="0"/>
              </a:spcBef>
              <a:buNone/>
              <a:defRPr b="0" i="0" sz="1200" u="none" cap="none" strike="noStrike">
                <a:solidFill>
                  <a:schemeClr val="dk1"/>
                </a:solidFill>
                <a:latin typeface="Arial"/>
                <a:ea typeface="Arial"/>
                <a:cs typeface="Arial"/>
                <a:sym typeface="Arial"/>
              </a:defRPr>
            </a:lvl7pPr>
            <a:lvl8pPr indent="0" lvl="7" marL="0" marR="0" rtl="0" algn="l">
              <a:spcBef>
                <a:spcPts val="0"/>
              </a:spcBef>
              <a:buNone/>
              <a:defRPr b="0" i="0" sz="1200" u="none" cap="none" strike="noStrike">
                <a:solidFill>
                  <a:schemeClr val="dk1"/>
                </a:solidFill>
                <a:latin typeface="Arial"/>
                <a:ea typeface="Arial"/>
                <a:cs typeface="Arial"/>
                <a:sym typeface="Arial"/>
              </a:defRPr>
            </a:lvl8pPr>
            <a:lvl9pPr indent="0" lvl="8" marL="0" marR="0" rtl="0" algn="l">
              <a:spcBef>
                <a:spcPts val="0"/>
              </a:spcBef>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4.png"/><Relationship Id="rId11" Type="http://schemas.openxmlformats.org/officeDocument/2006/relationships/image" Target="../media/image19.png"/><Relationship Id="rId10" Type="http://schemas.openxmlformats.org/officeDocument/2006/relationships/image" Target="../media/image22.png"/><Relationship Id="rId9"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3.png"/><Relationship Id="rId8"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27f6d2a4227_0_0"/>
          <p:cNvSpPr txBox="1"/>
          <p:nvPr>
            <p:ph type="ctrTitle"/>
          </p:nvPr>
        </p:nvSpPr>
        <p:spPr>
          <a:xfrm>
            <a:off x="365759" y="2166364"/>
            <a:ext cx="11471700" cy="173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solidFill>
                  <a:srgbClr val="FF0000"/>
                </a:solidFill>
              </a:rPr>
              <a:t>TIN HỌC 5 – TUẦN 7</a:t>
            </a:r>
            <a:endParaRPr/>
          </a:p>
        </p:txBody>
      </p:sp>
      <p:sp>
        <p:nvSpPr>
          <p:cNvPr id="84" name="Google Shape;84;g27f6d2a4227_0_0"/>
          <p:cNvSpPr txBox="1"/>
          <p:nvPr>
            <p:ph idx="1" type="subTitle"/>
          </p:nvPr>
        </p:nvSpPr>
        <p:spPr>
          <a:xfrm>
            <a:off x="1524000" y="3996250"/>
            <a:ext cx="9144000" cy="1309200"/>
          </a:xfrm>
          <a:prstGeom prst="rect">
            <a:avLst/>
          </a:prstGeom>
        </p:spPr>
        <p:txBody>
          <a:bodyPr anchorCtr="0" anchor="t" bIns="45700" lIns="91425" spcFirstLastPara="1" rIns="91425" wrap="square" tIns="45700">
            <a:normAutofit/>
          </a:bodyPr>
          <a:lstStyle/>
          <a:p>
            <a:pPr indent="0" lvl="0" marL="0" rtl="0" algn="ctr">
              <a:spcBef>
                <a:spcPts val="1200"/>
              </a:spcBef>
              <a:spcAft>
                <a:spcPts val="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p:nvPr/>
        </p:nvSpPr>
        <p:spPr>
          <a:xfrm>
            <a:off x="3454400" y="926975"/>
            <a:ext cx="5648960" cy="646986"/>
          </a:xfrm>
          <a:prstGeom prst="roundRect">
            <a:avLst>
              <a:gd fmla="val 16667" name="adj"/>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ÔN TẬP KIẾN THỨC CŨ</a:t>
            </a:r>
            <a:endParaRPr/>
          </a:p>
        </p:txBody>
      </p:sp>
      <p:sp>
        <p:nvSpPr>
          <p:cNvPr id="142" name="Google Shape;142;p9"/>
          <p:cNvSpPr txBox="1"/>
          <p:nvPr/>
        </p:nvSpPr>
        <p:spPr>
          <a:xfrm>
            <a:off x="762000" y="1998211"/>
            <a:ext cx="11216640" cy="22198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 Thế nào là truyền thông thời gian thực?</a:t>
            </a:r>
            <a:endParaRPr sz="32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 Thế nào là truyền thông có độ trễ?</a:t>
            </a:r>
            <a:endParaRPr sz="32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lt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pic>
        <p:nvPicPr>
          <p:cNvPr descr="Kiểm tra bài cũ Pick a name trong ClassPoint | Tinh hoa Công ..." id="143" name="Google Shape;143;p9"/>
          <p:cNvPicPr preferRelativeResize="0"/>
          <p:nvPr/>
        </p:nvPicPr>
        <p:blipFill rotWithShape="1">
          <a:blip r:embed="rId3">
            <a:alphaModFix/>
          </a:blip>
          <a:srcRect b="0" l="0" r="0" t="0"/>
          <a:stretch/>
        </p:blipFill>
        <p:spPr>
          <a:xfrm>
            <a:off x="5214620" y="3768671"/>
            <a:ext cx="2311400" cy="231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p:nvPr/>
        </p:nvSpPr>
        <p:spPr>
          <a:xfrm>
            <a:off x="526472" y="1159758"/>
            <a:ext cx="11396870" cy="821501"/>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HOẠT ĐỘNG NHÓM – 2HS – 5 PHÚT</a:t>
            </a:r>
            <a:endParaRPr/>
          </a:p>
        </p:txBody>
      </p:sp>
      <p:pic>
        <p:nvPicPr>
          <p:cNvPr descr="Ảnh Làm Việc Nhóm Đẹp, Chuyên Nghiệp, Ấn Tượng Nhất" id="149" name="Google Shape;149;p10"/>
          <p:cNvPicPr preferRelativeResize="0"/>
          <p:nvPr/>
        </p:nvPicPr>
        <p:blipFill rotWithShape="1">
          <a:blip r:embed="rId3">
            <a:alphaModFix/>
          </a:blip>
          <a:srcRect b="24057" l="19607" r="17803" t="31852"/>
          <a:stretch/>
        </p:blipFill>
        <p:spPr>
          <a:xfrm>
            <a:off x="10036686" y="609007"/>
            <a:ext cx="2274583" cy="1604106"/>
          </a:xfrm>
          <a:prstGeom prst="rect">
            <a:avLst/>
          </a:prstGeom>
          <a:noFill/>
          <a:ln>
            <a:noFill/>
          </a:ln>
        </p:spPr>
      </p:pic>
      <p:sp>
        <p:nvSpPr>
          <p:cNvPr id="150" name="Google Shape;150;p10"/>
          <p:cNvSpPr txBox="1"/>
          <p:nvPr/>
        </p:nvSpPr>
        <p:spPr>
          <a:xfrm>
            <a:off x="747166" y="2073936"/>
            <a:ext cx="10955481" cy="7425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Trao đổi với bạn để tìm ra câu trả lời cho câu hỏi sau:</a:t>
            </a:r>
            <a:endParaRPr/>
          </a:p>
        </p:txBody>
      </p:sp>
      <p:sp>
        <p:nvSpPr>
          <p:cNvPr id="151" name="Google Shape;151;p10"/>
          <p:cNvSpPr/>
          <p:nvPr/>
        </p:nvSpPr>
        <p:spPr>
          <a:xfrm>
            <a:off x="1549373" y="3052042"/>
            <a:ext cx="9351066" cy="2485745"/>
          </a:xfrm>
          <a:prstGeom prst="homePlate">
            <a:avLst>
              <a:gd fmla="val 50000" name="adj"/>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600">
                <a:solidFill>
                  <a:srgbClr val="FF0000"/>
                </a:solidFill>
                <a:latin typeface="Times New Roman"/>
                <a:ea typeface="Times New Roman"/>
                <a:cs typeface="Times New Roman"/>
                <a:sym typeface="Times New Roman"/>
              </a:rPr>
              <a:t>Có các hình thức truyền thông điện tử nào? Ưu và nhược điểm của các hình thức truyền thông điện tử đó?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p:nvPr>
            <p:ph idx="1" type="body"/>
          </p:nvPr>
        </p:nvSpPr>
        <p:spPr>
          <a:xfrm>
            <a:off x="510208" y="794600"/>
            <a:ext cx="11171583" cy="5697640"/>
          </a:xfrm>
          <a:prstGeom prst="roundRect">
            <a:avLst>
              <a:gd fmla="val 8821" name="adj"/>
            </a:avLst>
          </a:prstGeom>
          <a:solidFill>
            <a:srgbClr val="C7EDFD"/>
          </a:solid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2400"/>
              <a:buNone/>
            </a:pPr>
            <a:r>
              <a:rPr b="1" i="1" lang="en-US" sz="2400" u="sng">
                <a:solidFill>
                  <a:srgbClr val="FF0000"/>
                </a:solidFill>
                <a:latin typeface="Cambria"/>
                <a:ea typeface="Cambria"/>
                <a:cs typeface="Cambria"/>
                <a:sym typeface="Cambria"/>
              </a:rPr>
              <a:t>Internet</a:t>
            </a:r>
            <a:r>
              <a:rPr b="1" i="1" lang="en-US" sz="2400">
                <a:solidFill>
                  <a:srgbClr val="FF0000"/>
                </a:solidFill>
                <a:latin typeface="Cambria"/>
                <a:ea typeface="Cambria"/>
                <a:cs typeface="Cambria"/>
                <a:sym typeface="Cambria"/>
              </a:rPr>
              <a:t> : </a:t>
            </a:r>
            <a:r>
              <a:rPr b="1" lang="en-US" sz="2400">
                <a:solidFill>
                  <a:srgbClr val="FF0000"/>
                </a:solidFill>
                <a:latin typeface="Times New Roman"/>
                <a:ea typeface="Times New Roman"/>
                <a:cs typeface="Times New Roman"/>
                <a:sym typeface="Times New Roman"/>
              </a:rPr>
              <a:t>Đây là một dạng quảng cáo trên các Website, Google Search, các Forum… </a:t>
            </a:r>
            <a:endParaRPr b="1" sz="2400">
              <a:solidFill>
                <a:srgbClr val="FF0000"/>
              </a:solidFill>
              <a:latin typeface="Cambria"/>
              <a:ea typeface="Cambria"/>
              <a:cs typeface="Cambria"/>
              <a:sym typeface="Cambria"/>
            </a:endParaRPr>
          </a:p>
          <a:p>
            <a:pPr indent="0" lvl="0" marL="0" rtl="0" algn="just">
              <a:lnSpc>
                <a:spcPct val="150000"/>
              </a:lnSpc>
              <a:spcBef>
                <a:spcPts val="0"/>
              </a:spcBef>
              <a:spcAft>
                <a:spcPts val="0"/>
              </a:spcAft>
              <a:buSzPts val="2400"/>
              <a:buNone/>
            </a:pPr>
            <a:r>
              <a:rPr b="1" lang="en-US" sz="2400">
                <a:solidFill>
                  <a:srgbClr val="333333"/>
                </a:solidFill>
                <a:latin typeface="Times New Roman"/>
                <a:ea typeface="Times New Roman"/>
                <a:cs typeface="Times New Roman"/>
                <a:sym typeface="Times New Roman"/>
              </a:rPr>
              <a:t>*Ưu điểm:</a:t>
            </a:r>
            <a:r>
              <a:rPr lang="en-US" sz="2400">
                <a:solidFill>
                  <a:srgbClr val="333333"/>
                </a:solidFill>
                <a:latin typeface="Times New Roman"/>
                <a:ea typeface="Times New Roman"/>
                <a:cs typeface="Times New Roman"/>
                <a:sym typeface="Times New Roman"/>
              </a:rPr>
              <a:t> </a:t>
            </a:r>
            <a:endParaRPr/>
          </a:p>
          <a:p>
            <a:pPr indent="0" lvl="0" marL="0" rtl="0" algn="just">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Tốc độ truyền tin nhanh chóng</a:t>
            </a:r>
            <a:endParaRPr sz="2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Khả năng tiếp cận lượng lớn người dùng…</a:t>
            </a:r>
            <a:endParaRPr sz="2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SzPts val="2400"/>
              <a:buNone/>
            </a:pPr>
            <a:r>
              <a:rPr b="1" lang="en-US" sz="2400">
                <a:solidFill>
                  <a:srgbClr val="333333"/>
                </a:solidFill>
                <a:latin typeface="Times New Roman"/>
                <a:ea typeface="Times New Roman"/>
                <a:cs typeface="Times New Roman"/>
                <a:sym typeface="Times New Roman"/>
              </a:rPr>
              <a:t>*Nhược điểm:</a:t>
            </a:r>
            <a:r>
              <a:rPr lang="en-US" sz="2400">
                <a:solidFill>
                  <a:srgbClr val="333333"/>
                </a:solidFill>
                <a:latin typeface="Times New Roman"/>
                <a:ea typeface="Times New Roman"/>
                <a:cs typeface="Times New Roman"/>
                <a:sym typeface="Times New Roman"/>
              </a:rPr>
              <a:t> </a:t>
            </a:r>
            <a:endParaRPr/>
          </a:p>
          <a:p>
            <a:pPr indent="0" lvl="0" marL="0" rtl="0" algn="l">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Thông tin không chính thống tràn lan</a:t>
            </a:r>
            <a:endParaRPr sz="24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SzPts val="2400"/>
              <a:buNone/>
            </a:pPr>
            <a:r>
              <a:rPr lang="en-US" sz="2400">
                <a:solidFill>
                  <a:schemeClr val="dk1"/>
                </a:solidFill>
                <a:latin typeface="Times New Roman"/>
                <a:ea typeface="Times New Roman"/>
                <a:cs typeface="Times New Roman"/>
                <a:sym typeface="Times New Roman"/>
              </a:rPr>
              <a:t>- Các quảng cáo xuất hiện quá nhiều khiến khách hàng cảm thấy phiền hoặc khó tiếp cận được thương hiệu, thậm chí là không kiểm soát được thông tin trong nước và quốc tế.</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p:nvPr>
            <p:ph idx="1" type="body"/>
          </p:nvPr>
        </p:nvSpPr>
        <p:spPr>
          <a:xfrm>
            <a:off x="510208" y="712147"/>
            <a:ext cx="11171583" cy="6022760"/>
          </a:xfrm>
          <a:prstGeom prst="roundRect">
            <a:avLst>
              <a:gd fmla="val 16667"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b="1" i="1" lang="en-US" sz="3200" u="sng">
                <a:solidFill>
                  <a:srgbClr val="FF0000"/>
                </a:solidFill>
                <a:latin typeface="Times New Roman"/>
                <a:ea typeface="Times New Roman"/>
                <a:cs typeface="Times New Roman"/>
                <a:sym typeface="Times New Roman"/>
              </a:rPr>
              <a:t>Báo chí</a:t>
            </a:r>
            <a:endParaRPr b="1" sz="3200">
              <a:solidFill>
                <a:srgbClr val="FF0000"/>
              </a:solidFill>
              <a:latin typeface="Times New Roman"/>
              <a:ea typeface="Times New Roman"/>
              <a:cs typeface="Times New Roman"/>
              <a:sym typeface="Times New Roman"/>
            </a:endParaRPr>
          </a:p>
          <a:p>
            <a:pPr indent="0" lvl="0" marL="0" rtl="0" algn="just">
              <a:lnSpc>
                <a:spcPct val="150000"/>
              </a:lnSpc>
              <a:spcBef>
                <a:spcPts val="200"/>
              </a:spcBef>
              <a:spcAft>
                <a:spcPts val="0"/>
              </a:spcAft>
              <a:buSzPts val="3200"/>
              <a:buNone/>
            </a:pPr>
            <a:r>
              <a:rPr b="1" lang="en-US" sz="3200">
                <a:solidFill>
                  <a:srgbClr val="333333"/>
                </a:solidFill>
                <a:latin typeface="Times New Roman"/>
                <a:ea typeface="Times New Roman"/>
                <a:cs typeface="Times New Roman"/>
                <a:sym typeface="Times New Roman"/>
              </a:rPr>
              <a:t>*Ưu điểm:</a:t>
            </a:r>
            <a:r>
              <a:rPr lang="en-US" sz="3200">
                <a:solidFill>
                  <a:srgbClr val="333333"/>
                </a:solidFill>
                <a:latin typeface="Times New Roman"/>
                <a:ea typeface="Times New Roman"/>
                <a:cs typeface="Times New Roman"/>
                <a:sym typeface="Times New Roman"/>
              </a:rPr>
              <a:t> </a:t>
            </a:r>
            <a:endParaRPr/>
          </a:p>
          <a:p>
            <a:pPr indent="0" lvl="0" marL="0" rtl="0" algn="l">
              <a:lnSpc>
                <a:spcPct val="90000"/>
              </a:lnSpc>
              <a:spcBef>
                <a:spcPts val="1200"/>
              </a:spcBef>
              <a:spcAft>
                <a:spcPts val="0"/>
              </a:spcAft>
              <a:buSzPts val="3200"/>
              <a:buNone/>
            </a:pPr>
            <a:r>
              <a:rPr lang="en-US" sz="3200">
                <a:solidFill>
                  <a:schemeClr val="dk1"/>
                </a:solidFill>
                <a:latin typeface="Times New Roman"/>
                <a:ea typeface="Times New Roman"/>
                <a:cs typeface="Times New Roman"/>
                <a:sym typeface="Times New Roman"/>
              </a:rPr>
              <a:t>- Chi phí rất rẻ và có độ tin cậy từ công chúng, dễ dàng tiếp cận khách hàng. </a:t>
            </a:r>
            <a:endParaRPr sz="3200">
              <a:solidFill>
                <a:schemeClr val="dk1"/>
              </a:solidFill>
              <a:latin typeface="Times New Roman"/>
              <a:ea typeface="Times New Roman"/>
              <a:cs typeface="Times New Roman"/>
              <a:sym typeface="Times New Roman"/>
            </a:endParaRPr>
          </a:p>
          <a:p>
            <a:pPr indent="0" lvl="0" marL="0" rtl="0" algn="l">
              <a:lnSpc>
                <a:spcPct val="90000"/>
              </a:lnSpc>
              <a:spcBef>
                <a:spcPts val="1400"/>
              </a:spcBef>
              <a:spcAft>
                <a:spcPts val="0"/>
              </a:spcAft>
              <a:buSzPts val="3200"/>
              <a:buNone/>
            </a:pPr>
            <a:r>
              <a:rPr lang="en-US" sz="3200">
                <a:solidFill>
                  <a:schemeClr val="dk1"/>
                </a:solidFill>
                <a:latin typeface="Times New Roman"/>
                <a:ea typeface="Times New Roman"/>
                <a:cs typeface="Times New Roman"/>
                <a:sym typeface="Times New Roman"/>
              </a:rPr>
              <a:t>- Mức độ phủ sóng cao và được công chúng biết đến một cách rộng rãi</a:t>
            </a:r>
            <a:endParaRPr sz="3200">
              <a:solidFill>
                <a:schemeClr val="dk1"/>
              </a:solidFill>
              <a:latin typeface="Times New Roman"/>
              <a:ea typeface="Times New Roman"/>
              <a:cs typeface="Times New Roman"/>
              <a:sym typeface="Times New Roman"/>
            </a:endParaRPr>
          </a:p>
          <a:p>
            <a:pPr indent="0" lvl="0" marL="0" rtl="0" algn="l">
              <a:lnSpc>
                <a:spcPct val="150000"/>
              </a:lnSpc>
              <a:spcBef>
                <a:spcPts val="200"/>
              </a:spcBef>
              <a:spcAft>
                <a:spcPts val="0"/>
              </a:spcAft>
              <a:buSzPts val="3200"/>
              <a:buNone/>
            </a:pPr>
            <a:r>
              <a:rPr b="1" lang="en-US" sz="3200">
                <a:solidFill>
                  <a:srgbClr val="333333"/>
                </a:solidFill>
                <a:latin typeface="Times New Roman"/>
                <a:ea typeface="Times New Roman"/>
                <a:cs typeface="Times New Roman"/>
                <a:sym typeface="Times New Roman"/>
              </a:rPr>
              <a:t>*Nhược điểm:</a:t>
            </a:r>
            <a:r>
              <a:rPr lang="en-US" sz="3200">
                <a:solidFill>
                  <a:srgbClr val="333333"/>
                </a:solidFill>
                <a:latin typeface="Times New Roman"/>
                <a:ea typeface="Times New Roman"/>
                <a:cs typeface="Times New Roman"/>
                <a:sym typeface="Times New Roman"/>
              </a:rPr>
              <a:t> </a:t>
            </a:r>
            <a:endParaRPr/>
          </a:p>
          <a:p>
            <a:pPr indent="0" lvl="0" marL="0" rtl="0" algn="l">
              <a:lnSpc>
                <a:spcPct val="150000"/>
              </a:lnSpc>
              <a:spcBef>
                <a:spcPts val="0"/>
              </a:spcBef>
              <a:spcAft>
                <a:spcPts val="0"/>
              </a:spcAft>
              <a:buSzPts val="3200"/>
              <a:buNone/>
            </a:pPr>
            <a:r>
              <a:rPr lang="en-US" sz="3200">
                <a:solidFill>
                  <a:schemeClr val="dk1"/>
                </a:solidFill>
                <a:latin typeface="Times New Roman"/>
                <a:ea typeface="Times New Roman"/>
                <a:cs typeface="Times New Roman"/>
                <a:sym typeface="Times New Roman"/>
              </a:rPr>
              <a:t>Số lượng quảng cáo quá nhiều dẫn đến người đọc bị “lạc” trong một “ma trận” quảng cáo </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5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5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5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5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500"/>
                                        <p:tgtEl>
                                          <p:spTgt spid="16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p:nvPr>
            <p:ph idx="1" type="body"/>
          </p:nvPr>
        </p:nvSpPr>
        <p:spPr>
          <a:xfrm>
            <a:off x="427043" y="763954"/>
            <a:ext cx="11482500" cy="6022926"/>
          </a:xfrm>
          <a:prstGeom prst="roundRect">
            <a:avLst>
              <a:gd fmla="val 7064"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700"/>
              <a:buNone/>
            </a:pPr>
            <a:r>
              <a:rPr b="1" i="1" lang="en-US" sz="2700" u="sng">
                <a:solidFill>
                  <a:srgbClr val="FF0000"/>
                </a:solidFill>
                <a:latin typeface="Times New Roman"/>
                <a:ea typeface="Times New Roman"/>
                <a:cs typeface="Times New Roman"/>
                <a:sym typeface="Times New Roman"/>
              </a:rPr>
              <a:t>Ti-vi (Truyền hình) </a:t>
            </a:r>
            <a:endParaRPr b="1" sz="2700">
              <a:solidFill>
                <a:srgbClr val="FF0000"/>
              </a:solidFill>
              <a:latin typeface="Times New Roman"/>
              <a:ea typeface="Times New Roman"/>
              <a:cs typeface="Times New Roman"/>
              <a:sym typeface="Times New Roman"/>
            </a:endParaRPr>
          </a:p>
          <a:p>
            <a:pPr indent="0" lvl="0" marL="0" rtl="0" algn="just">
              <a:lnSpc>
                <a:spcPct val="130000"/>
              </a:lnSpc>
              <a:spcBef>
                <a:spcPts val="0"/>
              </a:spcBef>
              <a:spcAft>
                <a:spcPts val="0"/>
              </a:spcAft>
              <a:buSzPts val="2700"/>
              <a:buNone/>
            </a:pPr>
            <a:r>
              <a:rPr b="1" lang="en-US" sz="2700">
                <a:solidFill>
                  <a:schemeClr val="dk1"/>
                </a:solidFill>
                <a:latin typeface="Times New Roman"/>
                <a:ea typeface="Times New Roman"/>
                <a:cs typeface="Times New Roman"/>
                <a:sym typeface="Times New Roman"/>
              </a:rPr>
              <a:t>*Ưu điểm:</a:t>
            </a:r>
            <a:r>
              <a:rPr lang="en-US" sz="27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Tính trực quan, sinh động sẽ giúp khách hàng dễ dàng bị thu hút hơn</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Truyền hình cũng có lượng người xem vô cùng lớn với 90% dân số Việt Nam sử dụng và được nhiều người chú ý, gây hiệu quả mạnh, tác động được đến nhiều đối tượng, giúp gia tăng tỉ lệ chuyển đổi</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Được coi là một phương tiện truyền thông chính thống.</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b="1" lang="en-US" sz="2700">
                <a:solidFill>
                  <a:schemeClr val="dk1"/>
                </a:solidFill>
                <a:latin typeface="Times New Roman"/>
                <a:ea typeface="Times New Roman"/>
                <a:cs typeface="Times New Roman"/>
                <a:sym typeface="Times New Roman"/>
              </a:rPr>
              <a:t>*Nhược điểm:</a:t>
            </a:r>
            <a:r>
              <a:rPr lang="en-US" sz="27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Chi phí bỏ ra đắt </a:t>
            </a:r>
            <a:endParaRPr sz="27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700"/>
              <a:buNone/>
            </a:pPr>
            <a:r>
              <a:rPr lang="en-US" sz="2700">
                <a:solidFill>
                  <a:schemeClr val="dk1"/>
                </a:solidFill>
                <a:latin typeface="Times New Roman"/>
                <a:ea typeface="Times New Roman"/>
                <a:cs typeface="Times New Roman"/>
                <a:sym typeface="Times New Roman"/>
              </a:rPr>
              <a:t>- Quảng cáo có thể gây khó chịu với người xem, vì có rất nhiều quảng cáo được phát thời gian trong ngày.</a:t>
            </a:r>
            <a:endParaRPr sz="27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5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5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5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500"/>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500"/>
                                        <p:tgtEl>
                                          <p:spTgt spid="1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animEffect filter="fade" transition="in">
                                      <p:cBhvr>
                                        <p:cTn dur="500"/>
                                        <p:tgtEl>
                                          <p:spTgt spid="1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6" st="6"/>
                                            </p:txEl>
                                          </p:spTgt>
                                        </p:tgtEl>
                                        <p:attrNameLst>
                                          <p:attrName>style.visibility</p:attrName>
                                        </p:attrNameLst>
                                      </p:cBhvr>
                                      <p:to>
                                        <p:strVal val="visible"/>
                                      </p:to>
                                    </p:set>
                                    <p:animEffect filter="fade" transition="in">
                                      <p:cBhvr>
                                        <p:cTn dur="500"/>
                                        <p:tgtEl>
                                          <p:spTgt spid="16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7" st="7"/>
                                            </p:txEl>
                                          </p:spTgt>
                                        </p:tgtEl>
                                        <p:attrNameLst>
                                          <p:attrName>style.visibility</p:attrName>
                                        </p:attrNameLst>
                                      </p:cBhvr>
                                      <p:to>
                                        <p:strVal val="visible"/>
                                      </p:to>
                                    </p:set>
                                    <p:animEffect filter="fade" transition="in">
                                      <p:cBhvr>
                                        <p:cTn dur="500"/>
                                        <p:tgtEl>
                                          <p:spTgt spid="16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p:nvPr>
            <p:ph idx="1" type="body"/>
          </p:nvPr>
        </p:nvSpPr>
        <p:spPr>
          <a:xfrm>
            <a:off x="488003" y="733474"/>
            <a:ext cx="11482500" cy="5870526"/>
          </a:xfrm>
          <a:prstGeom prst="roundRect">
            <a:avLst>
              <a:gd fmla="val 7064"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b="1" i="1" lang="en-US" sz="3000" u="sng">
                <a:solidFill>
                  <a:srgbClr val="FF0000"/>
                </a:solidFill>
                <a:latin typeface="Times New Roman"/>
                <a:ea typeface="Times New Roman"/>
                <a:cs typeface="Times New Roman"/>
                <a:sym typeface="Times New Roman"/>
              </a:rPr>
              <a:t>Mạng xã hội (Social Media) – Hình thức truyền thông phổ biến hiện nay</a:t>
            </a:r>
            <a:endParaRPr sz="3000">
              <a:solidFill>
                <a:srgbClr val="FF0000"/>
              </a:solidFill>
              <a:latin typeface="Times New Roman"/>
              <a:ea typeface="Times New Roman"/>
              <a:cs typeface="Times New Roman"/>
              <a:sym typeface="Times New Roman"/>
            </a:endParaRPr>
          </a:p>
          <a:p>
            <a:pPr indent="0" lvl="0" marL="0" rtl="0" algn="just">
              <a:lnSpc>
                <a:spcPct val="130000"/>
              </a:lnSpc>
              <a:spcBef>
                <a:spcPts val="200"/>
              </a:spcBef>
              <a:spcAft>
                <a:spcPts val="0"/>
              </a:spcAft>
              <a:buSzPts val="3000"/>
              <a:buNone/>
            </a:pPr>
            <a:r>
              <a:rPr b="1" lang="en-US" sz="3000">
                <a:solidFill>
                  <a:schemeClr val="dk1"/>
                </a:solidFill>
                <a:latin typeface="Times New Roman"/>
                <a:ea typeface="Times New Roman"/>
                <a:cs typeface="Times New Roman"/>
                <a:sym typeface="Times New Roman"/>
              </a:rPr>
              <a:t>*Ưu điểm:</a:t>
            </a:r>
            <a:r>
              <a:rPr lang="en-US" sz="30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Lượng người sử dụng vô cùng lớn và tiềm năng, giúp kết nối và gom các đối tượng có chung các dặc điểm từ đó dễ dàng tiếp cận.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Chi phí bỏ ra cũng vô cùng rẻ </a:t>
            </a:r>
            <a:endParaRPr sz="28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3000"/>
              <a:buNone/>
            </a:pPr>
            <a:r>
              <a:rPr b="1" lang="en-US" sz="3000">
                <a:solidFill>
                  <a:schemeClr val="dk1"/>
                </a:solidFill>
                <a:latin typeface="Times New Roman"/>
                <a:ea typeface="Times New Roman"/>
                <a:cs typeface="Times New Roman"/>
                <a:sym typeface="Times New Roman"/>
              </a:rPr>
              <a:t>*Nhược điểm:</a:t>
            </a:r>
            <a:r>
              <a:rPr lang="en-US" sz="3000">
                <a:solidFill>
                  <a:schemeClr val="dk1"/>
                </a:solidFill>
                <a:latin typeface="Times New Roman"/>
                <a:ea typeface="Times New Roman"/>
                <a:cs typeface="Times New Roman"/>
                <a:sym typeface="Times New Roman"/>
              </a:rPr>
              <a:t> </a:t>
            </a:r>
            <a:endParaRPr/>
          </a:p>
          <a:p>
            <a:pPr indent="0" lvl="0" marL="0" rtl="0" algn="l">
              <a:lnSpc>
                <a:spcPct val="90000"/>
              </a:lnSpc>
              <a:spcBef>
                <a:spcPts val="1200"/>
              </a:spcBef>
              <a:spcAft>
                <a:spcPts val="0"/>
              </a:spcAft>
              <a:buSzPts val="2800"/>
              <a:buNone/>
            </a:pPr>
            <a:r>
              <a:rPr lang="en-US" sz="2800">
                <a:solidFill>
                  <a:schemeClr val="dk1"/>
                </a:solidFill>
                <a:latin typeface="Times New Roman"/>
                <a:ea typeface="Times New Roman"/>
                <a:cs typeface="Times New Roman"/>
                <a:sym typeface="Times New Roman"/>
              </a:rPr>
              <a:t>- Mạng xã hội có quá nhiều tài khoản ảo và đôi khi những quảng cáo sẽ không tiếp cận được đối tượng mình mong muốn. </a:t>
            </a:r>
            <a:endParaRPr/>
          </a:p>
          <a:p>
            <a:pPr indent="0" lvl="0" marL="0" rtl="0" algn="l">
              <a:lnSpc>
                <a:spcPct val="90000"/>
              </a:lnSpc>
              <a:spcBef>
                <a:spcPts val="1400"/>
              </a:spcBef>
              <a:spcAft>
                <a:spcPts val="0"/>
              </a:spcAft>
              <a:buSzPts val="2800"/>
              <a:buNone/>
            </a:pPr>
            <a:r>
              <a:rPr lang="en-US" sz="2800">
                <a:solidFill>
                  <a:schemeClr val="dk1"/>
                </a:solidFill>
                <a:latin typeface="Times New Roman"/>
                <a:ea typeface="Times New Roman"/>
                <a:cs typeface="Times New Roman"/>
                <a:sym typeface="Times New Roman"/>
              </a:rPr>
              <a:t>- Thông tin ở trên mạng xã hội thường không chính thống nên khách hàng sẽ không tin tưởng và dè chừng hơn một số công cụ truyền thông khác.</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5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5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5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5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5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500"/>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Effect filter="fade" transition="in">
                                      <p:cBhvr>
                                        <p:cTn dur="500"/>
                                        <p:tgtEl>
                                          <p:spTgt spid="17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p:nvPr>
            <p:ph idx="1" type="body"/>
          </p:nvPr>
        </p:nvSpPr>
        <p:spPr>
          <a:xfrm>
            <a:off x="238921" y="817489"/>
            <a:ext cx="11714158" cy="5806831"/>
          </a:xfrm>
          <a:prstGeom prst="roundRect">
            <a:avLst>
              <a:gd fmla="val 4823" name="adj"/>
            </a:avLst>
          </a:prstGeom>
          <a:solidFill>
            <a:srgbClr val="C7EDFD"/>
          </a:solid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2800"/>
              <a:buNone/>
            </a:pPr>
            <a:r>
              <a:rPr b="1" i="1" lang="en-US" sz="2800" u="sng">
                <a:solidFill>
                  <a:srgbClr val="FF0000"/>
                </a:solidFill>
                <a:latin typeface="Times New Roman"/>
                <a:ea typeface="Times New Roman"/>
                <a:cs typeface="Times New Roman"/>
                <a:sym typeface="Times New Roman"/>
              </a:rPr>
              <a:t>Điện thoại trực tiếp</a:t>
            </a:r>
            <a:endParaRPr b="1" sz="2800">
              <a:solidFill>
                <a:srgbClr val="FF0000"/>
              </a:solidFill>
              <a:latin typeface="Times New Roman"/>
              <a:ea typeface="Times New Roman"/>
              <a:cs typeface="Times New Roman"/>
              <a:sym typeface="Times New Roman"/>
            </a:endParaRPr>
          </a:p>
          <a:p>
            <a:pPr indent="0" lvl="0" marL="0" rtl="0" algn="just">
              <a:lnSpc>
                <a:spcPct val="130000"/>
              </a:lnSpc>
              <a:spcBef>
                <a:spcPts val="0"/>
              </a:spcBef>
              <a:spcAft>
                <a:spcPts val="0"/>
              </a:spcAft>
              <a:buSzPts val="2800"/>
              <a:buNone/>
            </a:pPr>
            <a:r>
              <a:rPr b="1" lang="en-US" sz="2800">
                <a:solidFill>
                  <a:schemeClr val="dk1"/>
                </a:solidFill>
                <a:latin typeface="Times New Roman"/>
                <a:ea typeface="Times New Roman"/>
                <a:cs typeface="Times New Roman"/>
                <a:sym typeface="Times New Roman"/>
              </a:rPr>
              <a:t>*Ưu điểm:</a:t>
            </a:r>
            <a:r>
              <a:rPr lang="en-US" sz="28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Có hiệu quả tác động cao nhất so với những phương tiện khác.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Trực tiếp trao đổi với khách hàng </a:t>
            </a:r>
            <a:endParaRPr sz="28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Xây dựng mối quan hệ và chiếm được thiện cảm của khách hàng Có thể bán ngay được sản phẩm. Có thể chuẩn bị cho các bước bán hàng và quảng cáo tiếp theo thông qua các thông tin mà khách hang cung cấp trực tiếp.</a:t>
            </a:r>
            <a:endParaRPr sz="28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SzPts val="2800"/>
              <a:buNone/>
            </a:pPr>
            <a:r>
              <a:rPr b="1" lang="en-US" sz="2800">
                <a:solidFill>
                  <a:schemeClr val="dk1"/>
                </a:solidFill>
                <a:latin typeface="Times New Roman"/>
                <a:ea typeface="Times New Roman"/>
                <a:cs typeface="Times New Roman"/>
                <a:sym typeface="Times New Roman"/>
              </a:rPr>
              <a:t>*Nhược điểm:</a:t>
            </a:r>
            <a:r>
              <a:rPr lang="en-US" sz="2800">
                <a:solidFill>
                  <a:schemeClr val="dk1"/>
                </a:solidFill>
                <a:latin typeface="Times New Roman"/>
                <a:ea typeface="Times New Roman"/>
                <a:cs typeface="Times New Roman"/>
                <a:sym typeface="Times New Roman"/>
              </a:rPr>
              <a:t> </a:t>
            </a:r>
            <a:endParaRPr/>
          </a:p>
          <a:p>
            <a:pPr indent="0" lvl="0" marL="0" rtl="0" algn="l">
              <a:lnSpc>
                <a:spcPct val="130000"/>
              </a:lnSpc>
              <a:spcBef>
                <a:spcPts val="0"/>
              </a:spcBef>
              <a:spcAft>
                <a:spcPts val="0"/>
              </a:spcAft>
              <a:buSzPts val="2800"/>
              <a:buNone/>
            </a:pPr>
            <a:r>
              <a:rPr lang="en-US" sz="2800">
                <a:solidFill>
                  <a:schemeClr val="dk1"/>
                </a:solidFill>
                <a:latin typeface="Times New Roman"/>
                <a:ea typeface="Times New Roman"/>
                <a:cs typeface="Times New Roman"/>
                <a:sym typeface="Times New Roman"/>
              </a:rPr>
              <a:t>- Chi phí quá đắt, chỉ tiếp cận được một số ít khách hàng và có thể làm mất thời gian của khách hàng dẫn đến khách hàng có ác cảm.</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5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5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5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5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500"/>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500"/>
                                        <p:tgtEl>
                                          <p:spTgt spid="17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p:nvPr>
            <p:ph idx="1" type="body"/>
          </p:nvPr>
        </p:nvSpPr>
        <p:spPr>
          <a:xfrm>
            <a:off x="553002" y="795485"/>
            <a:ext cx="11228690" cy="1156408"/>
          </a:xfrm>
          <a:prstGeom prst="roundRect">
            <a:avLst>
              <a:gd fmla="val 16667" name="adj"/>
            </a:avLst>
          </a:prstGeom>
          <a:solidFill>
            <a:srgbClr val="91DAFB"/>
          </a:solidFill>
          <a:ln cap="flat" cmpd="sng" w="57150">
            <a:solidFill>
              <a:srgbClr val="5CC8F8"/>
            </a:solidFill>
            <a:prstDash val="dot"/>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sz="3200">
                <a:solidFill>
                  <a:srgbClr val="3C4043"/>
                </a:solidFill>
                <a:latin typeface="Times New Roman"/>
                <a:ea typeface="Times New Roman"/>
                <a:cs typeface="Times New Roman"/>
                <a:sym typeface="Times New Roman"/>
              </a:rPr>
              <a:t>Quan sát những hình thức truyền thông sau và cho biết hình thức truyền thông nào thời gian thực và có độ trễ.</a:t>
            </a:r>
            <a:endParaRPr sz="3200">
              <a:latin typeface="Times New Roman"/>
              <a:ea typeface="Times New Roman"/>
              <a:cs typeface="Times New Roman"/>
              <a:sym typeface="Times New Roman"/>
            </a:endParaRPr>
          </a:p>
          <a:p>
            <a:pPr indent="0" lvl="0" marL="182880" rtl="0" algn="l">
              <a:lnSpc>
                <a:spcPct val="90000"/>
              </a:lnSpc>
              <a:spcBef>
                <a:spcPts val="1400"/>
              </a:spcBef>
              <a:spcAft>
                <a:spcPts val="0"/>
              </a:spcAft>
              <a:buSzPts val="3200"/>
              <a:buNone/>
            </a:pPr>
            <a:r>
              <a:t/>
            </a:r>
            <a:endParaRPr sz="3200"/>
          </a:p>
        </p:txBody>
      </p:sp>
      <p:pic>
        <p:nvPicPr>
          <p:cNvPr id="182" name="Google Shape;182;p16"/>
          <p:cNvPicPr preferRelativeResize="0"/>
          <p:nvPr/>
        </p:nvPicPr>
        <p:blipFill rotWithShape="1">
          <a:blip r:embed="rId3">
            <a:alphaModFix/>
          </a:blip>
          <a:srcRect b="0" l="0" r="0" t="0"/>
          <a:stretch/>
        </p:blipFill>
        <p:spPr>
          <a:xfrm>
            <a:off x="801806" y="2188306"/>
            <a:ext cx="2981976" cy="1928935"/>
          </a:xfrm>
          <a:prstGeom prst="rect">
            <a:avLst/>
          </a:prstGeom>
          <a:noFill/>
          <a:ln>
            <a:noFill/>
          </a:ln>
        </p:spPr>
      </p:pic>
      <p:pic>
        <p:nvPicPr>
          <p:cNvPr id="183" name="Google Shape;183;p16"/>
          <p:cNvPicPr preferRelativeResize="0"/>
          <p:nvPr/>
        </p:nvPicPr>
        <p:blipFill rotWithShape="1">
          <a:blip r:embed="rId4">
            <a:alphaModFix/>
          </a:blip>
          <a:srcRect b="0" l="0" r="0" t="0"/>
          <a:stretch/>
        </p:blipFill>
        <p:spPr>
          <a:xfrm>
            <a:off x="9651815" y="2446629"/>
            <a:ext cx="2129877" cy="1368646"/>
          </a:xfrm>
          <a:prstGeom prst="rect">
            <a:avLst/>
          </a:prstGeom>
          <a:noFill/>
          <a:ln>
            <a:noFill/>
          </a:ln>
        </p:spPr>
      </p:pic>
      <p:pic>
        <p:nvPicPr>
          <p:cNvPr id="184" name="Google Shape;184;p16"/>
          <p:cNvPicPr preferRelativeResize="0"/>
          <p:nvPr/>
        </p:nvPicPr>
        <p:blipFill rotWithShape="1">
          <a:blip r:embed="rId5">
            <a:alphaModFix/>
          </a:blip>
          <a:srcRect b="0" l="0" r="0" t="0"/>
          <a:stretch/>
        </p:blipFill>
        <p:spPr>
          <a:xfrm>
            <a:off x="9633684" y="4199045"/>
            <a:ext cx="1432684" cy="1468299"/>
          </a:xfrm>
          <a:prstGeom prst="rect">
            <a:avLst/>
          </a:prstGeom>
          <a:noFill/>
          <a:ln>
            <a:noFill/>
          </a:ln>
        </p:spPr>
      </p:pic>
      <p:pic>
        <p:nvPicPr>
          <p:cNvPr id="185" name="Google Shape;185;p16"/>
          <p:cNvPicPr preferRelativeResize="0"/>
          <p:nvPr/>
        </p:nvPicPr>
        <p:blipFill rotWithShape="1">
          <a:blip r:embed="rId6">
            <a:alphaModFix/>
          </a:blip>
          <a:srcRect b="0" l="0" r="0" t="0"/>
          <a:stretch/>
        </p:blipFill>
        <p:spPr>
          <a:xfrm>
            <a:off x="4260411" y="2263513"/>
            <a:ext cx="1365585" cy="1377460"/>
          </a:xfrm>
          <a:prstGeom prst="rect">
            <a:avLst/>
          </a:prstGeom>
          <a:noFill/>
          <a:ln>
            <a:noFill/>
          </a:ln>
        </p:spPr>
      </p:pic>
      <p:pic>
        <p:nvPicPr>
          <p:cNvPr id="186" name="Google Shape;186;p16"/>
          <p:cNvPicPr preferRelativeResize="0"/>
          <p:nvPr/>
        </p:nvPicPr>
        <p:blipFill rotWithShape="1">
          <a:blip r:embed="rId7">
            <a:alphaModFix/>
          </a:blip>
          <a:srcRect b="0" l="0" r="0" t="0"/>
          <a:stretch/>
        </p:blipFill>
        <p:spPr>
          <a:xfrm>
            <a:off x="7497225" y="4783214"/>
            <a:ext cx="1199178" cy="1199178"/>
          </a:xfrm>
          <a:prstGeom prst="rect">
            <a:avLst/>
          </a:prstGeom>
          <a:noFill/>
          <a:ln>
            <a:noFill/>
          </a:ln>
        </p:spPr>
      </p:pic>
      <p:pic>
        <p:nvPicPr>
          <p:cNvPr id="187" name="Google Shape;187;p16"/>
          <p:cNvPicPr preferRelativeResize="0"/>
          <p:nvPr/>
        </p:nvPicPr>
        <p:blipFill rotWithShape="1">
          <a:blip r:embed="rId8">
            <a:alphaModFix/>
          </a:blip>
          <a:srcRect b="0" l="0" r="0" t="0"/>
          <a:stretch/>
        </p:blipFill>
        <p:spPr>
          <a:xfrm>
            <a:off x="408107" y="4999799"/>
            <a:ext cx="2181147" cy="1453189"/>
          </a:xfrm>
          <a:prstGeom prst="rect">
            <a:avLst/>
          </a:prstGeom>
          <a:noFill/>
          <a:ln>
            <a:noFill/>
          </a:ln>
        </p:spPr>
      </p:pic>
      <p:pic>
        <p:nvPicPr>
          <p:cNvPr descr="TikTok cập nhật các chính sách mới, giúp tăng cường sự an toàn của người  dùng trên nền tảng | Phòng tin tức TikTok" id="188" name="Google Shape;188;p16"/>
          <p:cNvPicPr preferRelativeResize="0"/>
          <p:nvPr/>
        </p:nvPicPr>
        <p:blipFill rotWithShape="1">
          <a:blip r:embed="rId9">
            <a:alphaModFix/>
          </a:blip>
          <a:srcRect b="0" l="0" r="0" t="0"/>
          <a:stretch/>
        </p:blipFill>
        <p:spPr>
          <a:xfrm>
            <a:off x="5330846" y="3815275"/>
            <a:ext cx="1331605" cy="1325687"/>
          </a:xfrm>
          <a:prstGeom prst="rect">
            <a:avLst/>
          </a:prstGeom>
          <a:noFill/>
          <a:ln>
            <a:noFill/>
          </a:ln>
        </p:spPr>
      </p:pic>
      <p:grpSp>
        <p:nvGrpSpPr>
          <p:cNvPr id="189" name="Google Shape;189;p16"/>
          <p:cNvGrpSpPr/>
          <p:nvPr/>
        </p:nvGrpSpPr>
        <p:grpSpPr>
          <a:xfrm>
            <a:off x="3046385" y="4755739"/>
            <a:ext cx="1510929" cy="1645755"/>
            <a:chOff x="1414507" y="4149782"/>
            <a:chExt cx="1510929" cy="1645755"/>
          </a:xfrm>
        </p:grpSpPr>
        <p:pic>
          <p:nvPicPr>
            <p:cNvPr id="190" name="Google Shape;190;p16"/>
            <p:cNvPicPr preferRelativeResize="0"/>
            <p:nvPr/>
          </p:nvPicPr>
          <p:blipFill rotWithShape="1">
            <a:blip r:embed="rId10">
              <a:alphaModFix/>
            </a:blip>
            <a:srcRect b="0" l="0" r="0" t="0"/>
            <a:stretch/>
          </p:blipFill>
          <p:spPr>
            <a:xfrm>
              <a:off x="1414507" y="4149782"/>
              <a:ext cx="1449687" cy="1453189"/>
            </a:xfrm>
            <a:prstGeom prst="rect">
              <a:avLst/>
            </a:prstGeom>
            <a:noFill/>
            <a:ln>
              <a:noFill/>
            </a:ln>
          </p:spPr>
        </p:pic>
        <p:sp>
          <p:nvSpPr>
            <p:cNvPr id="191" name="Google Shape;191;p16"/>
            <p:cNvSpPr txBox="1"/>
            <p:nvPr/>
          </p:nvSpPr>
          <p:spPr>
            <a:xfrm>
              <a:off x="1613759" y="5210762"/>
              <a:ext cx="13116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Skype</a:t>
              </a:r>
              <a:endParaRPr/>
            </a:p>
          </p:txBody>
        </p:sp>
      </p:grpSp>
      <p:grpSp>
        <p:nvGrpSpPr>
          <p:cNvPr id="192" name="Google Shape;192;p16"/>
          <p:cNvGrpSpPr/>
          <p:nvPr/>
        </p:nvGrpSpPr>
        <p:grpSpPr>
          <a:xfrm>
            <a:off x="6745040" y="1951893"/>
            <a:ext cx="1995366" cy="2423670"/>
            <a:chOff x="6412854" y="1985958"/>
            <a:chExt cx="1995366" cy="2423670"/>
          </a:xfrm>
        </p:grpSpPr>
        <p:pic>
          <p:nvPicPr>
            <p:cNvPr id="193" name="Google Shape;193;p16"/>
            <p:cNvPicPr preferRelativeResize="0"/>
            <p:nvPr/>
          </p:nvPicPr>
          <p:blipFill rotWithShape="1">
            <a:blip r:embed="rId11">
              <a:alphaModFix/>
            </a:blip>
            <a:srcRect b="0" l="0" r="0" t="0"/>
            <a:stretch/>
          </p:blipFill>
          <p:spPr>
            <a:xfrm>
              <a:off x="6412854" y="1985958"/>
              <a:ext cx="1995366" cy="2000701"/>
            </a:xfrm>
            <a:prstGeom prst="rect">
              <a:avLst/>
            </a:prstGeom>
            <a:noFill/>
            <a:ln>
              <a:noFill/>
            </a:ln>
          </p:spPr>
        </p:pic>
        <p:sp>
          <p:nvSpPr>
            <p:cNvPr id="194" name="Google Shape;194;p16"/>
            <p:cNvSpPr txBox="1"/>
            <p:nvPr/>
          </p:nvSpPr>
          <p:spPr>
            <a:xfrm>
              <a:off x="6754698" y="3824853"/>
              <a:ext cx="13116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Email</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304800" lvl="0" marL="182880" rtl="0" algn="ctr">
              <a:lnSpc>
                <a:spcPct val="90000"/>
              </a:lnSpc>
              <a:spcBef>
                <a:spcPts val="0"/>
              </a:spcBef>
              <a:spcAft>
                <a:spcPts val="0"/>
              </a:spcAft>
              <a:buSzPts val="4800"/>
              <a:buChar char="▪"/>
            </a:pPr>
            <a:r>
              <a:rPr lang="en-US" sz="4800">
                <a:solidFill>
                  <a:schemeClr val="dk1"/>
                </a:solidFill>
              </a:rPr>
              <a:t>HƯỚNG DẪN VỀ NHÀ</a:t>
            </a:r>
            <a:endParaRPr/>
          </a:p>
        </p:txBody>
      </p:sp>
      <p:pic>
        <p:nvPicPr>
          <p:cNvPr descr="Biểu tượng bài tập về nhà Biểu tượng nuôi dạy con cái - png tải về - Miễn  phí trong suốt Màu Vàng png Tải về." id="200" name="Google Shape;200;p17"/>
          <p:cNvPicPr preferRelativeResize="0"/>
          <p:nvPr/>
        </p:nvPicPr>
        <p:blipFill rotWithShape="1">
          <a:blip r:embed="rId3">
            <a:alphaModFix/>
          </a:blip>
          <a:srcRect b="0" l="0" r="0" t="0"/>
          <a:stretch/>
        </p:blipFill>
        <p:spPr>
          <a:xfrm>
            <a:off x="2159000" y="478363"/>
            <a:ext cx="1412240" cy="1412240"/>
          </a:xfrm>
          <a:prstGeom prst="rect">
            <a:avLst/>
          </a:prstGeom>
          <a:noFill/>
          <a:ln>
            <a:noFill/>
          </a:ln>
        </p:spPr>
      </p:pic>
      <p:sp>
        <p:nvSpPr>
          <p:cNvPr id="201" name="Google Shape;201;p17"/>
          <p:cNvSpPr txBox="1"/>
          <p:nvPr/>
        </p:nvSpPr>
        <p:spPr>
          <a:xfrm>
            <a:off x="1981200" y="2207725"/>
            <a:ext cx="9504525" cy="138499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Ôn tập lại các kiến thức về truyền thông, truyền thông điện tử</a:t>
            </a:r>
            <a:endParaRPr sz="2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Phân biệt truyền thông thời gian thực và truyền thông có độ trễ</a:t>
            </a:r>
            <a:endParaRPr sz="2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Đọc trước nội dung phần 2 – Thư điện tử/SGK-T22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90" name="Google Shape;90;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96" name="Google Shape;96;p2"/>
          <p:cNvSpPr txBox="1"/>
          <p:nvPr>
            <p:ph idx="1" type="subTitle"/>
          </p:nvPr>
        </p:nvSpPr>
        <p:spPr>
          <a:xfrm>
            <a:off x="771525" y="3931855"/>
            <a:ext cx="10515600" cy="13092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lang="en-US" sz="3000">
                <a:latin typeface="Arial"/>
                <a:ea typeface="Arial"/>
                <a:cs typeface="Arial"/>
                <a:sym typeface="Arial"/>
              </a:rPr>
              <a:t>Bài 1. Thế giới Internet thật là rộng lớn</a:t>
            </a:r>
            <a:endParaRPr/>
          </a:p>
          <a:p>
            <a:pPr indent="0" lvl="0" marL="0" rtl="0" algn="l">
              <a:lnSpc>
                <a:spcPct val="90000"/>
              </a:lnSpc>
              <a:spcBef>
                <a:spcPts val="1400"/>
              </a:spcBef>
              <a:spcAft>
                <a:spcPts val="0"/>
              </a:spcAft>
              <a:buSzPts val="3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173831" y="2104467"/>
            <a:ext cx="11844337" cy="96530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3200"/>
              <a:buFont typeface="Times New Roman"/>
              <a:buNone/>
            </a:pPr>
            <a:r>
              <a:rPr b="1" lang="en-US" sz="3200">
                <a:solidFill>
                  <a:srgbClr val="FFFFFF"/>
                </a:solidFill>
                <a:latin typeface="Times New Roman"/>
                <a:ea typeface="Times New Roman"/>
                <a:cs typeface="Times New Roman"/>
                <a:sym typeface="Times New Roman"/>
              </a:rPr>
              <a:t>BÀI 2.</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TỚ LIÊN LẠC ĐƯỢC VỚI MỌI NGƯỜI </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Ở KHẮP MỌI NƠI TRÊN THẾ GIỚI</a:t>
            </a:r>
            <a:br>
              <a:rPr lang="en-US" sz="1800">
                <a:latin typeface="Calibri"/>
                <a:ea typeface="Calibri"/>
                <a:cs typeface="Calibri"/>
                <a:sym typeface="Calibri"/>
              </a:rPr>
            </a:br>
            <a:endParaRPr b="1" sz="4000">
              <a:solidFill>
                <a:srgbClr val="FFFF00"/>
              </a:solidFill>
            </a:endParaRPr>
          </a:p>
        </p:txBody>
      </p:sp>
      <p:sp>
        <p:nvSpPr>
          <p:cNvPr id="102" name="Google Shape;102;p3"/>
          <p:cNvSpPr txBox="1"/>
          <p:nvPr/>
        </p:nvSpPr>
        <p:spPr>
          <a:xfrm>
            <a:off x="1435100" y="3999915"/>
            <a:ext cx="8247380" cy="182126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2800"/>
              <a:buFont typeface="Arial"/>
              <a:buChar char="-"/>
            </a:pPr>
            <a:r>
              <a:rPr b="0" i="0" lang="en-US" sz="2800" u="none" cap="none" strike="noStrike">
                <a:solidFill>
                  <a:schemeClr val="dk1"/>
                </a:solidFill>
                <a:latin typeface="Times New Roman"/>
                <a:ea typeface="Times New Roman"/>
                <a:cs typeface="Times New Roman"/>
                <a:sym typeface="Times New Roman"/>
              </a:rPr>
              <a:t>Biết các đặc điểm của truyền thông điện tử:</a:t>
            </a:r>
            <a:endParaRPr b="0"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15000"/>
              </a:lnSpc>
              <a:spcBef>
                <a:spcPts val="600"/>
              </a:spcBef>
              <a:spcAft>
                <a:spcPts val="0"/>
              </a:spcAft>
              <a:buClr>
                <a:schemeClr val="dk1"/>
              </a:buClr>
              <a:buSzPts val="2800"/>
              <a:buFont typeface="Courier New"/>
              <a:buChar char="o"/>
            </a:pPr>
            <a:r>
              <a:rPr b="0" i="0" lang="en-US" sz="2800" u="none" cap="none" strike="noStrike">
                <a:solidFill>
                  <a:schemeClr val="dk1"/>
                </a:solidFill>
                <a:latin typeface="Times New Roman"/>
                <a:ea typeface="Times New Roman"/>
                <a:cs typeface="Times New Roman"/>
                <a:sym typeface="Times New Roman"/>
              </a:rPr>
              <a:t>Truyền thông thời gian thực</a:t>
            </a:r>
            <a:endParaRPr b="0"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15000"/>
              </a:lnSpc>
              <a:spcBef>
                <a:spcPts val="1600"/>
              </a:spcBef>
              <a:spcAft>
                <a:spcPts val="0"/>
              </a:spcAft>
              <a:buClr>
                <a:schemeClr val="dk1"/>
              </a:buClr>
              <a:buSzPts val="2800"/>
              <a:buFont typeface="Courier New"/>
              <a:buChar char="o"/>
            </a:pPr>
            <a:r>
              <a:rPr b="0" i="0" lang="en-US" sz="2800" u="none" cap="none" strike="noStrike">
                <a:solidFill>
                  <a:schemeClr val="dk1"/>
                </a:solidFill>
                <a:latin typeface="Times New Roman"/>
                <a:ea typeface="Times New Roman"/>
                <a:cs typeface="Times New Roman"/>
                <a:sym typeface="Times New Roman"/>
              </a:rPr>
              <a:t>Truyền thông có độ trễ</a:t>
            </a:r>
            <a:endParaRPr b="0" i="0" sz="5400" u="none" cap="none" strike="noStrike">
              <a:solidFill>
                <a:schemeClr val="dk1"/>
              </a:solidFill>
              <a:latin typeface="Times New Roman"/>
              <a:ea typeface="Times New Roman"/>
              <a:cs typeface="Times New Roman"/>
              <a:sym typeface="Times New Roman"/>
            </a:endParaRPr>
          </a:p>
        </p:txBody>
      </p:sp>
      <p:sp>
        <p:nvSpPr>
          <p:cNvPr id="103" name="Google Shape;103;p3"/>
          <p:cNvSpPr/>
          <p:nvPr/>
        </p:nvSpPr>
        <p:spPr>
          <a:xfrm>
            <a:off x="1045029" y="3244333"/>
            <a:ext cx="1042416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Tuần 7: TRUYỀN THÔNG (Tiết 2)</a:t>
            </a:r>
            <a:endParaRPr b="0" i="0" sz="36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1"/>
                                        </p:tgtEl>
                                      </p:cBhvr>
                                    </p:animEffect>
                                    <p:set>
                                      <p:cBhvr>
                                        <p:cTn dur="1" fill="hold">
                                          <p:stCondLst>
                                            <p:cond delay="500"/>
                                          </p:stCondLst>
                                        </p:cTn>
                                        <p:tgtEl>
                                          <p:spTgt spid="1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p:nvPr/>
        </p:nvSpPr>
        <p:spPr>
          <a:xfrm>
            <a:off x="3454400" y="926975"/>
            <a:ext cx="5648960" cy="646986"/>
          </a:xfrm>
          <a:prstGeom prst="roundRect">
            <a:avLst>
              <a:gd fmla="val 16667" name="adj"/>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00"/>
                </a:solidFill>
                <a:latin typeface="Arial"/>
                <a:ea typeface="Arial"/>
                <a:cs typeface="Arial"/>
                <a:sym typeface="Arial"/>
              </a:rPr>
              <a:t>ÔN TẬP KIẾN THỨC CŨ</a:t>
            </a:r>
            <a:endParaRPr/>
          </a:p>
        </p:txBody>
      </p:sp>
      <p:pic>
        <p:nvPicPr>
          <p:cNvPr descr="Kiểm tra bài cũ Pick a name trong ClassPoint | Tinh hoa Công ..." id="109" name="Google Shape;109;p4"/>
          <p:cNvPicPr preferRelativeResize="0"/>
          <p:nvPr/>
        </p:nvPicPr>
        <p:blipFill rotWithShape="1">
          <a:blip r:embed="rId3">
            <a:alphaModFix/>
          </a:blip>
          <a:srcRect b="0" l="0" r="0" t="0"/>
          <a:stretch/>
        </p:blipFill>
        <p:spPr>
          <a:xfrm>
            <a:off x="4836391" y="4262315"/>
            <a:ext cx="2311400" cy="2311400"/>
          </a:xfrm>
          <a:prstGeom prst="rect">
            <a:avLst/>
          </a:prstGeom>
          <a:noFill/>
          <a:ln>
            <a:noFill/>
          </a:ln>
        </p:spPr>
      </p:pic>
      <p:sp>
        <p:nvSpPr>
          <p:cNvPr id="110" name="Google Shape;110;p4"/>
          <p:cNvSpPr txBox="1"/>
          <p:nvPr/>
        </p:nvSpPr>
        <p:spPr>
          <a:xfrm>
            <a:off x="918943" y="1982450"/>
            <a:ext cx="10146296" cy="76944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400"/>
              <a:buFont typeface="Times New Roman"/>
              <a:buChar char="-"/>
            </a:pPr>
            <a:r>
              <a:rPr lang="en-US" sz="4400">
                <a:solidFill>
                  <a:schemeClr val="dk1"/>
                </a:solidFill>
                <a:latin typeface="Times New Roman"/>
                <a:ea typeface="Times New Roman"/>
                <a:cs typeface="Times New Roman"/>
                <a:sym typeface="Times New Roman"/>
              </a:rPr>
              <a:t>Thế nào là truyền thông điện tử?</a:t>
            </a:r>
            <a:endParaRPr sz="44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p:nvPr/>
        </p:nvSpPr>
        <p:spPr>
          <a:xfrm>
            <a:off x="526472" y="1159758"/>
            <a:ext cx="11396870" cy="821501"/>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HOẠT ĐỘNG NHÓM – 2HS – 5 PHÚT</a:t>
            </a:r>
            <a:endParaRPr/>
          </a:p>
        </p:txBody>
      </p:sp>
      <p:pic>
        <p:nvPicPr>
          <p:cNvPr descr="Ảnh Làm Việc Nhóm Đẹp, Chuyên Nghiệp, Ấn Tượng Nhất" id="116" name="Google Shape;116;p5"/>
          <p:cNvPicPr preferRelativeResize="0"/>
          <p:nvPr/>
        </p:nvPicPr>
        <p:blipFill rotWithShape="1">
          <a:blip r:embed="rId3">
            <a:alphaModFix/>
          </a:blip>
          <a:srcRect b="24057" l="19607" r="17803" t="31852"/>
          <a:stretch/>
        </p:blipFill>
        <p:spPr>
          <a:xfrm>
            <a:off x="10036686" y="609007"/>
            <a:ext cx="2274583" cy="1604106"/>
          </a:xfrm>
          <a:prstGeom prst="rect">
            <a:avLst/>
          </a:prstGeom>
          <a:noFill/>
          <a:ln>
            <a:noFill/>
          </a:ln>
        </p:spPr>
      </p:pic>
      <p:sp>
        <p:nvSpPr>
          <p:cNvPr id="117" name="Google Shape;117;p5"/>
          <p:cNvSpPr txBox="1"/>
          <p:nvPr/>
        </p:nvSpPr>
        <p:spPr>
          <a:xfrm>
            <a:off x="747166" y="2073936"/>
            <a:ext cx="10955481" cy="15696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chemeClr val="dk1"/>
                </a:solidFill>
                <a:latin typeface="Times New Roman"/>
                <a:ea typeface="Times New Roman"/>
                <a:cs typeface="Times New Roman"/>
                <a:sym typeface="Times New Roman"/>
              </a:rPr>
              <a:t>Đọc nội dung phần 2 – truyền thông – sgk/T20 và trao đổi với bạn để tìm ra câu trả lời (Ghi vào Word) cho câu hỏi sau:</a:t>
            </a:r>
            <a:endParaRPr/>
          </a:p>
        </p:txBody>
      </p:sp>
      <p:sp>
        <p:nvSpPr>
          <p:cNvPr id="118" name="Google Shape;118;p5"/>
          <p:cNvSpPr/>
          <p:nvPr/>
        </p:nvSpPr>
        <p:spPr>
          <a:xfrm>
            <a:off x="1981952" y="3647788"/>
            <a:ext cx="9351066" cy="1754326"/>
          </a:xfrm>
          <a:prstGeom prst="homePlate">
            <a:avLst>
              <a:gd fmla="val 50000" name="adj"/>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600">
                <a:solidFill>
                  <a:srgbClr val="FF0000"/>
                </a:solidFill>
                <a:latin typeface="Times New Roman"/>
                <a:ea typeface="Times New Roman"/>
                <a:cs typeface="Times New Roman"/>
                <a:sym typeface="Times New Roman"/>
              </a:rPr>
              <a:t>Có mấy khung thời gian thiết yếu cho truyền thông? Đó là những loại nào?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p:nvPr/>
        </p:nvSpPr>
        <p:spPr>
          <a:xfrm>
            <a:off x="193964" y="1035375"/>
            <a:ext cx="11573966" cy="4274859"/>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1" marL="457200" marR="0" rtl="0" algn="just">
              <a:lnSpc>
                <a:spcPct val="115000"/>
              </a:lnSpc>
              <a:spcBef>
                <a:spcPts val="0"/>
              </a:spcBef>
              <a:spcAft>
                <a:spcPts val="0"/>
              </a:spcAft>
              <a:buNone/>
            </a:pPr>
            <a:r>
              <a:rPr b="0" i="0" lang="en-US" sz="3600" u="none" cap="none" strike="noStrike">
                <a:solidFill>
                  <a:srgbClr val="FF0000"/>
                </a:solidFill>
                <a:latin typeface="Times New Roman"/>
                <a:ea typeface="Times New Roman"/>
                <a:cs typeface="Times New Roman"/>
                <a:sym typeface="Times New Roman"/>
              </a:rPr>
              <a:t>1. Truyền thông thời gian thực: Thông tin được gửi và nhận tức thời</a:t>
            </a:r>
            <a:endParaRPr b="0" i="0" sz="3600" u="none" cap="none" strike="noStrike">
              <a:solidFill>
                <a:srgbClr val="FF0000"/>
              </a:solidFill>
              <a:latin typeface="Times New Roman"/>
              <a:ea typeface="Times New Roman"/>
              <a:cs typeface="Times New Roman"/>
              <a:sym typeface="Times New Roman"/>
            </a:endParaRPr>
          </a:p>
          <a:p>
            <a:pPr indent="0" lvl="0" marL="269875" marR="0" rtl="0" algn="just">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Ví dụ: một cuộc thảo luận trực tiếp</a:t>
            </a:r>
            <a:endParaRPr sz="3600">
              <a:solidFill>
                <a:schemeClr val="dk1"/>
              </a:solidFill>
              <a:latin typeface="Times New Roman"/>
              <a:ea typeface="Times New Roman"/>
              <a:cs typeface="Times New Roman"/>
              <a:sym typeface="Times New Roman"/>
            </a:endParaRPr>
          </a:p>
          <a:p>
            <a:pPr indent="0" lvl="1" marL="457200" marR="0" rtl="0" algn="just">
              <a:lnSpc>
                <a:spcPct val="115000"/>
              </a:lnSpc>
              <a:spcBef>
                <a:spcPts val="0"/>
              </a:spcBef>
              <a:spcAft>
                <a:spcPts val="0"/>
              </a:spcAft>
              <a:buNone/>
            </a:pPr>
            <a:r>
              <a:rPr b="0" i="0" lang="en-US" sz="3600" u="none" cap="none" strike="noStrike">
                <a:solidFill>
                  <a:srgbClr val="FF0000"/>
                </a:solidFill>
                <a:latin typeface="Times New Roman"/>
                <a:ea typeface="Times New Roman"/>
                <a:cs typeface="Times New Roman"/>
                <a:sym typeface="Times New Roman"/>
              </a:rPr>
              <a:t>2. Truyền thông có độ trễ: Tồn tại một thời gian trễ giữa việc gửi và nhận thông tin</a:t>
            </a:r>
            <a:endParaRPr b="0" i="0" sz="3600" u="none" cap="none" strike="noStrike">
              <a:solidFill>
                <a:srgbClr val="FF0000"/>
              </a:solidFill>
              <a:latin typeface="Times New Roman"/>
              <a:ea typeface="Times New Roman"/>
              <a:cs typeface="Times New Roman"/>
              <a:sym typeface="Times New Roman"/>
            </a:endParaRPr>
          </a:p>
          <a:p>
            <a:pPr indent="0" lvl="0" marL="269875" marR="0" rtl="0" algn="just">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Ví dụ như việc gửi thư</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p:nvPr>
            <p:ph idx="1" type="body"/>
          </p:nvPr>
        </p:nvSpPr>
        <p:spPr>
          <a:xfrm>
            <a:off x="1671984" y="988525"/>
            <a:ext cx="9784733" cy="777996"/>
          </a:xfrm>
          <a:prstGeom prst="roundRect">
            <a:avLst>
              <a:gd fmla="val 16667" name="adj"/>
            </a:avLst>
          </a:prstGeom>
          <a:solidFill>
            <a:schemeClr val="accent1"/>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4000"/>
              <a:buNone/>
            </a:pPr>
            <a:r>
              <a:rPr lang="en-US" sz="4000">
                <a:solidFill>
                  <a:schemeClr val="dk1"/>
                </a:solidFill>
                <a:latin typeface="Times New Roman"/>
                <a:ea typeface="Times New Roman"/>
                <a:cs typeface="Times New Roman"/>
                <a:sym typeface="Times New Roman"/>
              </a:rPr>
              <a:t>LUYỆN TẬP</a:t>
            </a:r>
            <a:endParaRPr/>
          </a:p>
        </p:txBody>
      </p:sp>
      <p:pic>
        <p:nvPicPr>
          <p:cNvPr descr="A picture containing text, tableware, plate, dishware&#10;&#10;Description automatically generated" id="129" name="Google Shape;129;p7"/>
          <p:cNvPicPr preferRelativeResize="0"/>
          <p:nvPr/>
        </p:nvPicPr>
        <p:blipFill rotWithShape="1">
          <a:blip r:embed="rId3">
            <a:alphaModFix/>
          </a:blip>
          <a:srcRect b="0" l="0" r="0" t="0"/>
          <a:stretch/>
        </p:blipFill>
        <p:spPr>
          <a:xfrm>
            <a:off x="256919" y="645566"/>
            <a:ext cx="1551561" cy="16619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134642" y="1723801"/>
            <a:ext cx="11844337" cy="17461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2400"/>
              <a:buFont typeface="Times New Roman"/>
              <a:buNone/>
            </a:pPr>
            <a:r>
              <a:rPr b="1" lang="en-US" sz="2400">
                <a:solidFill>
                  <a:srgbClr val="FFFFFF"/>
                </a:solidFill>
                <a:latin typeface="Times New Roman"/>
                <a:ea typeface="Times New Roman"/>
                <a:cs typeface="Times New Roman"/>
                <a:sym typeface="Times New Roman"/>
              </a:rPr>
              <a:t>BÀI 2.</a:t>
            </a:r>
            <a:br>
              <a:rPr b="1" lang="en-US" sz="2400">
                <a:solidFill>
                  <a:srgbClr val="FFFFFF"/>
                </a:solidFill>
                <a:latin typeface="Times New Roman"/>
                <a:ea typeface="Times New Roman"/>
                <a:cs typeface="Times New Roman"/>
                <a:sym typeface="Times New Roman"/>
              </a:rPr>
            </a:br>
            <a:r>
              <a:rPr b="1" lang="en-US" sz="2400">
                <a:solidFill>
                  <a:srgbClr val="FFFFFF"/>
                </a:solidFill>
                <a:latin typeface="Times New Roman"/>
                <a:ea typeface="Times New Roman"/>
                <a:cs typeface="Times New Roman"/>
                <a:sym typeface="Times New Roman"/>
              </a:rPr>
              <a:t> TỚ LIÊN LẠC ĐƯỢC VỚI MỌI NGƯỜI </a:t>
            </a:r>
            <a:br>
              <a:rPr b="1" lang="en-US" sz="2400">
                <a:solidFill>
                  <a:srgbClr val="FFFFFF"/>
                </a:solidFill>
                <a:latin typeface="Times New Roman"/>
                <a:ea typeface="Times New Roman"/>
                <a:cs typeface="Times New Roman"/>
                <a:sym typeface="Times New Roman"/>
              </a:rPr>
            </a:br>
            <a:r>
              <a:rPr b="1" lang="en-US" sz="2400">
                <a:solidFill>
                  <a:srgbClr val="FFFFFF"/>
                </a:solidFill>
                <a:latin typeface="Times New Roman"/>
                <a:ea typeface="Times New Roman"/>
                <a:cs typeface="Times New Roman"/>
                <a:sym typeface="Times New Roman"/>
              </a:rPr>
              <a:t>Ở KHẮP MỌI NƠI TRÊN THẾ GIỚI</a:t>
            </a:r>
            <a:endParaRPr b="1" sz="3200">
              <a:solidFill>
                <a:srgbClr val="FFFF00"/>
              </a:solidFill>
            </a:endParaRPr>
          </a:p>
        </p:txBody>
      </p:sp>
      <p:sp>
        <p:nvSpPr>
          <p:cNvPr id="135" name="Google Shape;135;p8"/>
          <p:cNvSpPr txBox="1"/>
          <p:nvPr/>
        </p:nvSpPr>
        <p:spPr>
          <a:xfrm>
            <a:off x="1435099" y="3999915"/>
            <a:ext cx="10107543" cy="1744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Biết các hình thức truyền thông điện tử</a:t>
            </a:r>
            <a:endParaRPr sz="2800">
              <a:solidFill>
                <a:schemeClr val="dk1"/>
              </a:solidFill>
              <a:latin typeface="Times New Roman"/>
              <a:ea typeface="Times New Roman"/>
              <a:cs typeface="Times New Roman"/>
              <a:sym typeface="Times New Roman"/>
            </a:endParaRPr>
          </a:p>
          <a:p>
            <a:pPr indent="-342900" lvl="0" marL="342900" marR="0" rtl="0" algn="l">
              <a:lnSpc>
                <a:spcPct val="115000"/>
              </a:lnSpc>
              <a:spcBef>
                <a:spcPts val="160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Biết hình thức truyền thông nào là truyền thông thời gian thực và truyền thông có độ trễ</a:t>
            </a:r>
            <a:endParaRPr sz="4000">
              <a:solidFill>
                <a:schemeClr val="dk1"/>
              </a:solidFill>
              <a:latin typeface="Times New Roman"/>
              <a:ea typeface="Times New Roman"/>
              <a:cs typeface="Times New Roman"/>
              <a:sym typeface="Times New Roman"/>
            </a:endParaRPr>
          </a:p>
        </p:txBody>
      </p:sp>
      <p:sp>
        <p:nvSpPr>
          <p:cNvPr id="136" name="Google Shape;136;p8"/>
          <p:cNvSpPr/>
          <p:nvPr/>
        </p:nvSpPr>
        <p:spPr>
          <a:xfrm>
            <a:off x="3625458" y="3331028"/>
            <a:ext cx="58262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FF00"/>
                </a:solidFill>
                <a:latin typeface="Arial"/>
                <a:ea typeface="Arial"/>
                <a:cs typeface="Arial"/>
                <a:sym typeface="Arial"/>
              </a:rPr>
              <a:t>Tuần 7: TRUYỀN THÔNG (TIẾT 3)</a:t>
            </a:r>
            <a:endParaRPr sz="2800">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34"/>
                                        </p:tgtEl>
                                        <p:attrNameLst>
                                          <p:attrName>ppt_y</p:attrName>
                                        </p:attrNameLst>
                                      </p:cBhvr>
                                      <p:tavLst>
                                        <p:tav fmla="" tm="0">
                                          <p:val>
                                            <p:strVal val="#ppt_y"/>
                                          </p:val>
                                        </p:tav>
                                        <p:tav fmla="" tm="100000">
                                          <p:val>
                                            <p:strVal val="#ppt_y+1"/>
                                          </p:val>
                                        </p:tav>
                                      </p:tavLst>
                                    </p:anim>
                                    <p:set>
                                      <p:cBhvr>
                                        <p:cTn dur="1" fill="hold">
                                          <p:stCondLst>
                                            <p:cond delay="500"/>
                                          </p:stCondLst>
                                        </p:cTn>
                                        <p:tgtEl>
                                          <p:spTgt spid="1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2014-06-09T03:12:12Z</dcterms:created>
  <dc:creator>Nguyen Thanh Trung</dc:creator>
</cp:coreProperties>
</file>