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gDkKvR1knFox6jLPsIV+ZfDT5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C008DA-D6DA-4D0D-ADEA-3D955CA98B0C}">
  <a:tblStyle styleId="{23C008DA-D6DA-4D0D-ADEA-3D955CA98B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Tahoma-bold.fntdata"/><Relationship Id="rId10" Type="http://schemas.openxmlformats.org/officeDocument/2006/relationships/slide" Target="slides/slide5.xml"/><Relationship Id="rId21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6aeb281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6aeb28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f6aeb28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7f6aeb281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f6aeb281e_0_0"/>
          <p:cNvSpPr txBox="1"/>
          <p:nvPr>
            <p:ph type="title"/>
          </p:nvPr>
        </p:nvSpPr>
        <p:spPr>
          <a:xfrm>
            <a:off x="838200" y="25920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TIN HỌC 3 – TUẦN 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127" y="309282"/>
            <a:ext cx="3582456" cy="69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8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72" name="Google Shape;172;p8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75" name="Google Shape;175;p8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Có ý thức đề phòng tai nạn về điện khi dùng máy tính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3926" y="2455760"/>
            <a:ext cx="1708789" cy="352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7099" y="2612709"/>
            <a:ext cx="1793553" cy="32119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fmla="val -37398" name="adj1"/>
              <a:gd fmla="val 56081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 mình cần phải thực hiện quy tắc an toàn điện khi sử dụng máy tính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fmla="val 45570" name="adj1"/>
              <a:gd fmla="val 5787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sờ vào dây điện hở và không tự ý cắm điện nữa chứ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127" y="309282"/>
            <a:ext cx="3582456" cy="69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9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86" name="Google Shape;186;p9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87" name="Google Shape;187;p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9" name="Google Shape;189;p9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Có ý thức đề phòng tai nạn về điện khi dùng máy tính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9"/>
          <p:cNvSpPr/>
          <p:nvPr/>
        </p:nvSpPr>
        <p:spPr>
          <a:xfrm>
            <a:off x="941000" y="2096801"/>
            <a:ext cx="9840600" cy="250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7525" lvl="0" marL="804863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27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kể thêm một vài tình huống có thể gây mất an toàn về điện khi sử dụng máy tính.</a:t>
            </a:r>
            <a:endParaRPr b="1" sz="27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714" y="2466535"/>
            <a:ext cx="652672" cy="64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7515" y="319711"/>
            <a:ext cx="3640665" cy="76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/>
          <p:nvPr/>
        </p:nvSpPr>
        <p:spPr>
          <a:xfrm>
            <a:off x="805216" y="4217156"/>
            <a:ext cx="4394581" cy="19106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6213" lvl="0" marL="46355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biết Hùng nên nói điều gì với Nam?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171" y="4466488"/>
            <a:ext cx="482678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805216" y="1467814"/>
            <a:ext cx="4394581" cy="2481644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Hùng đến nhà Nam chơi, nhìn thấy Nam đang sử dụng máy tính, bên cạnh bàn phím có cốc nước cam.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10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201" name="Google Shape;20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0"/>
            <p:cNvPicPr preferRelativeResize="0"/>
            <p:nvPr/>
          </p:nvPicPr>
          <p:blipFill rotWithShape="1">
            <a:blip r:embed="rId6">
              <a:alphaModFix/>
            </a:blip>
            <a:srcRect b="0" l="23880" r="10392" t="23607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Tình huống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651" y="389324"/>
            <a:ext cx="3657995" cy="7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/>
          <p:nvPr/>
        </p:nvSpPr>
        <p:spPr>
          <a:xfrm>
            <a:off x="729025" y="4067025"/>
            <a:ext cx="6099900" cy="216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19113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em, Mận nên khuyên em của bạn ấy thế nào?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19113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Tại sao không nên làm việc với máy tính khi ngoài trời đang có sấm sét?</a:t>
            </a:r>
            <a:endParaRPr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805216" y="1790926"/>
            <a:ext cx="5854891" cy="195381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Mận và em ở nhà, em của Mận đang xem phim hoạt hình trên máy tính. Một lúc sau trời chuyển mưa, có sấm chớp. </a:t>
            </a:r>
            <a:endParaRPr sz="2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 huống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411" y="4157563"/>
            <a:ext cx="482678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411" y="5238237"/>
            <a:ext cx="482678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4968" y="3764086"/>
            <a:ext cx="3587542" cy="199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6093" y="3276262"/>
            <a:ext cx="1093015" cy="249832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8607597" y="1415677"/>
            <a:ext cx="2193885" cy="1529118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10315" r="18621" t="2710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>
              <a:gd fmla="val 12500" name="adj"/>
            </a:avLst>
          </a:prstGeom>
          <a:solidFill>
            <a:srgbClr val="00B05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9538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Thực hiện quy tắc an toàn điện và luôn đề phòng tai nạn về điện khi sử dụng máy tính.</a:t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3839358" y="370626"/>
            <a:ext cx="4353220" cy="64535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CHÀO TẠM BIỆT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CÁC EM!</a:t>
            </a:r>
            <a:endParaRPr/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2068" y="6537279"/>
            <a:ext cx="1751108" cy="22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149625" y="1236400"/>
            <a:ext cx="9043272" cy="4021380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nêu các bước khởi động máy tính để bàn.</a:t>
            </a:r>
            <a:endParaRPr b="1" i="0" sz="30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865174" y="334358"/>
            <a:ext cx="4353220" cy="687617"/>
          </a:xfrm>
          <a:prstGeom prst="roundRect">
            <a:avLst>
              <a:gd fmla="val 16667" name="adj"/>
            </a:avLst>
          </a:prstGeom>
          <a:solidFill>
            <a:srgbClr val="9900C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ÔN BÀI CŨ</a:t>
            </a:r>
            <a:endParaRPr b="1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g27f6aeb281e_0_6"/>
          <p:cNvGrpSpPr/>
          <p:nvPr/>
        </p:nvGrpSpPr>
        <p:grpSpPr>
          <a:xfrm>
            <a:off x="2211491" y="1486323"/>
            <a:ext cx="7780194" cy="4820038"/>
            <a:chOff x="2945311" y="2078573"/>
            <a:chExt cx="6548434" cy="4080974"/>
          </a:xfrm>
        </p:grpSpPr>
        <p:grpSp>
          <p:nvGrpSpPr>
            <p:cNvPr id="96" name="Google Shape;96;g27f6aeb281e_0_6"/>
            <p:cNvGrpSpPr/>
            <p:nvPr/>
          </p:nvGrpSpPr>
          <p:grpSpPr>
            <a:xfrm>
              <a:off x="2945311" y="2078573"/>
              <a:ext cx="6548434" cy="4080974"/>
              <a:chOff x="2605457" y="1454224"/>
              <a:chExt cx="6961975" cy="3832260"/>
            </a:xfrm>
          </p:grpSpPr>
          <p:grpSp>
            <p:nvGrpSpPr>
              <p:cNvPr id="97" name="Google Shape;97;g27f6aeb281e_0_6"/>
              <p:cNvGrpSpPr/>
              <p:nvPr/>
            </p:nvGrpSpPr>
            <p:grpSpPr>
              <a:xfrm>
                <a:off x="2605457" y="1454224"/>
                <a:ext cx="6961975" cy="3832260"/>
                <a:chOff x="3369619" y="1883391"/>
                <a:chExt cx="7060827" cy="4497958"/>
              </a:xfrm>
            </p:grpSpPr>
            <p:grpSp>
              <p:nvGrpSpPr>
                <p:cNvPr id="98" name="Google Shape;98;g27f6aeb281e_0_6"/>
                <p:cNvGrpSpPr/>
                <p:nvPr/>
              </p:nvGrpSpPr>
              <p:grpSpPr>
                <a:xfrm>
                  <a:off x="3369619" y="1883423"/>
                  <a:ext cx="4037056" cy="3067343"/>
                  <a:chOff x="812779" y="1419258"/>
                  <a:chExt cx="6795247" cy="5200650"/>
                </a:xfrm>
              </p:grpSpPr>
              <p:pic>
                <p:nvPicPr>
                  <p:cNvPr id="99" name="Google Shape;99;g27f6aeb281e_0_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26226" y="1419258"/>
                    <a:ext cx="6781800" cy="52006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0" name="Google Shape;100;g27f6aeb281e_0_6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812779" y="6231871"/>
                    <a:ext cx="333375" cy="3880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01" name="Google Shape;101;g27f6aeb281e_0_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7974963" y="1883391"/>
                  <a:ext cx="2455483" cy="40806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2" name="Google Shape;102;g27f6aeb281e_0_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309" r="0" t="3892"/>
                <a:stretch/>
              </p:blipFill>
              <p:spPr>
                <a:xfrm>
                  <a:off x="3739491" y="5131457"/>
                  <a:ext cx="3817674" cy="12498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3" name="Google Shape;103;g27f6aeb281e_0_6"/>
              <p:cNvSpPr/>
              <p:nvPr/>
            </p:nvSpPr>
            <p:spPr>
              <a:xfrm>
                <a:off x="6442830" y="3466532"/>
                <a:ext cx="850489" cy="941354"/>
              </a:xfrm>
              <a:custGeom>
                <a:rect b="b" l="l" r="r" t="t"/>
                <a:pathLst>
                  <a:path extrusionOk="0" h="846161" w="817778">
                    <a:moveTo>
                      <a:pt x="12560" y="846161"/>
                    </a:moveTo>
                    <a:cubicBezTo>
                      <a:pt x="-3363" y="719919"/>
                      <a:pt x="-19285" y="593678"/>
                      <a:pt x="67151" y="518615"/>
                    </a:cubicBezTo>
                    <a:cubicBezTo>
                      <a:pt x="153587" y="443552"/>
                      <a:pt x="406071" y="482221"/>
                      <a:pt x="531175" y="395785"/>
                    </a:cubicBezTo>
                    <a:cubicBezTo>
                      <a:pt x="656279" y="309349"/>
                      <a:pt x="737028" y="154674"/>
                      <a:pt x="817778" y="0"/>
                    </a:cubicBezTo>
                  </a:path>
                </a:pathLst>
              </a:custGeom>
              <a:noFill/>
              <a:ln cap="flat" cmpd="sng" w="28575">
                <a:solidFill>
                  <a:srgbClr val="3F3F3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g27f6aeb281e_0_6"/>
              <p:cNvSpPr/>
              <p:nvPr/>
            </p:nvSpPr>
            <p:spPr>
              <a:xfrm>
                <a:off x="4585009" y="3289593"/>
                <a:ext cx="2726255" cy="941213"/>
              </a:xfrm>
              <a:custGeom>
                <a:rect b="b" l="l" r="r" t="t"/>
                <a:pathLst>
                  <a:path extrusionOk="0" h="941213" w="2726255">
                    <a:moveTo>
                      <a:pt x="55230" y="941213"/>
                    </a:moveTo>
                    <a:cubicBezTo>
                      <a:pt x="-2774" y="927565"/>
                      <a:pt x="-60777" y="913918"/>
                      <a:pt x="137116" y="900270"/>
                    </a:cubicBezTo>
                    <a:cubicBezTo>
                      <a:pt x="335009" y="886622"/>
                      <a:pt x="958257" y="936664"/>
                      <a:pt x="1242585" y="859327"/>
                    </a:cubicBezTo>
                    <a:cubicBezTo>
                      <a:pt x="1526913" y="781990"/>
                      <a:pt x="1683863" y="509034"/>
                      <a:pt x="1843087" y="436246"/>
                    </a:cubicBezTo>
                    <a:cubicBezTo>
                      <a:pt x="2002311" y="363458"/>
                      <a:pt x="2059176" y="490837"/>
                      <a:pt x="2197928" y="422598"/>
                    </a:cubicBezTo>
                    <a:cubicBezTo>
                      <a:pt x="2336680" y="354359"/>
                      <a:pt x="2593713" y="85953"/>
                      <a:pt x="2675600" y="26813"/>
                    </a:cubicBezTo>
                    <a:cubicBezTo>
                      <a:pt x="2757487" y="-32327"/>
                      <a:pt x="2723367" y="17714"/>
                      <a:pt x="2689248" y="67756"/>
                    </a:cubicBezTo>
                  </a:path>
                </a:pathLst>
              </a:custGeom>
              <a:noFill/>
              <a:ln cap="flat" cmpd="sng" w="28575">
                <a:solidFill>
                  <a:srgbClr val="3F3F3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g27f6aeb281e_0_6"/>
              <p:cNvSpPr/>
              <p:nvPr/>
            </p:nvSpPr>
            <p:spPr>
              <a:xfrm>
                <a:off x="5540658" y="3033630"/>
                <a:ext cx="1770036" cy="651923"/>
              </a:xfrm>
              <a:custGeom>
                <a:rect b="b" l="l" r="r" t="t"/>
                <a:pathLst>
                  <a:path extrusionOk="0" h="651923" w="1770036">
                    <a:moveTo>
                      <a:pt x="95867" y="419253"/>
                    </a:moveTo>
                    <a:cubicBezTo>
                      <a:pt x="12843" y="530710"/>
                      <a:pt x="-70181" y="642167"/>
                      <a:pt x="95867" y="651265"/>
                    </a:cubicBezTo>
                    <a:cubicBezTo>
                      <a:pt x="261915" y="660363"/>
                      <a:pt x="823748" y="573928"/>
                      <a:pt x="1092154" y="473844"/>
                    </a:cubicBezTo>
                    <a:cubicBezTo>
                      <a:pt x="1360560" y="373760"/>
                      <a:pt x="1601670" y="125826"/>
                      <a:pt x="1706303" y="50763"/>
                    </a:cubicBezTo>
                    <a:cubicBezTo>
                      <a:pt x="1810936" y="-24300"/>
                      <a:pt x="1765443" y="-416"/>
                      <a:pt x="1719951" y="23468"/>
                    </a:cubicBezTo>
                  </a:path>
                </a:pathLst>
              </a:custGeom>
              <a:noFill/>
              <a:ln cap="flat" cmpd="sng" w="28575">
                <a:solidFill>
                  <a:srgbClr val="3F3F3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6" name="Google Shape;106;g27f6aeb281e_0_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46671" y="2162175"/>
              <a:ext cx="3517738" cy="1964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g27f6aeb281e_0_6"/>
          <p:cNvSpPr txBox="1"/>
          <p:nvPr/>
        </p:nvSpPr>
        <p:spPr>
          <a:xfrm>
            <a:off x="551212" y="413607"/>
            <a:ext cx="413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8137" lvl="0" marL="33813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Nhấn nút nguồn màn hình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7f6aeb281e_0_6"/>
          <p:cNvSpPr txBox="1"/>
          <p:nvPr/>
        </p:nvSpPr>
        <p:spPr>
          <a:xfrm>
            <a:off x="6499766" y="408983"/>
            <a:ext cx="480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8137" lvl="0" marL="33813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Nhấn nút nguồn trên thân máy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7f6aeb281e_0_6"/>
          <p:cNvSpPr/>
          <p:nvPr/>
        </p:nvSpPr>
        <p:spPr>
          <a:xfrm>
            <a:off x="6478442" y="3820239"/>
            <a:ext cx="158400" cy="205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g27f6aeb281e_0_6"/>
          <p:cNvCxnSpPr/>
          <p:nvPr/>
        </p:nvCxnSpPr>
        <p:spPr>
          <a:xfrm>
            <a:off x="2304902" y="803902"/>
            <a:ext cx="4167900" cy="3034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1" name="Google Shape;111;g27f6aeb281e_0_6"/>
          <p:cNvCxnSpPr/>
          <p:nvPr/>
        </p:nvCxnSpPr>
        <p:spPr>
          <a:xfrm>
            <a:off x="8517617" y="803902"/>
            <a:ext cx="1044600" cy="207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2" name="Google Shape;112;g27f6aeb281e_0_6"/>
          <p:cNvSpPr/>
          <p:nvPr/>
        </p:nvSpPr>
        <p:spPr>
          <a:xfrm>
            <a:off x="9430632" y="2877670"/>
            <a:ext cx="345300" cy="390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1758" y="382136"/>
            <a:ext cx="3915196" cy="79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1503526" y="1820496"/>
            <a:ext cx="9184800" cy="2169900"/>
          </a:xfrm>
          <a:prstGeom prst="horizontalScroll">
            <a:avLst>
              <a:gd fmla="val 12500" name="adj"/>
            </a:avLst>
          </a:prstGeom>
          <a:solidFill>
            <a:srgbClr val="CC00C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 kể tên các đồ dùng sử dụng điện mà em biết?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1758" y="382136"/>
            <a:ext cx="3915196" cy="79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Khi sử dụng các đồ dùng bằng điện, em cần lưu ý điều gì?</a:t>
            </a:r>
            <a:endParaRPr b="1" i="0" sz="30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CHƯƠNG 1</a:t>
            </a:r>
            <a:endParaRPr b="1" i="0" sz="2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b="1" i="0" sz="3600" u="none" cap="none" strike="noStrike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932757" y="2395698"/>
            <a:ext cx="83265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BÀI 9</a:t>
            </a:r>
            <a:endParaRPr b="1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 TOÀN VỀ ĐIỆN </a:t>
            </a:r>
            <a:endParaRPr b="1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KHI SỬ DỤNG MÁY TÍNH</a:t>
            </a:r>
            <a:endParaRPr b="1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2068" y="6537279"/>
            <a:ext cx="1751108" cy="22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127" y="282388"/>
            <a:ext cx="3582456" cy="69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139" name="Google Shape;139;p5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2" name="Google Shape;142;p5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An toàn điện khi sử dụng máy tính</a:t>
              </a:r>
              <a:endParaRPr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3868" y="1568250"/>
            <a:ext cx="7334232" cy="4628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5"/>
          <p:cNvGrpSpPr/>
          <p:nvPr/>
        </p:nvGrpSpPr>
        <p:grpSpPr>
          <a:xfrm>
            <a:off x="744719" y="1711343"/>
            <a:ext cx="3428370" cy="4197499"/>
            <a:chOff x="961316" y="2133898"/>
            <a:chExt cx="3255812" cy="3988123"/>
          </a:xfrm>
        </p:grpSpPr>
        <p:sp>
          <p:nvSpPr>
            <p:cNvPr id="145" name="Google Shape;145;p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>
                <a:gd fmla="val 16667" name="adj"/>
              </a:avLst>
            </a:prstGeom>
            <a:solidFill>
              <a:srgbClr val="00B0F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 hãy quan sát các hình bên, trao đổi với bạn và cho biết hình ảnh nào nên làm theo, hình ảnh nào không nên làm theo? Tại sao?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1023100" y="527825"/>
            <a:ext cx="10224000" cy="5886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481250" y="931838"/>
            <a:ext cx="9229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Hãy trả lời các câu hỏi để rút ra quy tắc an toàn điện khi sử dụng máy tính: 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6"/>
          <p:cNvGraphicFramePr/>
          <p:nvPr/>
        </p:nvGraphicFramePr>
        <p:xfrm>
          <a:off x="1225042" y="14466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{23C008DA-D6DA-4D0D-ADEA-3D955CA98B0C}</a:tableStyleId>
              </a:tblPr>
              <a:tblGrid>
                <a:gridCol w="4879075"/>
                <a:gridCol w="4957775"/>
              </a:tblGrid>
              <a:tr h="106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CÂU HỎI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TRẢ LỜI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(QUY TẮC AN TOÀN ĐIỆN KHI SỬ DỤNG MÁY TÍNH)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687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Không nên để máy tính ở nơi như thế nào?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96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Cần tránh để những vật dụng gì ở gần máy tính?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96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Khi ngoài trời sấm sét có nên sử dụng máy tính không?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8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Có nên sử dụng máy tính khi tay ướt không?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720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Điều gì sẽ xảy ra khi máy tính bị 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rò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điện?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127" y="309282"/>
            <a:ext cx="3582456" cy="69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832925" y="1632924"/>
            <a:ext cx="10317300" cy="390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630237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Quy tắc an toàn điện: 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7337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–  Để máy tính ở nơi sạch sẽ, khô, thoáng, đủ ánh sáng; </a:t>
            </a:r>
            <a:endParaRPr sz="28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7337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	–  Không để máy tính ở tình trạng ẩm ướt; </a:t>
            </a:r>
            <a:endParaRPr sz="28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7337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	–  Không sử dụng máy tính khi tay ướt; </a:t>
            </a:r>
            <a:endParaRPr sz="28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7337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	–  Tránh để vật dụng chứa nước dễ đổ ở gần máy tính; </a:t>
            </a:r>
            <a:endParaRPr sz="28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7337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	–  Tránh để máy tính bị rò điện gây nguy hiểm cho người dùng.</a:t>
            </a:r>
            <a:endParaRPr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7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63" name="Google Shape;163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7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5" name="Google Shape;165;p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An toàn điện khi sử dụng máy tính</a:t>
              </a:r>
              <a:endParaRPr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