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6858000" cx="12192000"/>
  <p:notesSz cx="6858000" cy="9144000"/>
  <p:embeddedFontLst>
    <p:embeddedFont>
      <p:font typeface="Tahoma"/>
      <p:regular r:id="rId32"/>
      <p:bold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34" roundtripDataSignature="AMtx7mjUKwlpi4uHPCa4aalIV9LLZGGNb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Tahoma-bold.fntdata"/><Relationship Id="rId10" Type="http://schemas.openxmlformats.org/officeDocument/2006/relationships/slide" Target="slides/slide5.xml"/><Relationship Id="rId32" Type="http://schemas.openxmlformats.org/officeDocument/2006/relationships/font" Target="fonts/Tahoma-regular.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7f4f45982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7f4f4598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4face550f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g24face550fe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5"/>
          <p:cNvSpPr/>
          <p:nvPr>
            <p:ph idx="2" type="pic"/>
          </p:nvPr>
        </p:nvSpPr>
        <p:spPr>
          <a:xfrm>
            <a:off x="5183188" y="987425"/>
            <a:ext cx="6172200" cy="4873625"/>
          </a:xfrm>
          <a:prstGeom prst="rect">
            <a:avLst/>
          </a:prstGeom>
          <a:noFill/>
          <a:ln>
            <a:noFill/>
          </a:ln>
        </p:spPr>
      </p:sp>
      <p:sp>
        <p:nvSpPr>
          <p:cNvPr id="64" name="Google Shape;64;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52.png"/><Relationship Id="rId5" Type="http://schemas.openxmlformats.org/officeDocument/2006/relationships/image" Target="../media/image25.png"/><Relationship Id="rId6"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50.png"/><Relationship Id="rId6" Type="http://schemas.openxmlformats.org/officeDocument/2006/relationships/image" Target="../media/image24.png"/><Relationship Id="rId7"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3.png"/><Relationship Id="rId7" Type="http://schemas.openxmlformats.org/officeDocument/2006/relationships/image" Target="../media/image38.png"/><Relationship Id="rId8" Type="http://schemas.openxmlformats.org/officeDocument/2006/relationships/image" Target="../media/image4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37.png"/><Relationship Id="rId5"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1.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39.png"/><Relationship Id="rId5" Type="http://schemas.openxmlformats.org/officeDocument/2006/relationships/image" Target="../media/image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3.png"/><Relationship Id="rId4" Type="http://schemas.openxmlformats.org/officeDocument/2006/relationships/image" Target="../media/image39.png"/><Relationship Id="rId5" Type="http://schemas.openxmlformats.org/officeDocument/2006/relationships/image" Target="../media/image4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8.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4.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6.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4.png"/></Relationships>
</file>

<file path=ppt/slides/_rels/slide9.xml.rels><?xml version="1.0" encoding="UTF-8" standalone="yes"?><Relationships xmlns="http://schemas.openxmlformats.org/package/2006/relationships"><Relationship Id="rId11" Type="http://schemas.openxmlformats.org/officeDocument/2006/relationships/image" Target="../media/image55.jpg"/><Relationship Id="rId10"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17.png"/><Relationship Id="rId5" Type="http://schemas.openxmlformats.org/officeDocument/2006/relationships/image" Target="../media/image9.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g27f4f459825_0_0"/>
          <p:cNvSpPr txBox="1"/>
          <p:nvPr>
            <p:ph type="title"/>
          </p:nvPr>
        </p:nvSpPr>
        <p:spPr>
          <a:xfrm>
            <a:off x="838200" y="2766150"/>
            <a:ext cx="105156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b="1" lang="en-US" sz="6000">
                <a:solidFill>
                  <a:srgbClr val="FF0000"/>
                </a:solidFill>
                <a:latin typeface="Arial"/>
                <a:ea typeface="Arial"/>
                <a:cs typeface="Arial"/>
                <a:sym typeface="Arial"/>
              </a:rPr>
              <a:t>TIN HỌC 3 – TUẦN 8</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0"/>
          <p:cNvPicPr preferRelativeResize="0"/>
          <p:nvPr/>
        </p:nvPicPr>
        <p:blipFill rotWithShape="1">
          <a:blip r:embed="rId3">
            <a:alphaModFix/>
          </a:blip>
          <a:srcRect b="0" l="0" r="0" t="0"/>
          <a:stretch/>
        </p:blipFill>
        <p:spPr>
          <a:xfrm>
            <a:off x="4217127" y="309282"/>
            <a:ext cx="3582456" cy="691351"/>
          </a:xfrm>
          <a:prstGeom prst="rect">
            <a:avLst/>
          </a:prstGeom>
          <a:noFill/>
          <a:ln>
            <a:noFill/>
          </a:ln>
        </p:spPr>
      </p:pic>
      <p:grpSp>
        <p:nvGrpSpPr>
          <p:cNvPr id="207" name="Google Shape;207;p10"/>
          <p:cNvGrpSpPr/>
          <p:nvPr/>
        </p:nvGrpSpPr>
        <p:grpSpPr>
          <a:xfrm>
            <a:off x="940993" y="954001"/>
            <a:ext cx="3755557" cy="572494"/>
            <a:chOff x="676256" y="1379897"/>
            <a:chExt cx="3755557" cy="572494"/>
          </a:xfrm>
        </p:grpSpPr>
        <p:grpSp>
          <p:nvGrpSpPr>
            <p:cNvPr id="208" name="Google Shape;208;p10"/>
            <p:cNvGrpSpPr/>
            <p:nvPr/>
          </p:nvGrpSpPr>
          <p:grpSpPr>
            <a:xfrm>
              <a:off x="676256" y="1379897"/>
              <a:ext cx="429926" cy="553998"/>
              <a:chOff x="1069018" y="1379837"/>
              <a:chExt cx="429926" cy="553998"/>
            </a:xfrm>
          </p:grpSpPr>
          <p:sp>
            <p:nvSpPr>
              <p:cNvPr id="209" name="Google Shape;209;p10"/>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0"/>
              <p:cNvSpPr txBox="1"/>
              <p:nvPr/>
            </p:nvSpPr>
            <p:spPr>
              <a:xfrm>
                <a:off x="1069018"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211" name="Google Shape;211;p10"/>
            <p:cNvSpPr txBox="1"/>
            <p:nvPr/>
          </p:nvSpPr>
          <p:spPr>
            <a:xfrm>
              <a:off x="1100452" y="1459948"/>
              <a:ext cx="333136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3333CC"/>
                  </a:solidFill>
                  <a:latin typeface="Arial"/>
                  <a:ea typeface="Arial"/>
                  <a:cs typeface="Arial"/>
                  <a:sym typeface="Arial"/>
                </a:rPr>
                <a:t>Khởi động máy tính</a:t>
              </a:r>
              <a:endParaRPr b="1" sz="2500">
                <a:solidFill>
                  <a:srgbClr val="3333CC"/>
                </a:solidFill>
                <a:latin typeface="Arial"/>
                <a:ea typeface="Arial"/>
                <a:cs typeface="Arial"/>
                <a:sym typeface="Arial"/>
              </a:endParaRPr>
            </a:p>
          </p:txBody>
        </p:sp>
      </p:grpSp>
      <p:sp>
        <p:nvSpPr>
          <p:cNvPr id="212" name="Google Shape;212;p10"/>
          <p:cNvSpPr/>
          <p:nvPr/>
        </p:nvSpPr>
        <p:spPr>
          <a:xfrm>
            <a:off x="941000" y="2020874"/>
            <a:ext cx="9919800" cy="2873880"/>
          </a:xfrm>
          <a:prstGeom prst="cloud">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3400">
                <a:solidFill>
                  <a:schemeClr val="lt1"/>
                </a:solidFill>
                <a:latin typeface="Arial"/>
                <a:ea typeface="Arial"/>
                <a:cs typeface="Arial"/>
                <a:sym typeface="Arial"/>
              </a:rPr>
              <a:t>Để khởi động máy tính, em làm thế nào?</a:t>
            </a:r>
            <a:endParaRPr sz="23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11"/>
          <p:cNvPicPr preferRelativeResize="0"/>
          <p:nvPr/>
        </p:nvPicPr>
        <p:blipFill rotWithShape="1">
          <a:blip r:embed="rId3">
            <a:alphaModFix/>
          </a:blip>
          <a:srcRect b="0" l="0" r="0" t="0"/>
          <a:stretch/>
        </p:blipFill>
        <p:spPr>
          <a:xfrm>
            <a:off x="4217127" y="309282"/>
            <a:ext cx="3582456" cy="691351"/>
          </a:xfrm>
          <a:prstGeom prst="rect">
            <a:avLst/>
          </a:prstGeom>
          <a:noFill/>
          <a:ln>
            <a:noFill/>
          </a:ln>
        </p:spPr>
      </p:pic>
      <p:grpSp>
        <p:nvGrpSpPr>
          <p:cNvPr id="218" name="Google Shape;218;p11"/>
          <p:cNvGrpSpPr/>
          <p:nvPr/>
        </p:nvGrpSpPr>
        <p:grpSpPr>
          <a:xfrm>
            <a:off x="940993" y="954001"/>
            <a:ext cx="3755557" cy="572494"/>
            <a:chOff x="676256" y="1379897"/>
            <a:chExt cx="3755557" cy="572494"/>
          </a:xfrm>
        </p:grpSpPr>
        <p:grpSp>
          <p:nvGrpSpPr>
            <p:cNvPr id="219" name="Google Shape;219;p11"/>
            <p:cNvGrpSpPr/>
            <p:nvPr/>
          </p:nvGrpSpPr>
          <p:grpSpPr>
            <a:xfrm>
              <a:off x="676256" y="1379897"/>
              <a:ext cx="429926" cy="553998"/>
              <a:chOff x="1069018" y="1379837"/>
              <a:chExt cx="429926" cy="553998"/>
            </a:xfrm>
          </p:grpSpPr>
          <p:sp>
            <p:nvSpPr>
              <p:cNvPr id="220" name="Google Shape;220;p11"/>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1"/>
              <p:cNvSpPr txBox="1"/>
              <p:nvPr/>
            </p:nvSpPr>
            <p:spPr>
              <a:xfrm>
                <a:off x="1069018"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222" name="Google Shape;222;p11"/>
            <p:cNvSpPr txBox="1"/>
            <p:nvPr/>
          </p:nvSpPr>
          <p:spPr>
            <a:xfrm>
              <a:off x="1100452" y="1459948"/>
              <a:ext cx="333136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3333CC"/>
                  </a:solidFill>
                  <a:latin typeface="Arial"/>
                  <a:ea typeface="Arial"/>
                  <a:cs typeface="Arial"/>
                  <a:sym typeface="Arial"/>
                </a:rPr>
                <a:t>Khởi động máy tính</a:t>
              </a:r>
              <a:endParaRPr b="1" sz="2500">
                <a:solidFill>
                  <a:srgbClr val="3333CC"/>
                </a:solidFill>
                <a:latin typeface="Arial"/>
                <a:ea typeface="Arial"/>
                <a:cs typeface="Arial"/>
                <a:sym typeface="Arial"/>
              </a:endParaRPr>
            </a:p>
          </p:txBody>
        </p:sp>
      </p:grpSp>
      <p:sp>
        <p:nvSpPr>
          <p:cNvPr id="223" name="Google Shape;223;p11"/>
          <p:cNvSpPr/>
          <p:nvPr/>
        </p:nvSpPr>
        <p:spPr>
          <a:xfrm>
            <a:off x="847164" y="1414567"/>
            <a:ext cx="10555941" cy="2589717"/>
          </a:xfrm>
          <a:prstGeom prst="roundRect">
            <a:avLst>
              <a:gd fmla="val 16667" name="adj"/>
            </a:avLst>
          </a:prstGeom>
          <a:noFill/>
          <a:ln>
            <a:noFill/>
          </a:ln>
        </p:spPr>
        <p:txBody>
          <a:bodyPr anchorCtr="0" anchor="t" bIns="45700" lIns="91425" spcFirstLastPara="1" rIns="91425" wrap="square" tIns="45700">
            <a:noAutofit/>
          </a:bodyPr>
          <a:lstStyle/>
          <a:p>
            <a:pPr indent="-342900" lvl="0" marL="630237" marR="0" rtl="0" algn="just">
              <a:lnSpc>
                <a:spcPct val="120000"/>
              </a:lnSpc>
              <a:spcBef>
                <a:spcPts val="0"/>
              </a:spcBef>
              <a:spcAft>
                <a:spcPts val="0"/>
              </a:spcAft>
              <a:buClr>
                <a:srgbClr val="FF0000"/>
              </a:buClr>
              <a:buSzPts val="2400"/>
              <a:buFont typeface="Noto Sans Symbols"/>
              <a:buChar char="❖"/>
            </a:pPr>
            <a:r>
              <a:rPr b="1" lang="en-US" sz="2400">
                <a:solidFill>
                  <a:srgbClr val="3333CC"/>
                </a:solidFill>
                <a:latin typeface="Calibri"/>
                <a:ea typeface="Calibri"/>
                <a:cs typeface="Calibri"/>
                <a:sym typeface="Calibri"/>
              </a:rPr>
              <a:t>Thực hiện các thao tác dưới đây để khởi động máy tính:</a:t>
            </a:r>
            <a:endParaRPr b="1" sz="2400">
              <a:solidFill>
                <a:srgbClr val="3333CC"/>
              </a:solidFill>
              <a:latin typeface="Calibri"/>
              <a:ea typeface="Calibri"/>
              <a:cs typeface="Calibri"/>
              <a:sym typeface="Calibri"/>
            </a:endParaRPr>
          </a:p>
          <a:p>
            <a:pPr indent="0" lvl="0" marL="287337" marR="0" rtl="0" algn="just">
              <a:lnSpc>
                <a:spcPct val="120000"/>
              </a:lnSpc>
              <a:spcBef>
                <a:spcPts val="600"/>
              </a:spcBef>
              <a:spcAft>
                <a:spcPts val="0"/>
              </a:spcAft>
              <a:buNone/>
            </a:pPr>
            <a:r>
              <a:rPr lang="en-US" sz="2400">
                <a:solidFill>
                  <a:srgbClr val="FF0000"/>
                </a:solidFill>
                <a:latin typeface="Arial"/>
                <a:ea typeface="Arial"/>
                <a:cs typeface="Arial"/>
                <a:sym typeface="Arial"/>
              </a:rPr>
              <a:t>    [1] </a:t>
            </a:r>
            <a:r>
              <a:rPr lang="en-US" sz="2400">
                <a:solidFill>
                  <a:srgbClr val="3333CC"/>
                </a:solidFill>
                <a:latin typeface="Arial"/>
                <a:ea typeface="Arial"/>
                <a:cs typeface="Arial"/>
                <a:sym typeface="Arial"/>
              </a:rPr>
              <a:t>Nhấn nút nguồn màn hình </a:t>
            </a:r>
            <a:endParaRPr sz="2400">
              <a:solidFill>
                <a:srgbClr val="3333CC"/>
              </a:solidFill>
              <a:latin typeface="Arial"/>
              <a:ea typeface="Arial"/>
              <a:cs typeface="Arial"/>
              <a:sym typeface="Arial"/>
            </a:endParaRPr>
          </a:p>
          <a:p>
            <a:pPr indent="0" lvl="0" marL="287337" marR="0" rtl="0" algn="just">
              <a:lnSpc>
                <a:spcPct val="120000"/>
              </a:lnSpc>
              <a:spcBef>
                <a:spcPts val="300"/>
              </a:spcBef>
              <a:spcAft>
                <a:spcPts val="0"/>
              </a:spcAft>
              <a:buNone/>
            </a:pPr>
            <a:r>
              <a:rPr lang="en-US" sz="2400">
                <a:solidFill>
                  <a:srgbClr val="FF0000"/>
                </a:solidFill>
                <a:latin typeface="Arial"/>
                <a:ea typeface="Arial"/>
                <a:cs typeface="Arial"/>
                <a:sym typeface="Arial"/>
              </a:rPr>
              <a:t>    [2] </a:t>
            </a:r>
            <a:r>
              <a:rPr lang="en-US" sz="2400">
                <a:solidFill>
                  <a:srgbClr val="3333CC"/>
                </a:solidFill>
                <a:latin typeface="Arial"/>
                <a:ea typeface="Arial"/>
                <a:cs typeface="Arial"/>
                <a:sym typeface="Arial"/>
              </a:rPr>
              <a:t>Nhấn nút nguồn trên thân máy</a:t>
            </a:r>
            <a:endParaRPr sz="2400">
              <a:solidFill>
                <a:srgbClr val="3333CC"/>
              </a:solidFill>
              <a:latin typeface="Arial"/>
              <a:ea typeface="Arial"/>
              <a:cs typeface="Arial"/>
              <a:sym typeface="Arial"/>
            </a:endParaRPr>
          </a:p>
          <a:p>
            <a:pPr indent="-342900" lvl="0" marL="630237" marR="0" rtl="0" algn="just">
              <a:lnSpc>
                <a:spcPct val="120000"/>
              </a:lnSpc>
              <a:spcBef>
                <a:spcPts val="600"/>
              </a:spcBef>
              <a:spcAft>
                <a:spcPts val="0"/>
              </a:spcAft>
              <a:buClr>
                <a:srgbClr val="FF0000"/>
              </a:buClr>
              <a:buSzPts val="2400"/>
              <a:buFont typeface="Noto Sans Symbols"/>
              <a:buChar char="❖"/>
            </a:pPr>
            <a:r>
              <a:rPr lang="en-US" sz="2400">
                <a:solidFill>
                  <a:schemeClr val="dk1"/>
                </a:solidFill>
                <a:latin typeface="Calibri"/>
                <a:ea typeface="Calibri"/>
                <a:cs typeface="Calibri"/>
                <a:sym typeface="Calibri"/>
              </a:rPr>
              <a:t> </a:t>
            </a:r>
            <a:r>
              <a:rPr b="1" lang="en-US" sz="2400">
                <a:solidFill>
                  <a:srgbClr val="3333CC"/>
                </a:solidFill>
                <a:latin typeface="Arial"/>
                <a:ea typeface="Arial"/>
                <a:cs typeface="Arial"/>
                <a:sym typeface="Arial"/>
              </a:rPr>
              <a:t>Với máy tính xách tay và máy tính bảng chỉ cần nhấn nút nguồn</a:t>
            </a:r>
            <a:r>
              <a:rPr lang="en-US" sz="2400">
                <a:solidFill>
                  <a:schemeClr val="dk1"/>
                </a:solidFill>
                <a:latin typeface="Arial"/>
                <a:ea typeface="Arial"/>
                <a:cs typeface="Arial"/>
                <a:sym typeface="Arial"/>
              </a:rPr>
              <a:t>.</a:t>
            </a:r>
            <a:endParaRPr sz="2400">
              <a:solidFill>
                <a:srgbClr val="3333CC"/>
              </a:solidFill>
              <a:latin typeface="Arial"/>
              <a:ea typeface="Arial"/>
              <a:cs typeface="Arial"/>
              <a:sym typeface="Arial"/>
            </a:endParaRPr>
          </a:p>
        </p:txBody>
      </p:sp>
      <p:pic>
        <p:nvPicPr>
          <p:cNvPr id="224" name="Google Shape;224;p11"/>
          <p:cNvPicPr preferRelativeResize="0"/>
          <p:nvPr/>
        </p:nvPicPr>
        <p:blipFill rotWithShape="1">
          <a:blip r:embed="rId4">
            <a:alphaModFix/>
          </a:blip>
          <a:srcRect b="0" l="0" r="0" t="0"/>
          <a:stretch/>
        </p:blipFill>
        <p:spPr>
          <a:xfrm>
            <a:off x="7207101" y="4549848"/>
            <a:ext cx="2194351" cy="1229342"/>
          </a:xfrm>
          <a:prstGeom prst="rect">
            <a:avLst/>
          </a:prstGeom>
          <a:noFill/>
          <a:ln>
            <a:noFill/>
          </a:ln>
        </p:spPr>
      </p:pic>
      <p:grpSp>
        <p:nvGrpSpPr>
          <p:cNvPr id="225" name="Google Shape;225;p11"/>
          <p:cNvGrpSpPr/>
          <p:nvPr/>
        </p:nvGrpSpPr>
        <p:grpSpPr>
          <a:xfrm>
            <a:off x="2857646" y="3656884"/>
            <a:ext cx="3514725" cy="2686050"/>
            <a:chOff x="1756802" y="3541311"/>
            <a:chExt cx="3514725" cy="2686050"/>
          </a:xfrm>
        </p:grpSpPr>
        <p:pic>
          <p:nvPicPr>
            <p:cNvPr id="226" name="Google Shape;226;p11"/>
            <p:cNvPicPr preferRelativeResize="0"/>
            <p:nvPr/>
          </p:nvPicPr>
          <p:blipFill rotWithShape="1">
            <a:blip r:embed="rId5">
              <a:alphaModFix/>
            </a:blip>
            <a:srcRect b="0" l="0" r="0" t="0"/>
            <a:stretch/>
          </p:blipFill>
          <p:spPr>
            <a:xfrm>
              <a:off x="1756802" y="3541311"/>
              <a:ext cx="3514725" cy="2686050"/>
            </a:xfrm>
            <a:prstGeom prst="rect">
              <a:avLst/>
            </a:prstGeom>
            <a:noFill/>
            <a:ln>
              <a:noFill/>
            </a:ln>
          </p:spPr>
        </p:pic>
        <p:pic>
          <p:nvPicPr>
            <p:cNvPr id="227" name="Google Shape;227;p11"/>
            <p:cNvPicPr preferRelativeResize="0"/>
            <p:nvPr/>
          </p:nvPicPr>
          <p:blipFill rotWithShape="1">
            <a:blip r:embed="rId6">
              <a:alphaModFix/>
            </a:blip>
            <a:srcRect b="0" l="0" r="0" t="0"/>
            <a:stretch/>
          </p:blipFill>
          <p:spPr>
            <a:xfrm>
              <a:off x="2186086" y="3805518"/>
              <a:ext cx="2601067" cy="1470674"/>
            </a:xfrm>
            <a:prstGeom prst="rect">
              <a:avLst/>
            </a:prstGeom>
            <a:noFill/>
            <a:ln>
              <a:noFill/>
            </a:ln>
          </p:spPr>
        </p:pic>
      </p:grpSp>
      <p:sp>
        <p:nvSpPr>
          <p:cNvPr id="228" name="Google Shape;228;p11"/>
          <p:cNvSpPr/>
          <p:nvPr/>
        </p:nvSpPr>
        <p:spPr>
          <a:xfrm>
            <a:off x="6274522" y="5070390"/>
            <a:ext cx="643000" cy="188259"/>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2"/>
          <p:cNvPicPr preferRelativeResize="0"/>
          <p:nvPr/>
        </p:nvPicPr>
        <p:blipFill rotWithShape="1">
          <a:blip r:embed="rId3">
            <a:alphaModFix/>
          </a:blip>
          <a:srcRect b="0" l="0" r="0" t="0"/>
          <a:stretch/>
        </p:blipFill>
        <p:spPr>
          <a:xfrm>
            <a:off x="4217127" y="309282"/>
            <a:ext cx="3582456" cy="691351"/>
          </a:xfrm>
          <a:prstGeom prst="rect">
            <a:avLst/>
          </a:prstGeom>
          <a:noFill/>
          <a:ln>
            <a:noFill/>
          </a:ln>
        </p:spPr>
      </p:pic>
      <p:grpSp>
        <p:nvGrpSpPr>
          <p:cNvPr id="234" name="Google Shape;234;p12"/>
          <p:cNvGrpSpPr/>
          <p:nvPr/>
        </p:nvGrpSpPr>
        <p:grpSpPr>
          <a:xfrm>
            <a:off x="940993" y="954001"/>
            <a:ext cx="3755557" cy="572494"/>
            <a:chOff x="676256" y="1379897"/>
            <a:chExt cx="3755557" cy="572494"/>
          </a:xfrm>
        </p:grpSpPr>
        <p:grpSp>
          <p:nvGrpSpPr>
            <p:cNvPr id="235" name="Google Shape;235;p12"/>
            <p:cNvGrpSpPr/>
            <p:nvPr/>
          </p:nvGrpSpPr>
          <p:grpSpPr>
            <a:xfrm>
              <a:off x="676256" y="1379897"/>
              <a:ext cx="429926" cy="553998"/>
              <a:chOff x="1069018" y="1379837"/>
              <a:chExt cx="429926" cy="553998"/>
            </a:xfrm>
          </p:grpSpPr>
          <p:sp>
            <p:nvSpPr>
              <p:cNvPr id="236" name="Google Shape;236;p12"/>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2"/>
              <p:cNvSpPr txBox="1"/>
              <p:nvPr/>
            </p:nvSpPr>
            <p:spPr>
              <a:xfrm>
                <a:off x="1069018"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238" name="Google Shape;238;p12"/>
            <p:cNvSpPr txBox="1"/>
            <p:nvPr/>
          </p:nvSpPr>
          <p:spPr>
            <a:xfrm>
              <a:off x="1100452" y="1459948"/>
              <a:ext cx="333136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3333CC"/>
                  </a:solidFill>
                  <a:latin typeface="Arial"/>
                  <a:ea typeface="Arial"/>
                  <a:cs typeface="Arial"/>
                  <a:sym typeface="Arial"/>
                </a:rPr>
                <a:t>Khởi động máy tính</a:t>
              </a:r>
              <a:endParaRPr b="1" sz="2500">
                <a:solidFill>
                  <a:srgbClr val="3333CC"/>
                </a:solidFill>
                <a:latin typeface="Arial"/>
                <a:ea typeface="Arial"/>
                <a:cs typeface="Arial"/>
                <a:sym typeface="Arial"/>
              </a:endParaRPr>
            </a:p>
          </p:txBody>
        </p:sp>
      </p:grpSp>
      <p:pic>
        <p:nvPicPr>
          <p:cNvPr id="239" name="Google Shape;239;p12"/>
          <p:cNvPicPr preferRelativeResize="0"/>
          <p:nvPr/>
        </p:nvPicPr>
        <p:blipFill rotWithShape="1">
          <a:blip r:embed="rId4">
            <a:alphaModFix/>
          </a:blip>
          <a:srcRect b="0" l="0" r="0" t="0"/>
          <a:stretch/>
        </p:blipFill>
        <p:spPr>
          <a:xfrm>
            <a:off x="6150136" y="4585657"/>
            <a:ext cx="1951948" cy="1251249"/>
          </a:xfrm>
          <a:prstGeom prst="rect">
            <a:avLst/>
          </a:prstGeom>
          <a:noFill/>
          <a:ln>
            <a:noFill/>
          </a:ln>
        </p:spPr>
      </p:pic>
      <p:sp>
        <p:nvSpPr>
          <p:cNvPr id="240" name="Google Shape;240;p12"/>
          <p:cNvSpPr/>
          <p:nvPr/>
        </p:nvSpPr>
        <p:spPr>
          <a:xfrm>
            <a:off x="778332" y="1428215"/>
            <a:ext cx="10481070" cy="2589717"/>
          </a:xfrm>
          <a:prstGeom prst="roundRect">
            <a:avLst>
              <a:gd fmla="val 16667" name="adj"/>
            </a:avLst>
          </a:prstGeom>
          <a:noFill/>
          <a:ln>
            <a:noFill/>
          </a:ln>
        </p:spPr>
        <p:txBody>
          <a:bodyPr anchorCtr="0" anchor="t" bIns="45700" lIns="91425" spcFirstLastPara="1" rIns="91425" wrap="square" tIns="45700">
            <a:noAutofit/>
          </a:bodyPr>
          <a:lstStyle/>
          <a:p>
            <a:pPr indent="-342900" lvl="0" marL="630237" marR="0" rtl="0" algn="just">
              <a:lnSpc>
                <a:spcPct val="120000"/>
              </a:lnSpc>
              <a:spcBef>
                <a:spcPts val="0"/>
              </a:spcBef>
              <a:spcAft>
                <a:spcPts val="0"/>
              </a:spcAft>
              <a:buClr>
                <a:srgbClr val="FF0000"/>
              </a:buClr>
              <a:buSzPts val="2400"/>
              <a:buFont typeface="Noto Sans Symbols"/>
              <a:buChar char="❖"/>
            </a:pPr>
            <a:r>
              <a:rPr b="1" lang="en-US" sz="2400">
                <a:solidFill>
                  <a:srgbClr val="3333CC"/>
                </a:solidFill>
                <a:latin typeface="Calibri"/>
                <a:ea typeface="Calibri"/>
                <a:cs typeface="Calibri"/>
                <a:sym typeface="Calibri"/>
              </a:rPr>
              <a:t>Thực hiện các thao tác dưới đây để khởi động máy tính:</a:t>
            </a:r>
            <a:endParaRPr b="1" sz="2400">
              <a:solidFill>
                <a:srgbClr val="3333CC"/>
              </a:solidFill>
              <a:latin typeface="Calibri"/>
              <a:ea typeface="Calibri"/>
              <a:cs typeface="Calibri"/>
              <a:sym typeface="Calibri"/>
            </a:endParaRPr>
          </a:p>
          <a:p>
            <a:pPr indent="0" lvl="0" marL="287337" marR="0" rtl="0" algn="just">
              <a:lnSpc>
                <a:spcPct val="120000"/>
              </a:lnSpc>
              <a:spcBef>
                <a:spcPts val="600"/>
              </a:spcBef>
              <a:spcAft>
                <a:spcPts val="0"/>
              </a:spcAft>
              <a:buNone/>
            </a:pPr>
            <a:r>
              <a:rPr lang="en-US" sz="2400">
                <a:solidFill>
                  <a:srgbClr val="FF0000"/>
                </a:solidFill>
                <a:latin typeface="Arial"/>
                <a:ea typeface="Arial"/>
                <a:cs typeface="Arial"/>
                <a:sym typeface="Arial"/>
              </a:rPr>
              <a:t>    [1] </a:t>
            </a:r>
            <a:r>
              <a:rPr lang="en-US" sz="2400">
                <a:solidFill>
                  <a:srgbClr val="3333CC"/>
                </a:solidFill>
                <a:latin typeface="Arial"/>
                <a:ea typeface="Arial"/>
                <a:cs typeface="Arial"/>
                <a:sym typeface="Arial"/>
              </a:rPr>
              <a:t>Nhấn nút nguồn màn hình </a:t>
            </a:r>
            <a:endParaRPr sz="2400">
              <a:solidFill>
                <a:srgbClr val="3333CC"/>
              </a:solidFill>
              <a:latin typeface="Arial"/>
              <a:ea typeface="Arial"/>
              <a:cs typeface="Arial"/>
              <a:sym typeface="Arial"/>
            </a:endParaRPr>
          </a:p>
          <a:p>
            <a:pPr indent="0" lvl="0" marL="287337" marR="0" rtl="0" algn="just">
              <a:lnSpc>
                <a:spcPct val="120000"/>
              </a:lnSpc>
              <a:spcBef>
                <a:spcPts val="300"/>
              </a:spcBef>
              <a:spcAft>
                <a:spcPts val="0"/>
              </a:spcAft>
              <a:buNone/>
            </a:pPr>
            <a:r>
              <a:rPr lang="en-US" sz="2400">
                <a:solidFill>
                  <a:srgbClr val="FF0000"/>
                </a:solidFill>
                <a:latin typeface="Arial"/>
                <a:ea typeface="Arial"/>
                <a:cs typeface="Arial"/>
                <a:sym typeface="Arial"/>
              </a:rPr>
              <a:t>    [2] </a:t>
            </a:r>
            <a:r>
              <a:rPr lang="en-US" sz="2400">
                <a:solidFill>
                  <a:srgbClr val="3333CC"/>
                </a:solidFill>
                <a:latin typeface="Arial"/>
                <a:ea typeface="Arial"/>
                <a:cs typeface="Arial"/>
                <a:sym typeface="Arial"/>
              </a:rPr>
              <a:t>Nhấn nút nguồn trên thân máy</a:t>
            </a:r>
            <a:endParaRPr sz="2400">
              <a:solidFill>
                <a:srgbClr val="3333CC"/>
              </a:solidFill>
              <a:latin typeface="Arial"/>
              <a:ea typeface="Arial"/>
              <a:cs typeface="Arial"/>
              <a:sym typeface="Arial"/>
            </a:endParaRPr>
          </a:p>
          <a:p>
            <a:pPr indent="-342900" lvl="0" marL="630237" marR="0" rtl="0" algn="just">
              <a:lnSpc>
                <a:spcPct val="120000"/>
              </a:lnSpc>
              <a:spcBef>
                <a:spcPts val="600"/>
              </a:spcBef>
              <a:spcAft>
                <a:spcPts val="0"/>
              </a:spcAft>
              <a:buClr>
                <a:srgbClr val="FF0000"/>
              </a:buClr>
              <a:buSzPts val="2400"/>
              <a:buFont typeface="Noto Sans Symbols"/>
              <a:buChar char="❖"/>
            </a:pPr>
            <a:r>
              <a:rPr lang="en-US" sz="2400">
                <a:solidFill>
                  <a:schemeClr val="dk1"/>
                </a:solidFill>
                <a:latin typeface="Calibri"/>
                <a:ea typeface="Calibri"/>
                <a:cs typeface="Calibri"/>
                <a:sym typeface="Calibri"/>
              </a:rPr>
              <a:t> </a:t>
            </a:r>
            <a:r>
              <a:rPr b="1" lang="en-US" sz="2400">
                <a:solidFill>
                  <a:srgbClr val="3333CC"/>
                </a:solidFill>
                <a:latin typeface="Arial"/>
                <a:ea typeface="Arial"/>
                <a:cs typeface="Arial"/>
                <a:sym typeface="Arial"/>
              </a:rPr>
              <a:t>Với máy tính xách tay và máy tính bảng chỉ cần nhấn nút nguồn</a:t>
            </a:r>
            <a:r>
              <a:rPr lang="en-US" sz="2400">
                <a:solidFill>
                  <a:schemeClr val="dk1"/>
                </a:solidFill>
                <a:latin typeface="Arial"/>
                <a:ea typeface="Arial"/>
                <a:cs typeface="Arial"/>
                <a:sym typeface="Arial"/>
              </a:rPr>
              <a:t>.</a:t>
            </a:r>
            <a:endParaRPr sz="2400">
              <a:solidFill>
                <a:srgbClr val="3333CC"/>
              </a:solidFill>
              <a:latin typeface="Arial"/>
              <a:ea typeface="Arial"/>
              <a:cs typeface="Arial"/>
              <a:sym typeface="Arial"/>
            </a:endParaRPr>
          </a:p>
        </p:txBody>
      </p:sp>
      <p:grpSp>
        <p:nvGrpSpPr>
          <p:cNvPr id="241" name="Google Shape;241;p12"/>
          <p:cNvGrpSpPr/>
          <p:nvPr/>
        </p:nvGrpSpPr>
        <p:grpSpPr>
          <a:xfrm>
            <a:off x="2159525" y="3580515"/>
            <a:ext cx="3435029" cy="2885015"/>
            <a:chOff x="3890962" y="1383959"/>
            <a:chExt cx="4410075" cy="4013892"/>
          </a:xfrm>
        </p:grpSpPr>
        <p:pic>
          <p:nvPicPr>
            <p:cNvPr id="242" name="Google Shape;242;p12"/>
            <p:cNvPicPr preferRelativeResize="0"/>
            <p:nvPr/>
          </p:nvPicPr>
          <p:blipFill rotWithShape="1">
            <a:blip r:embed="rId5">
              <a:alphaModFix/>
            </a:blip>
            <a:srcRect b="2914" l="0" r="0" t="1091"/>
            <a:stretch/>
          </p:blipFill>
          <p:spPr>
            <a:xfrm>
              <a:off x="3890962" y="1383959"/>
              <a:ext cx="4410075" cy="4013892"/>
            </a:xfrm>
            <a:prstGeom prst="rect">
              <a:avLst/>
            </a:prstGeom>
            <a:noFill/>
            <a:ln>
              <a:noFill/>
            </a:ln>
          </p:spPr>
        </p:pic>
        <p:pic>
          <p:nvPicPr>
            <p:cNvPr id="243" name="Google Shape;243;p12"/>
            <p:cNvPicPr preferRelativeResize="0"/>
            <p:nvPr/>
          </p:nvPicPr>
          <p:blipFill rotWithShape="1">
            <a:blip r:embed="rId6">
              <a:alphaModFix/>
            </a:blip>
            <a:srcRect b="0" l="0" r="0" t="0"/>
            <a:stretch/>
          </p:blipFill>
          <p:spPr>
            <a:xfrm>
              <a:off x="6777681" y="2339753"/>
              <a:ext cx="1278924" cy="3035436"/>
            </a:xfrm>
            <a:prstGeom prst="rect">
              <a:avLst/>
            </a:prstGeom>
            <a:noFill/>
            <a:ln>
              <a:noFill/>
            </a:ln>
          </p:spPr>
        </p:pic>
      </p:grpSp>
      <p:sp>
        <p:nvSpPr>
          <p:cNvPr id="244" name="Google Shape;244;p12"/>
          <p:cNvSpPr/>
          <p:nvPr/>
        </p:nvSpPr>
        <p:spPr>
          <a:xfrm>
            <a:off x="4814625" y="5023023"/>
            <a:ext cx="643000" cy="188259"/>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39"/>
                                        </p:tgtEl>
                                        <p:attrNameLst>
                                          <p:attrName>style.visibility</p:attrName>
                                        </p:attrNameLst>
                                      </p:cBhvr>
                                      <p:to>
                                        <p:strVal val="visible"/>
                                      </p:to>
                                    </p:set>
                                    <p:animEffect filter="fade" transition="in">
                                      <p:cBhvr>
                                        <p:cTn dur="500"/>
                                        <p:tgtEl>
                                          <p:spTgt spid="2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13"/>
          <p:cNvPicPr preferRelativeResize="0"/>
          <p:nvPr/>
        </p:nvPicPr>
        <p:blipFill rotWithShape="1">
          <a:blip r:embed="rId3">
            <a:alphaModFix/>
          </a:blip>
          <a:srcRect b="0" l="0" r="0" t="0"/>
          <a:stretch/>
        </p:blipFill>
        <p:spPr>
          <a:xfrm>
            <a:off x="4217127" y="309282"/>
            <a:ext cx="3582456" cy="691351"/>
          </a:xfrm>
          <a:prstGeom prst="rect">
            <a:avLst/>
          </a:prstGeom>
          <a:noFill/>
          <a:ln>
            <a:noFill/>
          </a:ln>
        </p:spPr>
      </p:pic>
      <p:grpSp>
        <p:nvGrpSpPr>
          <p:cNvPr id="250" name="Google Shape;250;p13"/>
          <p:cNvGrpSpPr/>
          <p:nvPr/>
        </p:nvGrpSpPr>
        <p:grpSpPr>
          <a:xfrm>
            <a:off x="940993" y="954001"/>
            <a:ext cx="3755557" cy="572494"/>
            <a:chOff x="676256" y="1379897"/>
            <a:chExt cx="3755557" cy="572494"/>
          </a:xfrm>
        </p:grpSpPr>
        <p:grpSp>
          <p:nvGrpSpPr>
            <p:cNvPr id="251" name="Google Shape;251;p13"/>
            <p:cNvGrpSpPr/>
            <p:nvPr/>
          </p:nvGrpSpPr>
          <p:grpSpPr>
            <a:xfrm>
              <a:off x="676256" y="1379897"/>
              <a:ext cx="429926" cy="553998"/>
              <a:chOff x="1069018" y="1379837"/>
              <a:chExt cx="429926" cy="553998"/>
            </a:xfrm>
          </p:grpSpPr>
          <p:sp>
            <p:nvSpPr>
              <p:cNvPr id="252" name="Google Shape;252;p13"/>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3"/>
              <p:cNvSpPr txBox="1"/>
              <p:nvPr/>
            </p:nvSpPr>
            <p:spPr>
              <a:xfrm>
                <a:off x="1069018"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254" name="Google Shape;254;p13"/>
            <p:cNvSpPr txBox="1"/>
            <p:nvPr/>
          </p:nvSpPr>
          <p:spPr>
            <a:xfrm>
              <a:off x="1100452" y="1459948"/>
              <a:ext cx="333136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3333CC"/>
                  </a:solidFill>
                  <a:latin typeface="Arial"/>
                  <a:ea typeface="Arial"/>
                  <a:cs typeface="Arial"/>
                  <a:sym typeface="Arial"/>
                </a:rPr>
                <a:t>Khởi động máy tính</a:t>
              </a:r>
              <a:endParaRPr b="1" sz="2500">
                <a:solidFill>
                  <a:srgbClr val="3333CC"/>
                </a:solidFill>
                <a:latin typeface="Arial"/>
                <a:ea typeface="Arial"/>
                <a:cs typeface="Arial"/>
                <a:sym typeface="Arial"/>
              </a:endParaRPr>
            </a:p>
          </p:txBody>
        </p:sp>
      </p:grpSp>
      <p:sp>
        <p:nvSpPr>
          <p:cNvPr id="255" name="Google Shape;255;p13"/>
          <p:cNvSpPr/>
          <p:nvPr/>
        </p:nvSpPr>
        <p:spPr>
          <a:xfrm>
            <a:off x="860221" y="1496455"/>
            <a:ext cx="10208116" cy="1375193"/>
          </a:xfrm>
          <a:prstGeom prst="roundRect">
            <a:avLst>
              <a:gd fmla="val 16667" name="adj"/>
            </a:avLst>
          </a:prstGeom>
          <a:noFill/>
          <a:ln>
            <a:noFill/>
          </a:ln>
        </p:spPr>
        <p:txBody>
          <a:bodyPr anchorCtr="0" anchor="t" bIns="45700" lIns="91425" spcFirstLastPara="1" rIns="91425" wrap="square" tIns="45700">
            <a:noAutofit/>
          </a:bodyPr>
          <a:lstStyle/>
          <a:p>
            <a:pPr indent="-342900" lvl="0" marL="630237" marR="0" rtl="0" algn="just">
              <a:lnSpc>
                <a:spcPct val="120000"/>
              </a:lnSpc>
              <a:spcBef>
                <a:spcPts val="0"/>
              </a:spcBef>
              <a:spcAft>
                <a:spcPts val="0"/>
              </a:spcAft>
              <a:buClr>
                <a:srgbClr val="FF0000"/>
              </a:buClr>
              <a:buSzPts val="2400"/>
              <a:buFont typeface="Noto Sans Symbols"/>
              <a:buChar char="❖"/>
            </a:pPr>
            <a:r>
              <a:rPr b="1" lang="en-US" sz="2400">
                <a:solidFill>
                  <a:srgbClr val="FF0000"/>
                </a:solidFill>
                <a:latin typeface="Arial"/>
                <a:ea typeface="Arial"/>
                <a:cs typeface="Arial"/>
                <a:sym typeface="Arial"/>
              </a:rPr>
              <a:t>Lưu ý:</a:t>
            </a:r>
            <a:r>
              <a:rPr b="1" lang="en-US" sz="2400">
                <a:solidFill>
                  <a:srgbClr val="3333CC"/>
                </a:solidFill>
                <a:latin typeface="Arial"/>
                <a:ea typeface="Arial"/>
                <a:cs typeface="Arial"/>
                <a:sym typeface="Arial"/>
              </a:rPr>
              <a:t> </a:t>
            </a:r>
            <a:r>
              <a:rPr lang="en-US" sz="2400">
                <a:solidFill>
                  <a:srgbClr val="3333CC"/>
                </a:solidFill>
                <a:latin typeface="Calibri"/>
                <a:ea typeface="Calibri"/>
                <a:cs typeface="Calibri"/>
                <a:sym typeface="Calibri"/>
              </a:rPr>
              <a:t>Trong quá trình khởi động, máy tính có thể yêu cầu nhập mật khẩu.</a:t>
            </a:r>
            <a:endParaRPr sz="2400">
              <a:solidFill>
                <a:srgbClr val="3333CC"/>
              </a:solidFill>
              <a:latin typeface="Arial"/>
              <a:ea typeface="Arial"/>
              <a:cs typeface="Arial"/>
              <a:sym typeface="Arial"/>
            </a:endParaRPr>
          </a:p>
        </p:txBody>
      </p:sp>
      <p:grpSp>
        <p:nvGrpSpPr>
          <p:cNvPr id="256" name="Google Shape;256;p13"/>
          <p:cNvGrpSpPr/>
          <p:nvPr/>
        </p:nvGrpSpPr>
        <p:grpSpPr>
          <a:xfrm>
            <a:off x="3565820" y="2279178"/>
            <a:ext cx="5368552" cy="4067032"/>
            <a:chOff x="3565820" y="2238234"/>
            <a:chExt cx="5368552" cy="4067032"/>
          </a:xfrm>
        </p:grpSpPr>
        <p:pic>
          <p:nvPicPr>
            <p:cNvPr id="257" name="Google Shape;257;p13"/>
            <p:cNvPicPr preferRelativeResize="0"/>
            <p:nvPr/>
          </p:nvPicPr>
          <p:blipFill rotWithShape="1">
            <a:blip r:embed="rId4">
              <a:alphaModFix/>
            </a:blip>
            <a:srcRect b="0" l="0" r="0" t="0"/>
            <a:stretch/>
          </p:blipFill>
          <p:spPr>
            <a:xfrm>
              <a:off x="3565820" y="2238234"/>
              <a:ext cx="5368552" cy="4067032"/>
            </a:xfrm>
            <a:prstGeom prst="rect">
              <a:avLst/>
            </a:prstGeom>
            <a:noFill/>
            <a:ln>
              <a:noFill/>
            </a:ln>
          </p:spPr>
        </p:pic>
        <p:pic>
          <p:nvPicPr>
            <p:cNvPr id="258" name="Google Shape;258;p13"/>
            <p:cNvPicPr preferRelativeResize="0"/>
            <p:nvPr/>
          </p:nvPicPr>
          <p:blipFill rotWithShape="1">
            <a:blip r:embed="rId5">
              <a:alphaModFix/>
            </a:blip>
            <a:srcRect b="0" l="1378" r="0" t="1085"/>
            <a:stretch/>
          </p:blipFill>
          <p:spPr>
            <a:xfrm>
              <a:off x="3773027" y="2429301"/>
              <a:ext cx="5002483" cy="2784143"/>
            </a:xfrm>
            <a:prstGeom prst="rect">
              <a:avLst/>
            </a:prstGeom>
            <a:noFill/>
            <a:ln>
              <a:noFill/>
            </a:ln>
          </p:spPr>
        </p:pic>
        <p:pic>
          <p:nvPicPr>
            <p:cNvPr id="259" name="Google Shape;259;p13"/>
            <p:cNvPicPr preferRelativeResize="0"/>
            <p:nvPr/>
          </p:nvPicPr>
          <p:blipFill rotWithShape="1">
            <a:blip r:embed="rId6">
              <a:alphaModFix/>
            </a:blip>
            <a:srcRect b="0" l="0" r="0" t="0"/>
            <a:stretch/>
          </p:blipFill>
          <p:spPr>
            <a:xfrm>
              <a:off x="3565820" y="6016501"/>
              <a:ext cx="271779" cy="288765"/>
            </a:xfrm>
            <a:prstGeom prst="rect">
              <a:avLst/>
            </a:prstGeom>
            <a:noFill/>
            <a:ln>
              <a:noFill/>
            </a:ln>
          </p:spPr>
        </p:pic>
      </p:grpSp>
      <p:pic>
        <p:nvPicPr>
          <p:cNvPr id="260" name="Google Shape;260;p13"/>
          <p:cNvPicPr preferRelativeResize="0"/>
          <p:nvPr/>
        </p:nvPicPr>
        <p:blipFill rotWithShape="1">
          <a:blip r:embed="rId7">
            <a:alphaModFix/>
          </a:blip>
          <a:srcRect b="0" l="0" r="0" t="0"/>
          <a:stretch/>
        </p:blipFill>
        <p:spPr>
          <a:xfrm>
            <a:off x="3703428" y="2426898"/>
            <a:ext cx="5072081" cy="2827490"/>
          </a:xfrm>
          <a:prstGeom prst="rect">
            <a:avLst/>
          </a:prstGeom>
          <a:noFill/>
          <a:ln>
            <a:noFill/>
          </a:ln>
        </p:spPr>
      </p:pic>
      <p:sp>
        <p:nvSpPr>
          <p:cNvPr id="261" name="Google Shape;261;p13"/>
          <p:cNvSpPr txBox="1"/>
          <p:nvPr/>
        </p:nvSpPr>
        <p:spPr>
          <a:xfrm>
            <a:off x="770715" y="4147263"/>
            <a:ext cx="1753691" cy="461665"/>
          </a:xfrm>
          <a:prstGeom prst="rect">
            <a:avLst/>
          </a:prstGeom>
          <a:noFill/>
          <a:ln>
            <a:noFill/>
          </a:ln>
        </p:spPr>
        <p:txBody>
          <a:bodyPr anchorCtr="0" anchor="t" bIns="45700" lIns="91425" spcFirstLastPara="1" rIns="91425" wrap="square" tIns="45700">
            <a:spAutoFit/>
          </a:bodyPr>
          <a:lstStyle/>
          <a:p>
            <a:pPr indent="-338138" lvl="0" marL="338138" marR="0" rtl="0" algn="l">
              <a:spcBef>
                <a:spcPts val="0"/>
              </a:spcBef>
              <a:spcAft>
                <a:spcPts val="0"/>
              </a:spcAft>
              <a:buNone/>
            </a:pPr>
            <a:r>
              <a:rPr lang="en-US" sz="2400">
                <a:solidFill>
                  <a:schemeClr val="dk1"/>
                </a:solidFill>
                <a:latin typeface="Arial"/>
                <a:ea typeface="Arial"/>
                <a:cs typeface="Arial"/>
                <a:sym typeface="Arial"/>
              </a:rPr>
              <a:t>Biểu tượng</a:t>
            </a:r>
            <a:endParaRPr sz="2400">
              <a:solidFill>
                <a:schemeClr val="dk1"/>
              </a:solidFill>
              <a:latin typeface="Arial"/>
              <a:ea typeface="Arial"/>
              <a:cs typeface="Arial"/>
              <a:sym typeface="Arial"/>
            </a:endParaRPr>
          </a:p>
        </p:txBody>
      </p:sp>
      <p:cxnSp>
        <p:nvCxnSpPr>
          <p:cNvPr id="262" name="Google Shape;262;p13"/>
          <p:cNvCxnSpPr/>
          <p:nvPr/>
        </p:nvCxnSpPr>
        <p:spPr>
          <a:xfrm flipH="1" rot="10800000">
            <a:off x="1738297" y="3334051"/>
            <a:ext cx="2772743" cy="852379"/>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5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grpSp>
        <p:nvGrpSpPr>
          <p:cNvPr id="267" name="Google Shape;267;p14"/>
          <p:cNvGrpSpPr/>
          <p:nvPr/>
        </p:nvGrpSpPr>
        <p:grpSpPr>
          <a:xfrm>
            <a:off x="807120" y="1168279"/>
            <a:ext cx="5252303" cy="553998"/>
            <a:chOff x="682011" y="1392470"/>
            <a:chExt cx="5252303" cy="553998"/>
          </a:xfrm>
        </p:grpSpPr>
        <p:grpSp>
          <p:nvGrpSpPr>
            <p:cNvPr id="268" name="Google Shape;268;p14"/>
            <p:cNvGrpSpPr/>
            <p:nvPr/>
          </p:nvGrpSpPr>
          <p:grpSpPr>
            <a:xfrm>
              <a:off x="682011" y="1392470"/>
              <a:ext cx="429926" cy="553998"/>
              <a:chOff x="1074773" y="1392410"/>
              <a:chExt cx="429926" cy="553998"/>
            </a:xfrm>
          </p:grpSpPr>
          <p:sp>
            <p:nvSpPr>
              <p:cNvPr id="269" name="Google Shape;269;p14"/>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4"/>
              <p:cNvSpPr txBox="1"/>
              <p:nvPr/>
            </p:nvSpPr>
            <p:spPr>
              <a:xfrm>
                <a:off x="1074773" y="1392410"/>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2</a:t>
                </a:r>
                <a:endParaRPr b="1" sz="3000">
                  <a:solidFill>
                    <a:schemeClr val="lt1"/>
                  </a:solidFill>
                  <a:latin typeface="Tahoma"/>
                  <a:ea typeface="Tahoma"/>
                  <a:cs typeface="Tahoma"/>
                  <a:sym typeface="Tahoma"/>
                </a:endParaRPr>
              </a:p>
            </p:txBody>
          </p:sp>
        </p:grpSp>
        <p:sp>
          <p:nvSpPr>
            <p:cNvPr id="271" name="Google Shape;271;p14"/>
            <p:cNvSpPr txBox="1"/>
            <p:nvPr/>
          </p:nvSpPr>
          <p:spPr>
            <a:xfrm>
              <a:off x="1111937" y="1425501"/>
              <a:ext cx="4822377" cy="51334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lang="en-US" sz="2400">
                  <a:solidFill>
                    <a:srgbClr val="3333CC"/>
                  </a:solidFill>
                  <a:latin typeface="Arial"/>
                  <a:ea typeface="Arial"/>
                  <a:cs typeface="Arial"/>
                  <a:sym typeface="Arial"/>
                </a:rPr>
                <a:t>Kích hoạt phần mềm ứng dụng</a:t>
              </a:r>
              <a:endParaRPr b="1" sz="2400">
                <a:solidFill>
                  <a:srgbClr val="3333CC"/>
                </a:solidFill>
                <a:latin typeface="Arial"/>
                <a:ea typeface="Arial"/>
                <a:cs typeface="Arial"/>
                <a:sym typeface="Arial"/>
              </a:endParaRPr>
            </a:p>
          </p:txBody>
        </p:sp>
      </p:grpSp>
      <p:pic>
        <p:nvPicPr>
          <p:cNvPr id="272" name="Google Shape;272;p14"/>
          <p:cNvPicPr preferRelativeResize="0"/>
          <p:nvPr/>
        </p:nvPicPr>
        <p:blipFill rotWithShape="1">
          <a:blip r:embed="rId3">
            <a:alphaModFix/>
          </a:blip>
          <a:srcRect b="0" l="0" r="0" t="0"/>
          <a:stretch/>
        </p:blipFill>
        <p:spPr>
          <a:xfrm>
            <a:off x="4290256" y="388877"/>
            <a:ext cx="3643985" cy="703225"/>
          </a:xfrm>
          <a:prstGeom prst="rect">
            <a:avLst/>
          </a:prstGeom>
          <a:noFill/>
          <a:ln>
            <a:noFill/>
          </a:ln>
        </p:spPr>
      </p:pic>
      <p:sp>
        <p:nvSpPr>
          <p:cNvPr id="273" name="Google Shape;273;p14"/>
          <p:cNvSpPr/>
          <p:nvPr/>
        </p:nvSpPr>
        <p:spPr>
          <a:xfrm>
            <a:off x="617499" y="1699313"/>
            <a:ext cx="10525989" cy="928042"/>
          </a:xfrm>
          <a:prstGeom prst="roundRect">
            <a:avLst>
              <a:gd fmla="val 16667" name="adj"/>
            </a:avLst>
          </a:prstGeom>
          <a:noFill/>
          <a:ln>
            <a:noFill/>
          </a:ln>
        </p:spPr>
        <p:txBody>
          <a:bodyPr anchorCtr="0" anchor="t" bIns="45700" lIns="91425" spcFirstLastPara="1" rIns="91425" wrap="square" tIns="45700">
            <a:noAutofit/>
          </a:bodyPr>
          <a:lstStyle/>
          <a:p>
            <a:pPr indent="0" lvl="0" marL="287337" marR="0" rtl="0" algn="just">
              <a:lnSpc>
                <a:spcPct val="120000"/>
              </a:lnSpc>
              <a:spcBef>
                <a:spcPts val="0"/>
              </a:spcBef>
              <a:spcAft>
                <a:spcPts val="0"/>
              </a:spcAft>
              <a:buNone/>
            </a:pPr>
            <a:r>
              <a:rPr b="1" lang="en-US" sz="2400">
                <a:solidFill>
                  <a:srgbClr val="3333CC"/>
                </a:solidFill>
                <a:latin typeface="Calibri"/>
                <a:ea typeface="Calibri"/>
                <a:cs typeface="Calibri"/>
                <a:sym typeface="Calibri"/>
              </a:rPr>
              <a:t>    </a:t>
            </a:r>
            <a:r>
              <a:rPr b="1" lang="en-US" sz="2400">
                <a:solidFill>
                  <a:srgbClr val="3333CC"/>
                </a:solidFill>
                <a:latin typeface="Arial"/>
                <a:ea typeface="Arial"/>
                <a:cs typeface="Arial"/>
                <a:sym typeface="Arial"/>
              </a:rPr>
              <a:t>a. Kích hoạt phần mềm Notepad</a:t>
            </a:r>
            <a:endParaRPr/>
          </a:p>
          <a:p>
            <a:pPr indent="0" lvl="0" marL="287337" marR="0" rtl="0" algn="just">
              <a:lnSpc>
                <a:spcPct val="120000"/>
              </a:lnSpc>
              <a:spcBef>
                <a:spcPts val="600"/>
              </a:spcBef>
              <a:spcAft>
                <a:spcPts val="0"/>
              </a:spcAft>
              <a:buNone/>
            </a:pPr>
            <a:r>
              <a:rPr lang="en-US" sz="2400">
                <a:solidFill>
                  <a:schemeClr val="dk1"/>
                </a:solidFill>
                <a:latin typeface="Calibri"/>
                <a:ea typeface="Calibri"/>
                <a:cs typeface="Calibri"/>
                <a:sym typeface="Calibri"/>
              </a:rPr>
              <a:t>        </a:t>
            </a:r>
            <a:r>
              <a:rPr lang="en-US" sz="2400">
                <a:solidFill>
                  <a:srgbClr val="3333CC"/>
                </a:solidFill>
                <a:latin typeface="Arial"/>
                <a:ea typeface="Arial"/>
                <a:cs typeface="Arial"/>
                <a:sym typeface="Arial"/>
              </a:rPr>
              <a:t>-  Nháy đúp chuột vào biểu tượng Notepad          trên màn hình;</a:t>
            </a:r>
            <a:r>
              <a:rPr b="1" lang="en-US" sz="2400">
                <a:solidFill>
                  <a:srgbClr val="3333CC"/>
                </a:solidFill>
                <a:latin typeface="Arial"/>
                <a:ea typeface="Arial"/>
                <a:cs typeface="Arial"/>
                <a:sym typeface="Arial"/>
              </a:rPr>
              <a:t> </a:t>
            </a:r>
            <a:endParaRPr/>
          </a:p>
          <a:p>
            <a:pPr indent="0" lvl="0" marL="287337" marR="0" rtl="0" algn="just">
              <a:lnSpc>
                <a:spcPct val="120000"/>
              </a:lnSpc>
              <a:spcBef>
                <a:spcPts val="600"/>
              </a:spcBef>
              <a:spcAft>
                <a:spcPts val="0"/>
              </a:spcAft>
              <a:buNone/>
            </a:pPr>
            <a:r>
              <a:t/>
            </a:r>
            <a:endParaRPr sz="2400">
              <a:solidFill>
                <a:srgbClr val="3333CC"/>
              </a:solidFill>
              <a:latin typeface="Arial"/>
              <a:ea typeface="Arial"/>
              <a:cs typeface="Arial"/>
              <a:sym typeface="Arial"/>
            </a:endParaRPr>
          </a:p>
        </p:txBody>
      </p:sp>
      <p:sp>
        <p:nvSpPr>
          <p:cNvPr id="274" name="Google Shape;274;p14"/>
          <p:cNvSpPr/>
          <p:nvPr/>
        </p:nvSpPr>
        <p:spPr>
          <a:xfrm>
            <a:off x="1846064" y="2816310"/>
            <a:ext cx="8426717" cy="2534585"/>
          </a:xfrm>
          <a:prstGeom prst="cloud">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500">
                <a:solidFill>
                  <a:schemeClr val="lt1"/>
                </a:solidFill>
                <a:latin typeface="Arial"/>
                <a:ea typeface="Arial"/>
                <a:cs typeface="Arial"/>
                <a:sym typeface="Arial"/>
              </a:rPr>
              <a:t>Hãy nghiên cứu SGK – trang 22 – phần a rồi cho biết </a:t>
            </a:r>
            <a:r>
              <a:rPr b="1" lang="en-US" sz="2400">
                <a:solidFill>
                  <a:schemeClr val="lt1"/>
                </a:solidFill>
                <a:latin typeface="Arial"/>
                <a:ea typeface="Arial"/>
                <a:cs typeface="Arial"/>
                <a:sym typeface="Arial"/>
              </a:rPr>
              <a:t>làm thế nào để kích hoạt được phần mềm Notepad?</a:t>
            </a:r>
            <a:endParaRPr b="1" sz="2400">
              <a:solidFill>
                <a:schemeClr val="lt1"/>
              </a:solidFill>
              <a:latin typeface="Arial"/>
              <a:ea typeface="Arial"/>
              <a:cs typeface="Arial"/>
              <a:sym typeface="Arial"/>
            </a:endParaRPr>
          </a:p>
        </p:txBody>
      </p:sp>
      <p:pic>
        <p:nvPicPr>
          <p:cNvPr id="275" name="Google Shape;275;p14"/>
          <p:cNvPicPr preferRelativeResize="0"/>
          <p:nvPr/>
        </p:nvPicPr>
        <p:blipFill rotWithShape="1">
          <a:blip r:embed="rId4">
            <a:alphaModFix/>
          </a:blip>
          <a:srcRect b="0" l="0" r="0" t="0"/>
          <a:stretch/>
        </p:blipFill>
        <p:spPr>
          <a:xfrm>
            <a:off x="7469993" y="1855636"/>
            <a:ext cx="674263" cy="814369"/>
          </a:xfrm>
          <a:prstGeom prst="rect">
            <a:avLst/>
          </a:prstGeom>
          <a:noFill/>
          <a:ln>
            <a:noFill/>
          </a:ln>
        </p:spPr>
      </p:pic>
      <p:pic>
        <p:nvPicPr>
          <p:cNvPr id="276" name="Google Shape;276;p14"/>
          <p:cNvPicPr preferRelativeResize="0"/>
          <p:nvPr/>
        </p:nvPicPr>
        <p:blipFill rotWithShape="1">
          <a:blip r:embed="rId5">
            <a:alphaModFix/>
          </a:blip>
          <a:srcRect b="0" l="0" r="0" t="0"/>
          <a:stretch/>
        </p:blipFill>
        <p:spPr>
          <a:xfrm>
            <a:off x="2700453" y="2806082"/>
            <a:ext cx="5959452" cy="35226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0" st="0"/>
                                            </p:txEl>
                                          </p:spTgt>
                                        </p:tgtEl>
                                        <p:attrNameLst>
                                          <p:attrName>style.visibility</p:attrName>
                                        </p:attrNameLst>
                                      </p:cBhvr>
                                      <p:to>
                                        <p:strVal val="visible"/>
                                      </p:to>
                                    </p:set>
                                    <p:animEffect filter="fade" transition="in">
                                      <p:cBhvr>
                                        <p:cTn dur="500"/>
                                        <p:tgtEl>
                                          <p:spTgt spid="2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1" st="1"/>
                                            </p:txEl>
                                          </p:spTgt>
                                        </p:tgtEl>
                                        <p:attrNameLst>
                                          <p:attrName>style.visibility</p:attrName>
                                        </p:attrNameLst>
                                      </p:cBhvr>
                                      <p:to>
                                        <p:strVal val="visible"/>
                                      </p:to>
                                    </p:set>
                                    <p:animEffect filter="fade" transition="in">
                                      <p:cBhvr>
                                        <p:cTn dur="500"/>
                                        <p:tgtEl>
                                          <p:spTgt spid="2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3">
                                            <p:txEl>
                                              <p:pRg end="2" st="2"/>
                                            </p:txEl>
                                          </p:spTgt>
                                        </p:tgtEl>
                                        <p:attrNameLst>
                                          <p:attrName>style.visibility</p:attrName>
                                        </p:attrNameLst>
                                      </p:cBhvr>
                                      <p:to>
                                        <p:strVal val="visible"/>
                                      </p:to>
                                    </p:set>
                                    <p:animEffect filter="fade" transition="in">
                                      <p:cBhvr>
                                        <p:cTn dur="500"/>
                                        <p:tgtEl>
                                          <p:spTgt spid="2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5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4"/>
                                        </p:tgtEl>
                                      </p:cBhvr>
                                    </p:animEffect>
                                    <p:set>
                                      <p:cBhvr>
                                        <p:cTn dur="1" fill="hold">
                                          <p:stCondLst>
                                            <p:cond delay="500"/>
                                          </p:stCondLst>
                                        </p:cTn>
                                        <p:tgtEl>
                                          <p:spTgt spid="27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15"/>
          <p:cNvGrpSpPr/>
          <p:nvPr/>
        </p:nvGrpSpPr>
        <p:grpSpPr>
          <a:xfrm>
            <a:off x="807120" y="1168279"/>
            <a:ext cx="5252303" cy="553998"/>
            <a:chOff x="682011" y="1392470"/>
            <a:chExt cx="5252303" cy="553998"/>
          </a:xfrm>
        </p:grpSpPr>
        <p:grpSp>
          <p:nvGrpSpPr>
            <p:cNvPr id="282" name="Google Shape;282;p15"/>
            <p:cNvGrpSpPr/>
            <p:nvPr/>
          </p:nvGrpSpPr>
          <p:grpSpPr>
            <a:xfrm>
              <a:off x="682011" y="1392470"/>
              <a:ext cx="429926" cy="553998"/>
              <a:chOff x="1074773" y="1392410"/>
              <a:chExt cx="429926" cy="553998"/>
            </a:xfrm>
          </p:grpSpPr>
          <p:sp>
            <p:nvSpPr>
              <p:cNvPr id="283" name="Google Shape;283;p15"/>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5"/>
              <p:cNvSpPr txBox="1"/>
              <p:nvPr/>
            </p:nvSpPr>
            <p:spPr>
              <a:xfrm>
                <a:off x="1074773" y="1392410"/>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2</a:t>
                </a:r>
                <a:endParaRPr b="1" sz="3000">
                  <a:solidFill>
                    <a:schemeClr val="lt1"/>
                  </a:solidFill>
                  <a:latin typeface="Tahoma"/>
                  <a:ea typeface="Tahoma"/>
                  <a:cs typeface="Tahoma"/>
                  <a:sym typeface="Tahoma"/>
                </a:endParaRPr>
              </a:p>
            </p:txBody>
          </p:sp>
        </p:grpSp>
        <p:sp>
          <p:nvSpPr>
            <p:cNvPr id="285" name="Google Shape;285;p15"/>
            <p:cNvSpPr txBox="1"/>
            <p:nvPr/>
          </p:nvSpPr>
          <p:spPr>
            <a:xfrm>
              <a:off x="1111937" y="1425501"/>
              <a:ext cx="4822377" cy="51334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lang="en-US" sz="2400">
                  <a:solidFill>
                    <a:srgbClr val="3333CC"/>
                  </a:solidFill>
                  <a:latin typeface="Arial"/>
                  <a:ea typeface="Arial"/>
                  <a:cs typeface="Arial"/>
                  <a:sym typeface="Arial"/>
                </a:rPr>
                <a:t>Kích hoạt phần mềm ứng dụng</a:t>
              </a:r>
              <a:endParaRPr b="1" sz="2400">
                <a:solidFill>
                  <a:srgbClr val="3333CC"/>
                </a:solidFill>
                <a:latin typeface="Arial"/>
                <a:ea typeface="Arial"/>
                <a:cs typeface="Arial"/>
                <a:sym typeface="Arial"/>
              </a:endParaRPr>
            </a:p>
          </p:txBody>
        </p:sp>
      </p:grpSp>
      <p:pic>
        <p:nvPicPr>
          <p:cNvPr id="286" name="Google Shape;286;p15"/>
          <p:cNvPicPr preferRelativeResize="0"/>
          <p:nvPr/>
        </p:nvPicPr>
        <p:blipFill rotWithShape="1">
          <a:blip r:embed="rId3">
            <a:alphaModFix/>
          </a:blip>
          <a:srcRect b="0" l="0" r="0" t="0"/>
          <a:stretch/>
        </p:blipFill>
        <p:spPr>
          <a:xfrm>
            <a:off x="4290256" y="388877"/>
            <a:ext cx="3643985" cy="703225"/>
          </a:xfrm>
          <a:prstGeom prst="rect">
            <a:avLst/>
          </a:prstGeom>
          <a:noFill/>
          <a:ln>
            <a:noFill/>
          </a:ln>
        </p:spPr>
      </p:pic>
      <p:sp>
        <p:nvSpPr>
          <p:cNvPr id="287" name="Google Shape;287;p15"/>
          <p:cNvSpPr/>
          <p:nvPr/>
        </p:nvSpPr>
        <p:spPr>
          <a:xfrm>
            <a:off x="617499" y="1699312"/>
            <a:ext cx="10525989" cy="1527981"/>
          </a:xfrm>
          <a:prstGeom prst="roundRect">
            <a:avLst>
              <a:gd fmla="val 16667" name="adj"/>
            </a:avLst>
          </a:prstGeom>
          <a:noFill/>
          <a:ln>
            <a:noFill/>
          </a:ln>
        </p:spPr>
        <p:txBody>
          <a:bodyPr anchorCtr="0" anchor="t" bIns="45700" lIns="91425" spcFirstLastPara="1" rIns="91425" wrap="square" tIns="45700">
            <a:noAutofit/>
          </a:bodyPr>
          <a:lstStyle/>
          <a:p>
            <a:pPr indent="0" lvl="0" marL="287337" marR="0" rtl="0" algn="just">
              <a:lnSpc>
                <a:spcPct val="120000"/>
              </a:lnSpc>
              <a:spcBef>
                <a:spcPts val="0"/>
              </a:spcBef>
              <a:spcAft>
                <a:spcPts val="0"/>
              </a:spcAft>
              <a:buNone/>
            </a:pPr>
            <a:r>
              <a:rPr b="1" lang="en-US" sz="2400">
                <a:solidFill>
                  <a:srgbClr val="3333CC"/>
                </a:solidFill>
                <a:latin typeface="Calibri"/>
                <a:ea typeface="Calibri"/>
                <a:cs typeface="Calibri"/>
                <a:sym typeface="Calibri"/>
              </a:rPr>
              <a:t>    </a:t>
            </a:r>
            <a:r>
              <a:rPr b="1" lang="en-US" sz="2400">
                <a:solidFill>
                  <a:srgbClr val="3333CC"/>
                </a:solidFill>
                <a:latin typeface="Arial"/>
                <a:ea typeface="Arial"/>
                <a:cs typeface="Arial"/>
                <a:sym typeface="Arial"/>
              </a:rPr>
              <a:t>b. Thoát khỏi phần mềm Notepad</a:t>
            </a:r>
            <a:endParaRPr/>
          </a:p>
          <a:p>
            <a:pPr indent="-911225" lvl="0" marL="1196975" marR="0" rtl="0" algn="just">
              <a:lnSpc>
                <a:spcPct val="120000"/>
              </a:lnSpc>
              <a:spcBef>
                <a:spcPts val="600"/>
              </a:spcBef>
              <a:spcAft>
                <a:spcPts val="0"/>
              </a:spcAft>
              <a:buNone/>
            </a:pPr>
            <a:r>
              <a:rPr lang="en-US" sz="2400">
                <a:solidFill>
                  <a:schemeClr val="dk1"/>
                </a:solidFill>
                <a:latin typeface="Calibri"/>
                <a:ea typeface="Calibri"/>
                <a:cs typeface="Calibri"/>
                <a:sym typeface="Calibri"/>
              </a:rPr>
              <a:t>      </a:t>
            </a:r>
            <a:r>
              <a:rPr lang="en-US" sz="2400">
                <a:solidFill>
                  <a:srgbClr val="FF0000"/>
                </a:solidFill>
                <a:latin typeface="Arial"/>
                <a:ea typeface="Arial"/>
                <a:cs typeface="Arial"/>
                <a:sym typeface="Arial"/>
              </a:rPr>
              <a:t>[1] </a:t>
            </a:r>
            <a:r>
              <a:rPr lang="en-US" sz="2400">
                <a:solidFill>
                  <a:srgbClr val="3333CC"/>
                </a:solidFill>
                <a:latin typeface="Arial"/>
                <a:ea typeface="Arial"/>
                <a:cs typeface="Arial"/>
                <a:sym typeface="Arial"/>
              </a:rPr>
              <a:t>Nháy chuột vào nút lệnh        ở góc trên bên phải của cửa sổ Notepad;</a:t>
            </a:r>
            <a:r>
              <a:rPr b="1" lang="en-US" sz="2400">
                <a:solidFill>
                  <a:srgbClr val="3333CC"/>
                </a:solidFill>
                <a:latin typeface="Arial"/>
                <a:ea typeface="Arial"/>
                <a:cs typeface="Arial"/>
                <a:sym typeface="Arial"/>
              </a:rPr>
              <a:t> </a:t>
            </a:r>
            <a:endParaRPr/>
          </a:p>
          <a:p>
            <a:pPr indent="0" lvl="0" marL="287337" marR="0" rtl="0" algn="just">
              <a:lnSpc>
                <a:spcPct val="120000"/>
              </a:lnSpc>
              <a:spcBef>
                <a:spcPts val="600"/>
              </a:spcBef>
              <a:spcAft>
                <a:spcPts val="0"/>
              </a:spcAft>
              <a:buNone/>
            </a:pPr>
            <a:r>
              <a:t/>
            </a:r>
            <a:endParaRPr sz="2400">
              <a:solidFill>
                <a:srgbClr val="3333CC"/>
              </a:solidFill>
              <a:latin typeface="Arial"/>
              <a:ea typeface="Arial"/>
              <a:cs typeface="Arial"/>
              <a:sym typeface="Arial"/>
            </a:endParaRPr>
          </a:p>
        </p:txBody>
      </p:sp>
      <p:sp>
        <p:nvSpPr>
          <p:cNvPr id="288" name="Google Shape;288;p15"/>
          <p:cNvSpPr/>
          <p:nvPr/>
        </p:nvSpPr>
        <p:spPr>
          <a:xfrm>
            <a:off x="1222479" y="2964228"/>
            <a:ext cx="10018142" cy="2534585"/>
          </a:xfrm>
          <a:prstGeom prst="cloud">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500">
                <a:solidFill>
                  <a:schemeClr val="lt1"/>
                </a:solidFill>
                <a:latin typeface="Arial"/>
                <a:ea typeface="Arial"/>
                <a:cs typeface="Arial"/>
                <a:sym typeface="Arial"/>
              </a:rPr>
              <a:t>Hãy nghiên cứu SGK – trang 22 – phần b và cho biết </a:t>
            </a:r>
            <a:r>
              <a:rPr b="1" lang="en-US" sz="2400">
                <a:solidFill>
                  <a:schemeClr val="lt1"/>
                </a:solidFill>
                <a:latin typeface="Arial"/>
                <a:ea typeface="Arial"/>
                <a:cs typeface="Arial"/>
                <a:sym typeface="Arial"/>
              </a:rPr>
              <a:t>cách thoát khỏi phần mềm Notepad?</a:t>
            </a:r>
            <a:endParaRPr b="1" sz="2400">
              <a:solidFill>
                <a:schemeClr val="lt1"/>
              </a:solidFill>
              <a:latin typeface="Arial"/>
              <a:ea typeface="Arial"/>
              <a:cs typeface="Arial"/>
              <a:sym typeface="Arial"/>
            </a:endParaRPr>
          </a:p>
        </p:txBody>
      </p:sp>
      <p:pic>
        <p:nvPicPr>
          <p:cNvPr id="289" name="Google Shape;289;p15"/>
          <p:cNvPicPr preferRelativeResize="0"/>
          <p:nvPr/>
        </p:nvPicPr>
        <p:blipFill rotWithShape="1">
          <a:blip r:embed="rId4">
            <a:alphaModFix/>
          </a:blip>
          <a:srcRect b="0" l="0" r="0" t="0"/>
          <a:stretch/>
        </p:blipFill>
        <p:spPr>
          <a:xfrm>
            <a:off x="5741150" y="2299154"/>
            <a:ext cx="742205" cy="3282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5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5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500"/>
                                        <p:tgtEl>
                                          <p:spTgt spid="28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88"/>
                                        </p:tgtEl>
                                      </p:cBhvr>
                                    </p:animEffect>
                                    <p:set>
                                      <p:cBhvr>
                                        <p:cTn dur="1" fill="hold">
                                          <p:stCondLst>
                                            <p:cond delay="500"/>
                                          </p:stCondLst>
                                        </p:cTn>
                                        <p:tgtEl>
                                          <p:spTgt spid="28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grpSp>
        <p:nvGrpSpPr>
          <p:cNvPr id="294" name="Google Shape;294;p16"/>
          <p:cNvGrpSpPr/>
          <p:nvPr/>
        </p:nvGrpSpPr>
        <p:grpSpPr>
          <a:xfrm>
            <a:off x="807120" y="1168279"/>
            <a:ext cx="5252303" cy="553998"/>
            <a:chOff x="682011" y="1392470"/>
            <a:chExt cx="5252303" cy="553998"/>
          </a:xfrm>
        </p:grpSpPr>
        <p:grpSp>
          <p:nvGrpSpPr>
            <p:cNvPr id="295" name="Google Shape;295;p16"/>
            <p:cNvGrpSpPr/>
            <p:nvPr/>
          </p:nvGrpSpPr>
          <p:grpSpPr>
            <a:xfrm>
              <a:off x="682011" y="1392470"/>
              <a:ext cx="429926" cy="553998"/>
              <a:chOff x="1074773" y="1392410"/>
              <a:chExt cx="429926" cy="553998"/>
            </a:xfrm>
          </p:grpSpPr>
          <p:sp>
            <p:nvSpPr>
              <p:cNvPr id="296" name="Google Shape;296;p16"/>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6"/>
              <p:cNvSpPr txBox="1"/>
              <p:nvPr/>
            </p:nvSpPr>
            <p:spPr>
              <a:xfrm>
                <a:off x="1074773" y="1392410"/>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2</a:t>
                </a:r>
                <a:endParaRPr b="1" sz="3000">
                  <a:solidFill>
                    <a:schemeClr val="lt1"/>
                  </a:solidFill>
                  <a:latin typeface="Tahoma"/>
                  <a:ea typeface="Tahoma"/>
                  <a:cs typeface="Tahoma"/>
                  <a:sym typeface="Tahoma"/>
                </a:endParaRPr>
              </a:p>
            </p:txBody>
          </p:sp>
        </p:grpSp>
        <p:sp>
          <p:nvSpPr>
            <p:cNvPr id="298" name="Google Shape;298;p16"/>
            <p:cNvSpPr txBox="1"/>
            <p:nvPr/>
          </p:nvSpPr>
          <p:spPr>
            <a:xfrm>
              <a:off x="1111937" y="1425501"/>
              <a:ext cx="4822377" cy="51334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lang="en-US" sz="2400">
                  <a:solidFill>
                    <a:srgbClr val="3333CC"/>
                  </a:solidFill>
                  <a:latin typeface="Arial"/>
                  <a:ea typeface="Arial"/>
                  <a:cs typeface="Arial"/>
                  <a:sym typeface="Arial"/>
                </a:rPr>
                <a:t>Kích hoạt phần mềm ứng dụng</a:t>
              </a:r>
              <a:endParaRPr b="1" sz="2400">
                <a:solidFill>
                  <a:srgbClr val="3333CC"/>
                </a:solidFill>
                <a:latin typeface="Arial"/>
                <a:ea typeface="Arial"/>
                <a:cs typeface="Arial"/>
                <a:sym typeface="Arial"/>
              </a:endParaRPr>
            </a:p>
          </p:txBody>
        </p:sp>
      </p:grpSp>
      <p:pic>
        <p:nvPicPr>
          <p:cNvPr id="299" name="Google Shape;299;p16"/>
          <p:cNvPicPr preferRelativeResize="0"/>
          <p:nvPr/>
        </p:nvPicPr>
        <p:blipFill rotWithShape="1">
          <a:blip r:embed="rId3">
            <a:alphaModFix/>
          </a:blip>
          <a:srcRect b="0" l="0" r="0" t="0"/>
          <a:stretch/>
        </p:blipFill>
        <p:spPr>
          <a:xfrm>
            <a:off x="4290256" y="388877"/>
            <a:ext cx="3643985" cy="703225"/>
          </a:xfrm>
          <a:prstGeom prst="rect">
            <a:avLst/>
          </a:prstGeom>
          <a:noFill/>
          <a:ln>
            <a:noFill/>
          </a:ln>
        </p:spPr>
      </p:pic>
      <p:sp>
        <p:nvSpPr>
          <p:cNvPr id="300" name="Google Shape;300;p16"/>
          <p:cNvSpPr/>
          <p:nvPr/>
        </p:nvSpPr>
        <p:spPr>
          <a:xfrm>
            <a:off x="617499" y="1699312"/>
            <a:ext cx="10525989" cy="2354073"/>
          </a:xfrm>
          <a:prstGeom prst="roundRect">
            <a:avLst>
              <a:gd fmla="val 16667" name="adj"/>
            </a:avLst>
          </a:prstGeom>
          <a:noFill/>
          <a:ln>
            <a:noFill/>
          </a:ln>
        </p:spPr>
        <p:txBody>
          <a:bodyPr anchorCtr="0" anchor="t" bIns="45700" lIns="91425" spcFirstLastPara="1" rIns="91425" wrap="square" tIns="45700">
            <a:noAutofit/>
          </a:bodyPr>
          <a:lstStyle/>
          <a:p>
            <a:pPr indent="0" lvl="0" marL="287337" marR="0" rtl="0" algn="just">
              <a:lnSpc>
                <a:spcPct val="120000"/>
              </a:lnSpc>
              <a:spcBef>
                <a:spcPts val="0"/>
              </a:spcBef>
              <a:spcAft>
                <a:spcPts val="0"/>
              </a:spcAft>
              <a:buNone/>
            </a:pPr>
            <a:r>
              <a:rPr b="1" lang="en-US" sz="2400">
                <a:solidFill>
                  <a:srgbClr val="3333CC"/>
                </a:solidFill>
                <a:latin typeface="Calibri"/>
                <a:ea typeface="Calibri"/>
                <a:cs typeface="Calibri"/>
                <a:sym typeface="Calibri"/>
              </a:rPr>
              <a:t>    </a:t>
            </a:r>
            <a:r>
              <a:rPr b="1" lang="en-US" sz="2400">
                <a:solidFill>
                  <a:srgbClr val="3333CC"/>
                </a:solidFill>
                <a:latin typeface="Arial"/>
                <a:ea typeface="Arial"/>
                <a:cs typeface="Arial"/>
                <a:sym typeface="Arial"/>
              </a:rPr>
              <a:t>b. Thoát khỏi phần mềm Notepad</a:t>
            </a:r>
            <a:endParaRPr/>
          </a:p>
          <a:p>
            <a:pPr indent="-911225" lvl="0" marL="1196975" marR="0" rtl="0" algn="just">
              <a:lnSpc>
                <a:spcPct val="120000"/>
              </a:lnSpc>
              <a:spcBef>
                <a:spcPts val="600"/>
              </a:spcBef>
              <a:spcAft>
                <a:spcPts val="0"/>
              </a:spcAft>
              <a:buNone/>
            </a:pPr>
            <a:r>
              <a:rPr lang="en-US" sz="2400">
                <a:solidFill>
                  <a:schemeClr val="dk1"/>
                </a:solidFill>
                <a:latin typeface="Calibri"/>
                <a:ea typeface="Calibri"/>
                <a:cs typeface="Calibri"/>
                <a:sym typeface="Calibri"/>
              </a:rPr>
              <a:t>       </a:t>
            </a:r>
            <a:r>
              <a:rPr lang="en-US" sz="2400">
                <a:solidFill>
                  <a:srgbClr val="FF0000"/>
                </a:solidFill>
                <a:latin typeface="Arial"/>
                <a:ea typeface="Arial"/>
                <a:cs typeface="Arial"/>
                <a:sym typeface="Arial"/>
              </a:rPr>
              <a:t>[1]</a:t>
            </a:r>
            <a:r>
              <a:rPr lang="en-US" sz="2400">
                <a:solidFill>
                  <a:srgbClr val="3333CC"/>
                </a:solidFill>
                <a:latin typeface="Arial"/>
                <a:ea typeface="Arial"/>
                <a:cs typeface="Arial"/>
                <a:sym typeface="Arial"/>
              </a:rPr>
              <a:t> Nháy chuột vào nút lệnh        ở góc trên bên phải của cửa sổ Notepad;</a:t>
            </a:r>
            <a:r>
              <a:rPr b="1" lang="en-US" sz="2400">
                <a:solidFill>
                  <a:srgbClr val="3333CC"/>
                </a:solidFill>
                <a:latin typeface="Arial"/>
                <a:ea typeface="Arial"/>
                <a:cs typeface="Arial"/>
                <a:sym typeface="Arial"/>
              </a:rPr>
              <a:t> </a:t>
            </a:r>
            <a:endParaRPr/>
          </a:p>
          <a:p>
            <a:pPr indent="-911225" lvl="0" marL="1196975" marR="0" rtl="0" algn="just">
              <a:lnSpc>
                <a:spcPct val="120000"/>
              </a:lnSpc>
              <a:spcBef>
                <a:spcPts val="600"/>
              </a:spcBef>
              <a:spcAft>
                <a:spcPts val="0"/>
              </a:spcAft>
              <a:buNone/>
            </a:pPr>
            <a:r>
              <a:rPr b="1" lang="en-US" sz="2400">
                <a:solidFill>
                  <a:srgbClr val="3333CC"/>
                </a:solidFill>
                <a:latin typeface="Arial"/>
                <a:ea typeface="Arial"/>
                <a:cs typeface="Arial"/>
                <a:sym typeface="Arial"/>
              </a:rPr>
              <a:t>	</a:t>
            </a:r>
            <a:r>
              <a:rPr lang="en-US" sz="2400">
                <a:solidFill>
                  <a:srgbClr val="3333CC"/>
                </a:solidFill>
                <a:latin typeface="Arial"/>
                <a:ea typeface="Arial"/>
                <a:cs typeface="Arial"/>
                <a:sym typeface="Arial"/>
              </a:rPr>
              <a:t>- Khi đó xuất hiện cửa sổ lựa chọn:</a:t>
            </a:r>
            <a:endParaRPr/>
          </a:p>
          <a:p>
            <a:pPr indent="-911225" lvl="0" marL="1196975" marR="0" rtl="0" algn="just">
              <a:lnSpc>
                <a:spcPct val="120000"/>
              </a:lnSpc>
              <a:spcBef>
                <a:spcPts val="600"/>
              </a:spcBef>
              <a:spcAft>
                <a:spcPts val="0"/>
              </a:spcAft>
              <a:buNone/>
            </a:pPr>
            <a:r>
              <a:t/>
            </a:r>
            <a:endParaRPr sz="2400">
              <a:solidFill>
                <a:srgbClr val="FF0000"/>
              </a:solidFill>
              <a:latin typeface="Arial"/>
              <a:ea typeface="Arial"/>
              <a:cs typeface="Arial"/>
              <a:sym typeface="Arial"/>
            </a:endParaRPr>
          </a:p>
          <a:p>
            <a:pPr indent="-911225" lvl="0" marL="1196975" marR="0" rtl="0" algn="just">
              <a:lnSpc>
                <a:spcPct val="120000"/>
              </a:lnSpc>
              <a:spcBef>
                <a:spcPts val="600"/>
              </a:spcBef>
              <a:spcAft>
                <a:spcPts val="0"/>
              </a:spcAft>
              <a:buNone/>
            </a:pPr>
            <a:r>
              <a:t/>
            </a:r>
            <a:endParaRPr sz="2400">
              <a:solidFill>
                <a:srgbClr val="FF0000"/>
              </a:solidFill>
              <a:latin typeface="Arial"/>
              <a:ea typeface="Arial"/>
              <a:cs typeface="Arial"/>
              <a:sym typeface="Arial"/>
            </a:endParaRPr>
          </a:p>
          <a:p>
            <a:pPr indent="-911225" lvl="0" marL="1196975" marR="0" rtl="0" algn="just">
              <a:lnSpc>
                <a:spcPct val="120000"/>
              </a:lnSpc>
              <a:spcBef>
                <a:spcPts val="600"/>
              </a:spcBef>
              <a:spcAft>
                <a:spcPts val="0"/>
              </a:spcAft>
              <a:buNone/>
            </a:pPr>
            <a:r>
              <a:t/>
            </a:r>
            <a:endParaRPr sz="2400">
              <a:solidFill>
                <a:srgbClr val="FF0000"/>
              </a:solidFill>
              <a:latin typeface="Arial"/>
              <a:ea typeface="Arial"/>
              <a:cs typeface="Arial"/>
              <a:sym typeface="Arial"/>
            </a:endParaRPr>
          </a:p>
          <a:p>
            <a:pPr indent="-911225" lvl="0" marL="1196975" marR="0" rtl="0" algn="just">
              <a:lnSpc>
                <a:spcPct val="120000"/>
              </a:lnSpc>
              <a:spcBef>
                <a:spcPts val="600"/>
              </a:spcBef>
              <a:spcAft>
                <a:spcPts val="0"/>
              </a:spcAft>
              <a:buNone/>
            </a:pPr>
            <a:r>
              <a:rPr lang="en-US" sz="2400">
                <a:solidFill>
                  <a:srgbClr val="FF0000"/>
                </a:solidFill>
                <a:latin typeface="Arial"/>
                <a:ea typeface="Arial"/>
                <a:cs typeface="Arial"/>
                <a:sym typeface="Arial"/>
              </a:rPr>
              <a:t>      [2]</a:t>
            </a:r>
            <a:r>
              <a:rPr lang="en-US" sz="2400">
                <a:solidFill>
                  <a:srgbClr val="3333CC"/>
                </a:solidFill>
                <a:latin typeface="Arial"/>
                <a:ea typeface="Arial"/>
                <a:cs typeface="Arial"/>
                <a:sym typeface="Arial"/>
              </a:rPr>
              <a:t> </a:t>
            </a:r>
            <a:r>
              <a:rPr lang="en-US" sz="2400">
                <a:solidFill>
                  <a:srgbClr val="3333CC"/>
                </a:solidFill>
                <a:latin typeface="Calibri"/>
                <a:ea typeface="Calibri"/>
                <a:cs typeface="Calibri"/>
                <a:sym typeface="Calibri"/>
              </a:rPr>
              <a:t>Nháy chuột vào </a:t>
            </a:r>
            <a:r>
              <a:rPr lang="en-US" sz="2400">
                <a:solidFill>
                  <a:srgbClr val="3333CC"/>
                </a:solidFill>
                <a:latin typeface="Arial"/>
                <a:ea typeface="Arial"/>
                <a:cs typeface="Arial"/>
                <a:sym typeface="Arial"/>
              </a:rPr>
              <a:t>nút lệnh</a:t>
            </a:r>
            <a:endParaRPr b="1" sz="2400">
              <a:solidFill>
                <a:srgbClr val="3333CC"/>
              </a:solidFill>
              <a:latin typeface="Arial"/>
              <a:ea typeface="Arial"/>
              <a:cs typeface="Arial"/>
              <a:sym typeface="Arial"/>
            </a:endParaRPr>
          </a:p>
          <a:p>
            <a:pPr indent="0" lvl="0" marL="287337" marR="0" rtl="0" algn="just">
              <a:lnSpc>
                <a:spcPct val="120000"/>
              </a:lnSpc>
              <a:spcBef>
                <a:spcPts val="600"/>
              </a:spcBef>
              <a:spcAft>
                <a:spcPts val="0"/>
              </a:spcAft>
              <a:buNone/>
            </a:pPr>
            <a:r>
              <a:t/>
            </a:r>
            <a:endParaRPr sz="2400">
              <a:solidFill>
                <a:srgbClr val="3333CC"/>
              </a:solidFill>
              <a:latin typeface="Arial"/>
              <a:ea typeface="Arial"/>
              <a:cs typeface="Arial"/>
              <a:sym typeface="Arial"/>
            </a:endParaRPr>
          </a:p>
        </p:txBody>
      </p:sp>
      <p:pic>
        <p:nvPicPr>
          <p:cNvPr id="301" name="Google Shape;301;p16"/>
          <p:cNvPicPr preferRelativeResize="0"/>
          <p:nvPr/>
        </p:nvPicPr>
        <p:blipFill rotWithShape="1">
          <a:blip r:embed="rId4">
            <a:alphaModFix/>
          </a:blip>
          <a:srcRect b="0" l="0" r="0" t="0"/>
          <a:stretch/>
        </p:blipFill>
        <p:spPr>
          <a:xfrm>
            <a:off x="5817350" y="2365216"/>
            <a:ext cx="742205" cy="328283"/>
          </a:xfrm>
          <a:prstGeom prst="rect">
            <a:avLst/>
          </a:prstGeom>
          <a:noFill/>
          <a:ln>
            <a:noFill/>
          </a:ln>
        </p:spPr>
      </p:pic>
      <p:pic>
        <p:nvPicPr>
          <p:cNvPr id="302" name="Google Shape;302;p16"/>
          <p:cNvPicPr preferRelativeResize="0"/>
          <p:nvPr/>
        </p:nvPicPr>
        <p:blipFill rotWithShape="1">
          <a:blip r:embed="rId5">
            <a:alphaModFix/>
          </a:blip>
          <a:srcRect b="0" l="0" r="0" t="0"/>
          <a:stretch/>
        </p:blipFill>
        <p:spPr>
          <a:xfrm>
            <a:off x="6764449" y="3410629"/>
            <a:ext cx="4564647" cy="1898350"/>
          </a:xfrm>
          <a:prstGeom prst="rect">
            <a:avLst/>
          </a:prstGeom>
          <a:noFill/>
          <a:ln>
            <a:noFill/>
          </a:ln>
        </p:spPr>
      </p:pic>
      <p:pic>
        <p:nvPicPr>
          <p:cNvPr id="303" name="Google Shape;303;p16"/>
          <p:cNvPicPr preferRelativeResize="0"/>
          <p:nvPr/>
        </p:nvPicPr>
        <p:blipFill rotWithShape="1">
          <a:blip r:embed="rId6">
            <a:alphaModFix/>
          </a:blip>
          <a:srcRect b="0" l="0" r="0" t="0"/>
          <a:stretch/>
        </p:blipFill>
        <p:spPr>
          <a:xfrm>
            <a:off x="5417370" y="5415206"/>
            <a:ext cx="1360846" cy="4097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5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17"/>
          <p:cNvGrpSpPr/>
          <p:nvPr/>
        </p:nvGrpSpPr>
        <p:grpSpPr>
          <a:xfrm>
            <a:off x="807120" y="1154832"/>
            <a:ext cx="2632117" cy="553998"/>
            <a:chOff x="682011" y="1392470"/>
            <a:chExt cx="2632117" cy="553998"/>
          </a:xfrm>
        </p:grpSpPr>
        <p:grpSp>
          <p:nvGrpSpPr>
            <p:cNvPr id="309" name="Google Shape;309;p17"/>
            <p:cNvGrpSpPr/>
            <p:nvPr/>
          </p:nvGrpSpPr>
          <p:grpSpPr>
            <a:xfrm>
              <a:off x="682011" y="1392470"/>
              <a:ext cx="429926" cy="553998"/>
              <a:chOff x="1074773" y="1392410"/>
              <a:chExt cx="429926" cy="553998"/>
            </a:xfrm>
          </p:grpSpPr>
          <p:sp>
            <p:nvSpPr>
              <p:cNvPr id="310" name="Google Shape;310;p17"/>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7"/>
              <p:cNvSpPr txBox="1"/>
              <p:nvPr/>
            </p:nvSpPr>
            <p:spPr>
              <a:xfrm>
                <a:off x="1074773" y="1392410"/>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3</a:t>
                </a:r>
                <a:endParaRPr/>
              </a:p>
            </p:txBody>
          </p:sp>
        </p:grpSp>
        <p:sp>
          <p:nvSpPr>
            <p:cNvPr id="312" name="Google Shape;312;p17"/>
            <p:cNvSpPr txBox="1"/>
            <p:nvPr/>
          </p:nvSpPr>
          <p:spPr>
            <a:xfrm>
              <a:off x="1111938" y="1425501"/>
              <a:ext cx="2202190" cy="51334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lang="en-US" sz="2500">
                  <a:solidFill>
                    <a:srgbClr val="3333CC"/>
                  </a:solidFill>
                  <a:latin typeface="Arial"/>
                  <a:ea typeface="Arial"/>
                  <a:cs typeface="Arial"/>
                  <a:sym typeface="Arial"/>
                </a:rPr>
                <a:t>Tắt máy tính</a:t>
              </a:r>
              <a:endParaRPr b="1" sz="2500">
                <a:solidFill>
                  <a:srgbClr val="3333CC"/>
                </a:solidFill>
                <a:latin typeface="Arial"/>
                <a:ea typeface="Arial"/>
                <a:cs typeface="Arial"/>
                <a:sym typeface="Arial"/>
              </a:endParaRPr>
            </a:p>
          </p:txBody>
        </p:sp>
      </p:grpSp>
      <p:pic>
        <p:nvPicPr>
          <p:cNvPr id="313" name="Google Shape;313;p17"/>
          <p:cNvPicPr preferRelativeResize="0"/>
          <p:nvPr/>
        </p:nvPicPr>
        <p:blipFill rotWithShape="1">
          <a:blip r:embed="rId3">
            <a:alphaModFix/>
          </a:blip>
          <a:srcRect b="0" l="0" r="0" t="0"/>
          <a:stretch/>
        </p:blipFill>
        <p:spPr>
          <a:xfrm>
            <a:off x="4290256" y="388877"/>
            <a:ext cx="3643985" cy="703225"/>
          </a:xfrm>
          <a:prstGeom prst="rect">
            <a:avLst/>
          </a:prstGeom>
          <a:noFill/>
          <a:ln>
            <a:noFill/>
          </a:ln>
        </p:spPr>
      </p:pic>
      <p:sp>
        <p:nvSpPr>
          <p:cNvPr id="314" name="Google Shape;314;p17"/>
          <p:cNvSpPr/>
          <p:nvPr/>
        </p:nvSpPr>
        <p:spPr>
          <a:xfrm>
            <a:off x="778332" y="1672673"/>
            <a:ext cx="10481100" cy="2589600"/>
          </a:xfrm>
          <a:prstGeom prst="roundRect">
            <a:avLst>
              <a:gd fmla="val 16667" name="adj"/>
            </a:avLst>
          </a:prstGeom>
          <a:noFill/>
          <a:ln>
            <a:noFill/>
          </a:ln>
        </p:spPr>
        <p:txBody>
          <a:bodyPr anchorCtr="0" anchor="t" bIns="45700" lIns="91425" spcFirstLastPara="1" rIns="91425" wrap="square" tIns="45700">
            <a:noAutofit/>
          </a:bodyPr>
          <a:lstStyle/>
          <a:p>
            <a:pPr indent="-342900" lvl="0" marL="630237" marR="0" rtl="0" algn="just">
              <a:lnSpc>
                <a:spcPct val="120000"/>
              </a:lnSpc>
              <a:spcBef>
                <a:spcPts val="0"/>
              </a:spcBef>
              <a:spcAft>
                <a:spcPts val="0"/>
              </a:spcAft>
              <a:buClr>
                <a:srgbClr val="FF0000"/>
              </a:buClr>
              <a:buSzPts val="2400"/>
              <a:buFont typeface="Noto Sans Symbols"/>
              <a:buChar char="❖"/>
            </a:pPr>
            <a:r>
              <a:rPr b="1" lang="en-US" sz="2400">
                <a:solidFill>
                  <a:srgbClr val="3333CC"/>
                </a:solidFill>
                <a:latin typeface="Arial"/>
                <a:ea typeface="Arial"/>
                <a:cs typeface="Arial"/>
                <a:sym typeface="Arial"/>
              </a:rPr>
              <a:t>Để tắt máy tính đúng cách ta thực hiện:</a:t>
            </a:r>
            <a:endParaRPr b="1" sz="2400">
              <a:solidFill>
                <a:srgbClr val="3333CC"/>
              </a:solidFill>
              <a:latin typeface="Arial"/>
              <a:ea typeface="Arial"/>
              <a:cs typeface="Arial"/>
              <a:sym typeface="Arial"/>
            </a:endParaRPr>
          </a:p>
          <a:p>
            <a:pPr indent="0" lvl="0" marL="287337" marR="0" rtl="0" algn="just">
              <a:lnSpc>
                <a:spcPct val="120000"/>
              </a:lnSpc>
              <a:spcBef>
                <a:spcPts val="600"/>
              </a:spcBef>
              <a:spcAft>
                <a:spcPts val="0"/>
              </a:spcAft>
              <a:buNone/>
            </a:pPr>
            <a:r>
              <a:rPr lang="en-US" sz="2400">
                <a:solidFill>
                  <a:srgbClr val="FF0000"/>
                </a:solidFill>
                <a:latin typeface="Arial"/>
                <a:ea typeface="Arial"/>
                <a:cs typeface="Arial"/>
                <a:sym typeface="Arial"/>
              </a:rPr>
              <a:t>    [1] </a:t>
            </a:r>
            <a:r>
              <a:rPr lang="en-US" sz="2400">
                <a:solidFill>
                  <a:schemeClr val="dk1"/>
                </a:solidFill>
                <a:latin typeface="Arial"/>
                <a:ea typeface="Arial"/>
                <a:cs typeface="Arial"/>
                <a:sym typeface="Arial"/>
              </a:rPr>
              <a:t>Nháy chuột vào nút lệnh </a:t>
            </a:r>
            <a:r>
              <a:rPr b="1" lang="en-US" sz="2400">
                <a:solidFill>
                  <a:schemeClr val="dk1"/>
                </a:solidFill>
                <a:latin typeface="Arial"/>
                <a:ea typeface="Arial"/>
                <a:cs typeface="Arial"/>
                <a:sym typeface="Arial"/>
              </a:rPr>
              <a:t>Start</a:t>
            </a:r>
            <a:r>
              <a:rPr lang="en-US" sz="2400">
                <a:solidFill>
                  <a:schemeClr val="dk1"/>
                </a:solidFill>
                <a:latin typeface="Arial"/>
                <a:ea typeface="Arial"/>
                <a:cs typeface="Arial"/>
                <a:sym typeface="Arial"/>
              </a:rPr>
              <a:t>;</a:t>
            </a:r>
            <a:endParaRPr sz="2400">
              <a:solidFill>
                <a:srgbClr val="3333CC"/>
              </a:solidFill>
              <a:latin typeface="Arial"/>
              <a:ea typeface="Arial"/>
              <a:cs typeface="Arial"/>
              <a:sym typeface="Arial"/>
            </a:endParaRPr>
          </a:p>
          <a:p>
            <a:pPr indent="0" lvl="0" marL="287337" marR="0" rtl="0" algn="just">
              <a:lnSpc>
                <a:spcPct val="120000"/>
              </a:lnSpc>
              <a:spcBef>
                <a:spcPts val="1300"/>
              </a:spcBef>
              <a:spcAft>
                <a:spcPts val="0"/>
              </a:spcAft>
              <a:buNone/>
            </a:pPr>
            <a:r>
              <a:rPr lang="en-US" sz="2400">
                <a:solidFill>
                  <a:srgbClr val="FF0000"/>
                </a:solidFill>
                <a:latin typeface="Arial"/>
                <a:ea typeface="Arial"/>
                <a:cs typeface="Arial"/>
                <a:sym typeface="Arial"/>
              </a:rPr>
              <a:t>    [2] </a:t>
            </a:r>
            <a:r>
              <a:rPr lang="en-US" sz="2400">
                <a:solidFill>
                  <a:schemeClr val="dk1"/>
                </a:solidFill>
                <a:latin typeface="Arial"/>
                <a:ea typeface="Arial"/>
                <a:cs typeface="Arial"/>
                <a:sym typeface="Arial"/>
              </a:rPr>
              <a:t>Nháy chuột vào nút lệnh </a:t>
            </a:r>
            <a:r>
              <a:rPr b="1" lang="en-US" sz="2400">
                <a:solidFill>
                  <a:schemeClr val="dk1"/>
                </a:solidFill>
                <a:latin typeface="Arial"/>
                <a:ea typeface="Arial"/>
                <a:cs typeface="Arial"/>
                <a:sym typeface="Arial"/>
              </a:rPr>
              <a:t>Power</a:t>
            </a: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a:p>
            <a:pPr indent="0" lvl="0" marL="287337" marR="0" rtl="0" algn="just">
              <a:lnSpc>
                <a:spcPct val="120000"/>
              </a:lnSpc>
              <a:spcBef>
                <a:spcPts val="1300"/>
              </a:spcBef>
              <a:spcAft>
                <a:spcPts val="0"/>
              </a:spcAft>
              <a:buNone/>
            </a:pPr>
            <a:r>
              <a:rPr lang="en-US" sz="2400">
                <a:solidFill>
                  <a:schemeClr val="dk1"/>
                </a:solidFill>
                <a:latin typeface="Calibri"/>
                <a:ea typeface="Calibri"/>
                <a:cs typeface="Calibri"/>
                <a:sym typeface="Calibri"/>
              </a:rPr>
              <a:t>     </a:t>
            </a:r>
            <a:r>
              <a:rPr lang="en-US" sz="2400">
                <a:solidFill>
                  <a:srgbClr val="FF0000"/>
                </a:solidFill>
                <a:latin typeface="Arial"/>
                <a:ea typeface="Arial"/>
                <a:cs typeface="Arial"/>
                <a:sym typeface="Arial"/>
              </a:rPr>
              <a:t>[3] </a:t>
            </a:r>
            <a:r>
              <a:rPr lang="en-US" sz="2400">
                <a:solidFill>
                  <a:schemeClr val="dk1"/>
                </a:solidFill>
                <a:latin typeface="Arial"/>
                <a:ea typeface="Arial"/>
                <a:cs typeface="Arial"/>
                <a:sym typeface="Arial"/>
              </a:rPr>
              <a:t>Nháy chuột vào nút lệnh </a:t>
            </a:r>
            <a:r>
              <a:rPr b="1" lang="en-US" sz="2400">
                <a:solidFill>
                  <a:schemeClr val="dk1"/>
                </a:solidFill>
                <a:latin typeface="Arial"/>
                <a:ea typeface="Arial"/>
                <a:cs typeface="Arial"/>
                <a:sym typeface="Arial"/>
              </a:rPr>
              <a:t>Shut down</a:t>
            </a:r>
            <a:endParaRPr sz="2400">
              <a:solidFill>
                <a:schemeClr val="dk1"/>
              </a:solidFill>
              <a:latin typeface="Arial"/>
              <a:ea typeface="Arial"/>
              <a:cs typeface="Arial"/>
              <a:sym typeface="Arial"/>
            </a:endParaRPr>
          </a:p>
          <a:p>
            <a:pPr indent="0" lvl="0" marL="287337" marR="0" rtl="0" algn="just">
              <a:lnSpc>
                <a:spcPct val="120000"/>
              </a:lnSpc>
              <a:spcBef>
                <a:spcPts val="1300"/>
              </a:spcBef>
              <a:spcAft>
                <a:spcPts val="0"/>
              </a:spcAft>
              <a:buNone/>
            </a:pPr>
            <a:r>
              <a:rPr lang="en-US" sz="2400">
                <a:solidFill>
                  <a:schemeClr val="dk1"/>
                </a:solidFill>
                <a:latin typeface="Calibri"/>
                <a:ea typeface="Calibri"/>
                <a:cs typeface="Calibri"/>
                <a:sym typeface="Calibri"/>
              </a:rPr>
              <a:t>     </a:t>
            </a:r>
            <a:r>
              <a:rPr lang="en-US" sz="2400">
                <a:solidFill>
                  <a:srgbClr val="FF0000"/>
                </a:solidFill>
                <a:latin typeface="Arial"/>
                <a:ea typeface="Arial"/>
                <a:cs typeface="Arial"/>
                <a:sym typeface="Arial"/>
              </a:rPr>
              <a:t>[4] </a:t>
            </a:r>
            <a:r>
              <a:rPr lang="en-US" sz="2400">
                <a:solidFill>
                  <a:schemeClr val="dk1"/>
                </a:solidFill>
                <a:latin typeface="Arial"/>
                <a:ea typeface="Arial"/>
                <a:cs typeface="Arial"/>
                <a:sym typeface="Arial"/>
              </a:rPr>
              <a:t>Nhấn công tắc màn hình (với máy tính để bàn).</a:t>
            </a:r>
            <a:endParaRPr/>
          </a:p>
        </p:txBody>
      </p:sp>
      <p:pic>
        <p:nvPicPr>
          <p:cNvPr id="315" name="Google Shape;315;p17"/>
          <p:cNvPicPr preferRelativeResize="0"/>
          <p:nvPr/>
        </p:nvPicPr>
        <p:blipFill rotWithShape="1">
          <a:blip r:embed="rId4">
            <a:alphaModFix/>
          </a:blip>
          <a:srcRect b="0" l="0" r="0" t="0"/>
          <a:stretch/>
        </p:blipFill>
        <p:spPr>
          <a:xfrm>
            <a:off x="6287316" y="2317522"/>
            <a:ext cx="3201824" cy="855334"/>
          </a:xfrm>
          <a:prstGeom prst="rect">
            <a:avLst/>
          </a:prstGeom>
          <a:noFill/>
          <a:ln>
            <a:noFill/>
          </a:ln>
        </p:spPr>
      </p:pic>
      <p:grpSp>
        <p:nvGrpSpPr>
          <p:cNvPr id="316" name="Google Shape;316;p17"/>
          <p:cNvGrpSpPr/>
          <p:nvPr/>
        </p:nvGrpSpPr>
        <p:grpSpPr>
          <a:xfrm>
            <a:off x="7037613" y="2258984"/>
            <a:ext cx="2007941" cy="2218161"/>
            <a:chOff x="7078283" y="2886849"/>
            <a:chExt cx="2047875" cy="2390775"/>
          </a:xfrm>
        </p:grpSpPr>
        <p:pic>
          <p:nvPicPr>
            <p:cNvPr id="317" name="Google Shape;317;p17"/>
            <p:cNvPicPr preferRelativeResize="0"/>
            <p:nvPr/>
          </p:nvPicPr>
          <p:blipFill rotWithShape="1">
            <a:blip r:embed="rId5">
              <a:alphaModFix/>
            </a:blip>
            <a:srcRect b="0" l="0" r="0" t="0"/>
            <a:stretch/>
          </p:blipFill>
          <p:spPr>
            <a:xfrm>
              <a:off x="7078283" y="2886849"/>
              <a:ext cx="2047875" cy="2390775"/>
            </a:xfrm>
            <a:prstGeom prst="rect">
              <a:avLst/>
            </a:prstGeom>
            <a:noFill/>
            <a:ln>
              <a:noFill/>
            </a:ln>
          </p:spPr>
        </p:pic>
        <p:pic>
          <p:nvPicPr>
            <p:cNvPr id="318" name="Google Shape;318;p17"/>
            <p:cNvPicPr preferRelativeResize="0"/>
            <p:nvPr/>
          </p:nvPicPr>
          <p:blipFill rotWithShape="1">
            <a:blip r:embed="rId6">
              <a:alphaModFix/>
            </a:blip>
            <a:srcRect b="0" l="0" r="0" t="0"/>
            <a:stretch/>
          </p:blipFill>
          <p:spPr>
            <a:xfrm>
              <a:off x="8394772" y="3536700"/>
              <a:ext cx="727975" cy="878591"/>
            </a:xfrm>
            <a:prstGeom prst="rect">
              <a:avLst/>
            </a:prstGeom>
            <a:noFill/>
            <a:ln>
              <a:noFill/>
            </a:ln>
          </p:spPr>
        </p:pic>
        <p:pic>
          <p:nvPicPr>
            <p:cNvPr id="319" name="Google Shape;319;p17"/>
            <p:cNvPicPr preferRelativeResize="0"/>
            <p:nvPr/>
          </p:nvPicPr>
          <p:blipFill rotWithShape="1">
            <a:blip r:embed="rId7">
              <a:alphaModFix/>
            </a:blip>
            <a:srcRect b="0" l="0" r="0" t="0"/>
            <a:stretch/>
          </p:blipFill>
          <p:spPr>
            <a:xfrm>
              <a:off x="8142557" y="4414897"/>
              <a:ext cx="352425" cy="312746"/>
            </a:xfrm>
            <a:prstGeom prst="rect">
              <a:avLst/>
            </a:prstGeom>
            <a:noFill/>
            <a:ln>
              <a:noFill/>
            </a:ln>
          </p:spPr>
        </p:pic>
      </p:grpSp>
      <p:cxnSp>
        <p:nvCxnSpPr>
          <p:cNvPr id="320" name="Google Shape;320;p17"/>
          <p:cNvCxnSpPr/>
          <p:nvPr/>
        </p:nvCxnSpPr>
        <p:spPr>
          <a:xfrm>
            <a:off x="6347584" y="3289712"/>
            <a:ext cx="906900" cy="528000"/>
          </a:xfrm>
          <a:prstGeom prst="straightConnector1">
            <a:avLst/>
          </a:prstGeom>
          <a:noFill/>
          <a:ln cap="flat" cmpd="sng" w="28575">
            <a:solidFill>
              <a:srgbClr val="FF0000"/>
            </a:solidFill>
            <a:prstDash val="solid"/>
            <a:miter lim="800000"/>
            <a:headEnd len="sm" w="sm" type="none"/>
            <a:tailEnd len="med" w="med" type="triangle"/>
          </a:ln>
        </p:spPr>
      </p:cxnSp>
      <p:grpSp>
        <p:nvGrpSpPr>
          <p:cNvPr id="321" name="Google Shape;321;p17"/>
          <p:cNvGrpSpPr/>
          <p:nvPr/>
        </p:nvGrpSpPr>
        <p:grpSpPr>
          <a:xfrm>
            <a:off x="6724025" y="3413145"/>
            <a:ext cx="3059465" cy="2283624"/>
            <a:chOff x="6659891" y="4181293"/>
            <a:chExt cx="3059465" cy="2283624"/>
          </a:xfrm>
        </p:grpSpPr>
        <p:pic>
          <p:nvPicPr>
            <p:cNvPr id="322" name="Google Shape;322;p17"/>
            <p:cNvPicPr preferRelativeResize="0"/>
            <p:nvPr/>
          </p:nvPicPr>
          <p:blipFill rotWithShape="1">
            <a:blip r:embed="rId8">
              <a:alphaModFix/>
            </a:blip>
            <a:srcRect b="0" l="26081" r="0" t="0"/>
            <a:stretch/>
          </p:blipFill>
          <p:spPr>
            <a:xfrm>
              <a:off x="7534853" y="4181293"/>
              <a:ext cx="2184503" cy="2283624"/>
            </a:xfrm>
            <a:prstGeom prst="rect">
              <a:avLst/>
            </a:prstGeom>
            <a:noFill/>
            <a:ln>
              <a:noFill/>
            </a:ln>
          </p:spPr>
        </p:pic>
        <p:cxnSp>
          <p:nvCxnSpPr>
            <p:cNvPr id="323" name="Google Shape;323;p17"/>
            <p:cNvCxnSpPr/>
            <p:nvPr/>
          </p:nvCxnSpPr>
          <p:spPr>
            <a:xfrm>
              <a:off x="6659891" y="4692592"/>
              <a:ext cx="960647" cy="384653"/>
            </a:xfrm>
            <a:prstGeom prst="straightConnector1">
              <a:avLst/>
            </a:prstGeom>
            <a:noFill/>
            <a:ln cap="flat" cmpd="sng" w="28575">
              <a:solidFill>
                <a:srgbClr val="FF0000"/>
              </a:solidFill>
              <a:prstDash val="solid"/>
              <a:miter lim="800000"/>
              <a:headEnd len="sm" w="sm"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500"/>
                                        <p:tgtEl>
                                          <p:spTgt spid="3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1" st="1"/>
                                            </p:txEl>
                                          </p:spTgt>
                                        </p:tgtEl>
                                        <p:attrNameLst>
                                          <p:attrName>style.visibility</p:attrName>
                                        </p:attrNameLst>
                                      </p:cBhvr>
                                      <p:to>
                                        <p:strVal val="visible"/>
                                      </p:to>
                                    </p:set>
                                    <p:animEffect filter="fade" transition="in">
                                      <p:cBhvr>
                                        <p:cTn dur="500"/>
                                        <p:tgtEl>
                                          <p:spTgt spid="3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2" st="2"/>
                                            </p:txEl>
                                          </p:spTgt>
                                        </p:tgtEl>
                                        <p:attrNameLst>
                                          <p:attrName>style.visibility</p:attrName>
                                        </p:attrNameLst>
                                      </p:cBhvr>
                                      <p:to>
                                        <p:strVal val="visible"/>
                                      </p:to>
                                    </p:set>
                                    <p:animEffect filter="fade" transition="in">
                                      <p:cBhvr>
                                        <p:cTn dur="500"/>
                                        <p:tgtEl>
                                          <p:spTgt spid="3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3" st="3"/>
                                            </p:txEl>
                                          </p:spTgt>
                                        </p:tgtEl>
                                        <p:attrNameLst>
                                          <p:attrName>style.visibility</p:attrName>
                                        </p:attrNameLst>
                                      </p:cBhvr>
                                      <p:to>
                                        <p:strVal val="visible"/>
                                      </p:to>
                                    </p:set>
                                    <p:animEffect filter="fade" transition="in">
                                      <p:cBhvr>
                                        <p:cTn dur="500"/>
                                        <p:tgtEl>
                                          <p:spTgt spid="3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4" st="4"/>
                                            </p:txEl>
                                          </p:spTgt>
                                        </p:tgtEl>
                                        <p:attrNameLst>
                                          <p:attrName>style.visibility</p:attrName>
                                        </p:attrNameLst>
                                      </p:cBhvr>
                                      <p:to>
                                        <p:strVal val="visible"/>
                                      </p:to>
                                    </p:set>
                                    <p:animEffect filter="fade" transition="in">
                                      <p:cBhvr>
                                        <p:cTn dur="500"/>
                                        <p:tgtEl>
                                          <p:spTgt spid="314">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5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1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2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2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grpSp>
        <p:nvGrpSpPr>
          <p:cNvPr id="328" name="Google Shape;328;g24face550fe_0_14"/>
          <p:cNvGrpSpPr/>
          <p:nvPr/>
        </p:nvGrpSpPr>
        <p:grpSpPr>
          <a:xfrm>
            <a:off x="807120" y="1154832"/>
            <a:ext cx="2632227" cy="554100"/>
            <a:chOff x="682011" y="1392470"/>
            <a:chExt cx="2632227" cy="554100"/>
          </a:xfrm>
        </p:grpSpPr>
        <p:grpSp>
          <p:nvGrpSpPr>
            <p:cNvPr id="329" name="Google Shape;329;g24face550fe_0_14"/>
            <p:cNvGrpSpPr/>
            <p:nvPr/>
          </p:nvGrpSpPr>
          <p:grpSpPr>
            <a:xfrm>
              <a:off x="682011" y="1392470"/>
              <a:ext cx="429900" cy="554100"/>
              <a:chOff x="1074773" y="1392410"/>
              <a:chExt cx="429900" cy="554100"/>
            </a:xfrm>
          </p:grpSpPr>
          <p:sp>
            <p:nvSpPr>
              <p:cNvPr id="330" name="Google Shape;330;g24face550fe_0_14"/>
              <p:cNvSpPr/>
              <p:nvPr/>
            </p:nvSpPr>
            <p:spPr>
              <a:xfrm>
                <a:off x="1089340" y="1470217"/>
                <a:ext cx="400800" cy="398400"/>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g24face550fe_0_14"/>
              <p:cNvSpPr txBox="1"/>
              <p:nvPr/>
            </p:nvSpPr>
            <p:spPr>
              <a:xfrm>
                <a:off x="1074773" y="1392410"/>
                <a:ext cx="4299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3</a:t>
                </a:r>
                <a:endParaRPr/>
              </a:p>
            </p:txBody>
          </p:sp>
        </p:grpSp>
        <p:sp>
          <p:nvSpPr>
            <p:cNvPr id="332" name="Google Shape;332;g24face550fe_0_14"/>
            <p:cNvSpPr txBox="1"/>
            <p:nvPr/>
          </p:nvSpPr>
          <p:spPr>
            <a:xfrm>
              <a:off x="1111938" y="1425501"/>
              <a:ext cx="2202300" cy="477000"/>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lang="en-US" sz="2500">
                  <a:solidFill>
                    <a:srgbClr val="3333CC"/>
                  </a:solidFill>
                  <a:latin typeface="Arial"/>
                  <a:ea typeface="Arial"/>
                  <a:cs typeface="Arial"/>
                  <a:sym typeface="Arial"/>
                </a:rPr>
                <a:t>Tắt máy tính</a:t>
              </a:r>
              <a:endParaRPr b="1" sz="2500">
                <a:solidFill>
                  <a:srgbClr val="3333CC"/>
                </a:solidFill>
                <a:latin typeface="Arial"/>
                <a:ea typeface="Arial"/>
                <a:cs typeface="Arial"/>
                <a:sym typeface="Arial"/>
              </a:endParaRPr>
            </a:p>
          </p:txBody>
        </p:sp>
      </p:grpSp>
      <p:pic>
        <p:nvPicPr>
          <p:cNvPr id="333" name="Google Shape;333;g24face550fe_0_14"/>
          <p:cNvPicPr preferRelativeResize="0"/>
          <p:nvPr/>
        </p:nvPicPr>
        <p:blipFill rotWithShape="1">
          <a:blip r:embed="rId3">
            <a:alphaModFix/>
          </a:blip>
          <a:srcRect b="0" l="0" r="0" t="0"/>
          <a:stretch/>
        </p:blipFill>
        <p:spPr>
          <a:xfrm>
            <a:off x="4290256" y="388877"/>
            <a:ext cx="3643985" cy="703225"/>
          </a:xfrm>
          <a:prstGeom prst="rect">
            <a:avLst/>
          </a:prstGeom>
          <a:noFill/>
          <a:ln>
            <a:noFill/>
          </a:ln>
        </p:spPr>
      </p:pic>
      <p:sp>
        <p:nvSpPr>
          <p:cNvPr id="334" name="Google Shape;334;g24face550fe_0_14"/>
          <p:cNvSpPr/>
          <p:nvPr/>
        </p:nvSpPr>
        <p:spPr>
          <a:xfrm>
            <a:off x="778325" y="1672675"/>
            <a:ext cx="10481100" cy="3116700"/>
          </a:xfrm>
          <a:prstGeom prst="roundRect">
            <a:avLst>
              <a:gd fmla="val 16667" name="adj"/>
            </a:avLst>
          </a:prstGeom>
          <a:noFill/>
          <a:ln>
            <a:noFill/>
          </a:ln>
        </p:spPr>
        <p:txBody>
          <a:bodyPr anchorCtr="0" anchor="t" bIns="45700" lIns="91425" spcFirstLastPara="1" rIns="91425" wrap="square" tIns="45700">
            <a:noAutofit/>
          </a:bodyPr>
          <a:lstStyle/>
          <a:p>
            <a:pPr indent="-355600" lvl="0" marL="630237" marR="0" rtl="0" algn="just">
              <a:lnSpc>
                <a:spcPct val="120000"/>
              </a:lnSpc>
              <a:spcBef>
                <a:spcPts val="0"/>
              </a:spcBef>
              <a:spcAft>
                <a:spcPts val="0"/>
              </a:spcAft>
              <a:buClr>
                <a:srgbClr val="FF0000"/>
              </a:buClr>
              <a:buSzPts val="2600"/>
              <a:buFont typeface="Noto Sans Symbols"/>
              <a:buChar char="❖"/>
            </a:pPr>
            <a:r>
              <a:rPr b="1" lang="en-US" sz="2600">
                <a:solidFill>
                  <a:srgbClr val="3333CC"/>
                </a:solidFill>
                <a:latin typeface="Arial"/>
                <a:ea typeface="Arial"/>
                <a:cs typeface="Arial"/>
                <a:sym typeface="Arial"/>
              </a:rPr>
              <a:t>Để tắt máy tính v</a:t>
            </a:r>
            <a:r>
              <a:rPr b="1" lang="en-US" sz="2600">
                <a:solidFill>
                  <a:srgbClr val="3333CC"/>
                </a:solidFill>
              </a:rPr>
              <a:t>ới Win 7 </a:t>
            </a:r>
            <a:r>
              <a:rPr b="1" lang="en-US" sz="2600">
                <a:solidFill>
                  <a:srgbClr val="3333CC"/>
                </a:solidFill>
                <a:latin typeface="Arial"/>
                <a:ea typeface="Arial"/>
                <a:cs typeface="Arial"/>
                <a:sym typeface="Arial"/>
              </a:rPr>
              <a:t>đúng cách ta thực hiện:</a:t>
            </a:r>
            <a:endParaRPr b="1" sz="2600">
              <a:solidFill>
                <a:srgbClr val="3333CC"/>
              </a:solidFill>
              <a:latin typeface="Arial"/>
              <a:ea typeface="Arial"/>
              <a:cs typeface="Arial"/>
              <a:sym typeface="Arial"/>
            </a:endParaRPr>
          </a:p>
          <a:p>
            <a:pPr indent="0" lvl="0" marL="287337" marR="0" rtl="0" algn="just">
              <a:lnSpc>
                <a:spcPct val="120000"/>
              </a:lnSpc>
              <a:spcBef>
                <a:spcPts val="600"/>
              </a:spcBef>
              <a:spcAft>
                <a:spcPts val="0"/>
              </a:spcAft>
              <a:buNone/>
            </a:pPr>
            <a:r>
              <a:rPr lang="en-US" sz="2600">
                <a:solidFill>
                  <a:srgbClr val="FF0000"/>
                </a:solidFill>
                <a:latin typeface="Arial"/>
                <a:ea typeface="Arial"/>
                <a:cs typeface="Arial"/>
                <a:sym typeface="Arial"/>
              </a:rPr>
              <a:t>    [1] </a:t>
            </a:r>
            <a:r>
              <a:rPr lang="en-US" sz="2600">
                <a:solidFill>
                  <a:schemeClr val="dk1"/>
                </a:solidFill>
                <a:latin typeface="Arial"/>
                <a:ea typeface="Arial"/>
                <a:cs typeface="Arial"/>
                <a:sym typeface="Arial"/>
              </a:rPr>
              <a:t>Nháy chuột vào nút lệnh </a:t>
            </a:r>
            <a:r>
              <a:rPr b="1" lang="en-US" sz="2600">
                <a:solidFill>
                  <a:schemeClr val="dk1"/>
                </a:solidFill>
                <a:latin typeface="Arial"/>
                <a:ea typeface="Arial"/>
                <a:cs typeface="Arial"/>
                <a:sym typeface="Arial"/>
              </a:rPr>
              <a:t>Start</a:t>
            </a:r>
            <a:r>
              <a:rPr lang="en-US" sz="2600">
                <a:solidFill>
                  <a:schemeClr val="dk1"/>
                </a:solidFill>
                <a:latin typeface="Arial"/>
                <a:ea typeface="Arial"/>
                <a:cs typeface="Arial"/>
                <a:sym typeface="Arial"/>
              </a:rPr>
              <a:t>;</a:t>
            </a:r>
            <a:endParaRPr sz="2600">
              <a:solidFill>
                <a:srgbClr val="3333CC"/>
              </a:solidFill>
              <a:latin typeface="Arial"/>
              <a:ea typeface="Arial"/>
              <a:cs typeface="Arial"/>
              <a:sym typeface="Arial"/>
            </a:endParaRPr>
          </a:p>
          <a:p>
            <a:pPr indent="0" lvl="0" marL="287337" marR="0" rtl="0" algn="just">
              <a:lnSpc>
                <a:spcPct val="120000"/>
              </a:lnSpc>
              <a:spcBef>
                <a:spcPts val="1300"/>
              </a:spcBef>
              <a:spcAft>
                <a:spcPts val="0"/>
              </a:spcAft>
              <a:buNone/>
            </a:pPr>
            <a:r>
              <a:rPr lang="en-US" sz="2600">
                <a:solidFill>
                  <a:srgbClr val="FF0000"/>
                </a:solidFill>
                <a:latin typeface="Arial"/>
                <a:ea typeface="Arial"/>
                <a:cs typeface="Arial"/>
                <a:sym typeface="Arial"/>
              </a:rPr>
              <a:t>    [2] </a:t>
            </a:r>
            <a:r>
              <a:rPr lang="en-US" sz="2600">
                <a:solidFill>
                  <a:schemeClr val="dk1"/>
                </a:solidFill>
                <a:latin typeface="Arial"/>
                <a:ea typeface="Arial"/>
                <a:cs typeface="Arial"/>
                <a:sym typeface="Arial"/>
              </a:rPr>
              <a:t>Nháy chuột vào nút lệnh </a:t>
            </a:r>
            <a:r>
              <a:rPr b="1" lang="en-US" sz="2600">
                <a:solidFill>
                  <a:schemeClr val="dk1"/>
                </a:solidFill>
                <a:latin typeface="Arial"/>
                <a:ea typeface="Arial"/>
                <a:cs typeface="Arial"/>
                <a:sym typeface="Arial"/>
              </a:rPr>
              <a:t>Shut down</a:t>
            </a:r>
            <a:endParaRPr sz="2600">
              <a:solidFill>
                <a:schemeClr val="dk1"/>
              </a:solidFill>
              <a:latin typeface="Arial"/>
              <a:ea typeface="Arial"/>
              <a:cs typeface="Arial"/>
              <a:sym typeface="Arial"/>
            </a:endParaRPr>
          </a:p>
          <a:p>
            <a:pPr indent="0" lvl="0" marL="287337" marR="0" rtl="0" algn="just">
              <a:lnSpc>
                <a:spcPct val="120000"/>
              </a:lnSpc>
              <a:spcBef>
                <a:spcPts val="1300"/>
              </a:spcBef>
              <a:spcAft>
                <a:spcPts val="0"/>
              </a:spcAft>
              <a:buNone/>
            </a:pPr>
            <a:r>
              <a:rPr lang="en-US" sz="2600">
                <a:solidFill>
                  <a:schemeClr val="dk1"/>
                </a:solidFill>
                <a:latin typeface="Calibri"/>
                <a:ea typeface="Calibri"/>
                <a:cs typeface="Calibri"/>
                <a:sym typeface="Calibri"/>
              </a:rPr>
              <a:t>     </a:t>
            </a:r>
            <a:r>
              <a:rPr lang="en-US" sz="2600">
                <a:solidFill>
                  <a:srgbClr val="FF0000"/>
                </a:solidFill>
                <a:latin typeface="Arial"/>
                <a:ea typeface="Arial"/>
                <a:cs typeface="Arial"/>
                <a:sym typeface="Arial"/>
              </a:rPr>
              <a:t>[</a:t>
            </a:r>
            <a:r>
              <a:rPr lang="en-US" sz="2600">
                <a:solidFill>
                  <a:srgbClr val="FF0000"/>
                </a:solidFill>
              </a:rPr>
              <a:t>3</a:t>
            </a:r>
            <a:r>
              <a:rPr lang="en-US" sz="2600">
                <a:solidFill>
                  <a:srgbClr val="FF0000"/>
                </a:solidFill>
                <a:latin typeface="Arial"/>
                <a:ea typeface="Arial"/>
                <a:cs typeface="Arial"/>
                <a:sym typeface="Arial"/>
              </a:rPr>
              <a:t>] </a:t>
            </a:r>
            <a:r>
              <a:rPr lang="en-US" sz="2600">
                <a:solidFill>
                  <a:schemeClr val="dk1"/>
                </a:solidFill>
                <a:latin typeface="Arial"/>
                <a:ea typeface="Arial"/>
                <a:cs typeface="Arial"/>
                <a:sym typeface="Arial"/>
              </a:rPr>
              <a:t>Nhấn công tắc màn hình (với máy tính để bàn).</a:t>
            </a:r>
            <a:endParaRPr sz="1600"/>
          </a:p>
        </p:txBody>
      </p:sp>
      <p:cxnSp>
        <p:nvCxnSpPr>
          <p:cNvPr id="335" name="Google Shape;335;g24face550fe_0_14"/>
          <p:cNvCxnSpPr>
            <a:endCxn id="336" idx="1"/>
          </p:cNvCxnSpPr>
          <p:nvPr/>
        </p:nvCxnSpPr>
        <p:spPr>
          <a:xfrm>
            <a:off x="7488938" y="3403800"/>
            <a:ext cx="535800" cy="25200"/>
          </a:xfrm>
          <a:prstGeom prst="straightConnector1">
            <a:avLst/>
          </a:prstGeom>
          <a:noFill/>
          <a:ln cap="flat" cmpd="sng" w="28575">
            <a:solidFill>
              <a:srgbClr val="FF0000"/>
            </a:solidFill>
            <a:prstDash val="solid"/>
            <a:miter lim="800000"/>
            <a:headEnd len="sm" w="sm" type="none"/>
            <a:tailEnd len="med" w="med" type="triangle"/>
          </a:ln>
        </p:spPr>
      </p:cxnSp>
      <p:pic>
        <p:nvPicPr>
          <p:cNvPr id="337" name="Google Shape;337;g24face550fe_0_14"/>
          <p:cNvPicPr preferRelativeResize="0"/>
          <p:nvPr/>
        </p:nvPicPr>
        <p:blipFill>
          <a:blip r:embed="rId4">
            <a:alphaModFix/>
          </a:blip>
          <a:stretch>
            <a:fillRect/>
          </a:stretch>
        </p:blipFill>
        <p:spPr>
          <a:xfrm>
            <a:off x="7934250" y="2347798"/>
            <a:ext cx="1647825" cy="800100"/>
          </a:xfrm>
          <a:prstGeom prst="rect">
            <a:avLst/>
          </a:prstGeom>
          <a:noFill/>
          <a:ln>
            <a:noFill/>
          </a:ln>
        </p:spPr>
      </p:pic>
      <p:cxnSp>
        <p:nvCxnSpPr>
          <p:cNvPr id="338" name="Google Shape;338;g24face550fe_0_14"/>
          <p:cNvCxnSpPr>
            <a:endCxn id="337" idx="1"/>
          </p:cNvCxnSpPr>
          <p:nvPr/>
        </p:nvCxnSpPr>
        <p:spPr>
          <a:xfrm>
            <a:off x="6709650" y="2595748"/>
            <a:ext cx="1224600" cy="152100"/>
          </a:xfrm>
          <a:prstGeom prst="straightConnector1">
            <a:avLst/>
          </a:prstGeom>
          <a:noFill/>
          <a:ln cap="flat" cmpd="sng" w="28575">
            <a:solidFill>
              <a:srgbClr val="FF0000"/>
            </a:solidFill>
            <a:prstDash val="solid"/>
            <a:miter lim="800000"/>
            <a:headEnd len="sm" w="sm" type="none"/>
            <a:tailEnd len="med" w="med" type="triangle"/>
          </a:ln>
        </p:spPr>
      </p:cxnSp>
      <p:pic>
        <p:nvPicPr>
          <p:cNvPr id="336" name="Google Shape;336;g24face550fe_0_14"/>
          <p:cNvPicPr preferRelativeResize="0"/>
          <p:nvPr/>
        </p:nvPicPr>
        <p:blipFill>
          <a:blip r:embed="rId5">
            <a:alphaModFix/>
          </a:blip>
          <a:stretch>
            <a:fillRect/>
          </a:stretch>
        </p:blipFill>
        <p:spPr>
          <a:xfrm>
            <a:off x="8024738" y="3176588"/>
            <a:ext cx="1466850" cy="504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0" st="0"/>
                                            </p:txEl>
                                          </p:spTgt>
                                        </p:tgtEl>
                                        <p:attrNameLst>
                                          <p:attrName>style.visibility</p:attrName>
                                        </p:attrNameLst>
                                      </p:cBhvr>
                                      <p:to>
                                        <p:strVal val="visible"/>
                                      </p:to>
                                    </p:set>
                                    <p:animEffect filter="fade" transition="in">
                                      <p:cBhvr>
                                        <p:cTn dur="500"/>
                                        <p:tgtEl>
                                          <p:spTgt spid="3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1" st="1"/>
                                            </p:txEl>
                                          </p:spTgt>
                                        </p:tgtEl>
                                        <p:attrNameLst>
                                          <p:attrName>style.visibility</p:attrName>
                                        </p:attrNameLst>
                                      </p:cBhvr>
                                      <p:to>
                                        <p:strVal val="visible"/>
                                      </p:to>
                                    </p:set>
                                    <p:animEffect filter="fade" transition="in">
                                      <p:cBhvr>
                                        <p:cTn dur="500"/>
                                        <p:tgtEl>
                                          <p:spTgt spid="3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2" st="2"/>
                                            </p:txEl>
                                          </p:spTgt>
                                        </p:tgtEl>
                                        <p:attrNameLst>
                                          <p:attrName>style.visibility</p:attrName>
                                        </p:attrNameLst>
                                      </p:cBhvr>
                                      <p:to>
                                        <p:strVal val="visible"/>
                                      </p:to>
                                    </p:set>
                                    <p:animEffect filter="fade" transition="in">
                                      <p:cBhvr>
                                        <p:cTn dur="500"/>
                                        <p:tgtEl>
                                          <p:spTgt spid="33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xEl>
                                              <p:pRg end="3" st="3"/>
                                            </p:txEl>
                                          </p:spTgt>
                                        </p:tgtEl>
                                        <p:attrNameLst>
                                          <p:attrName>style.visibility</p:attrName>
                                        </p:attrNameLst>
                                      </p:cBhvr>
                                      <p:to>
                                        <p:strVal val="visible"/>
                                      </p:to>
                                    </p:set>
                                    <p:animEffect filter="fade" transition="in">
                                      <p:cBhvr>
                                        <p:cTn dur="500"/>
                                        <p:tgtEl>
                                          <p:spTgt spid="334">
                                            <p:txEl>
                                              <p:pRg end="3" st="3"/>
                                            </p:txEl>
                                          </p:spTgt>
                                        </p:tgtEl>
                                      </p:cBhvr>
                                    </p:animEffect>
                                  </p:childTnLst>
                                </p:cTn>
                              </p:par>
                              <p:par>
                                <p:cTn fill="hold" nodeType="with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grpSp>
        <p:nvGrpSpPr>
          <p:cNvPr id="343" name="Google Shape;343;p18"/>
          <p:cNvGrpSpPr/>
          <p:nvPr/>
        </p:nvGrpSpPr>
        <p:grpSpPr>
          <a:xfrm>
            <a:off x="807120" y="1154832"/>
            <a:ext cx="2632117" cy="553998"/>
            <a:chOff x="682011" y="1392470"/>
            <a:chExt cx="2632117" cy="553998"/>
          </a:xfrm>
        </p:grpSpPr>
        <p:grpSp>
          <p:nvGrpSpPr>
            <p:cNvPr id="344" name="Google Shape;344;p18"/>
            <p:cNvGrpSpPr/>
            <p:nvPr/>
          </p:nvGrpSpPr>
          <p:grpSpPr>
            <a:xfrm>
              <a:off x="682011" y="1392470"/>
              <a:ext cx="429926" cy="553998"/>
              <a:chOff x="1074773" y="1392410"/>
              <a:chExt cx="429926" cy="553998"/>
            </a:xfrm>
          </p:grpSpPr>
          <p:sp>
            <p:nvSpPr>
              <p:cNvPr id="345" name="Google Shape;345;p18"/>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8"/>
              <p:cNvSpPr txBox="1"/>
              <p:nvPr/>
            </p:nvSpPr>
            <p:spPr>
              <a:xfrm>
                <a:off x="1074773" y="1392410"/>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Tahoma"/>
                    <a:ea typeface="Tahoma"/>
                    <a:cs typeface="Tahoma"/>
                    <a:sym typeface="Tahoma"/>
                  </a:rPr>
                  <a:t>3</a:t>
                </a:r>
                <a:endParaRPr/>
              </a:p>
            </p:txBody>
          </p:sp>
        </p:grpSp>
        <p:sp>
          <p:nvSpPr>
            <p:cNvPr id="347" name="Google Shape;347;p18"/>
            <p:cNvSpPr txBox="1"/>
            <p:nvPr/>
          </p:nvSpPr>
          <p:spPr>
            <a:xfrm>
              <a:off x="1111938" y="1425501"/>
              <a:ext cx="2202190" cy="513346"/>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lang="en-US" sz="2500">
                  <a:solidFill>
                    <a:srgbClr val="3333CC"/>
                  </a:solidFill>
                  <a:latin typeface="Arial"/>
                  <a:ea typeface="Arial"/>
                  <a:cs typeface="Arial"/>
                  <a:sym typeface="Arial"/>
                </a:rPr>
                <a:t>Tắt máy tính</a:t>
              </a:r>
              <a:endParaRPr b="1" sz="2500">
                <a:solidFill>
                  <a:srgbClr val="3333CC"/>
                </a:solidFill>
                <a:latin typeface="Arial"/>
                <a:ea typeface="Arial"/>
                <a:cs typeface="Arial"/>
                <a:sym typeface="Arial"/>
              </a:endParaRPr>
            </a:p>
          </p:txBody>
        </p:sp>
      </p:grpSp>
      <p:pic>
        <p:nvPicPr>
          <p:cNvPr id="348" name="Google Shape;348;p18"/>
          <p:cNvPicPr preferRelativeResize="0"/>
          <p:nvPr/>
        </p:nvPicPr>
        <p:blipFill rotWithShape="1">
          <a:blip r:embed="rId3">
            <a:alphaModFix/>
          </a:blip>
          <a:srcRect b="0" l="0" r="0" t="0"/>
          <a:stretch/>
        </p:blipFill>
        <p:spPr>
          <a:xfrm>
            <a:off x="4290256" y="388877"/>
            <a:ext cx="3643985" cy="703225"/>
          </a:xfrm>
          <a:prstGeom prst="rect">
            <a:avLst/>
          </a:prstGeom>
          <a:noFill/>
          <a:ln>
            <a:noFill/>
          </a:ln>
        </p:spPr>
      </p:pic>
      <p:sp>
        <p:nvSpPr>
          <p:cNvPr id="349" name="Google Shape;349;p18"/>
          <p:cNvSpPr/>
          <p:nvPr/>
        </p:nvSpPr>
        <p:spPr>
          <a:xfrm>
            <a:off x="778332" y="1699567"/>
            <a:ext cx="10086892" cy="2589717"/>
          </a:xfrm>
          <a:prstGeom prst="roundRect">
            <a:avLst>
              <a:gd fmla="val 16667" name="adj"/>
            </a:avLst>
          </a:prstGeom>
          <a:noFill/>
          <a:ln>
            <a:noFill/>
          </a:ln>
        </p:spPr>
        <p:txBody>
          <a:bodyPr anchorCtr="0" anchor="t" bIns="45700" lIns="91425" spcFirstLastPara="1" rIns="91425" wrap="square" tIns="45700">
            <a:noAutofit/>
          </a:bodyPr>
          <a:lstStyle/>
          <a:p>
            <a:pPr indent="-342900" lvl="0" marL="630237" marR="0" rtl="0" algn="just">
              <a:lnSpc>
                <a:spcPct val="120000"/>
              </a:lnSpc>
              <a:spcBef>
                <a:spcPts val="0"/>
              </a:spcBef>
              <a:spcAft>
                <a:spcPts val="0"/>
              </a:spcAft>
              <a:buClr>
                <a:srgbClr val="FF0000"/>
              </a:buClr>
              <a:buSzPts val="2600"/>
              <a:buFont typeface="Noto Sans Symbols"/>
              <a:buChar char="❖"/>
            </a:pPr>
            <a:r>
              <a:rPr b="1" lang="en-US" sz="2600">
                <a:solidFill>
                  <a:srgbClr val="FF0000"/>
                </a:solidFill>
                <a:latin typeface="Calibri"/>
                <a:ea typeface="Calibri"/>
                <a:cs typeface="Calibri"/>
                <a:sym typeface="Calibri"/>
              </a:rPr>
              <a:t>Chú ý:</a:t>
            </a:r>
            <a:r>
              <a:rPr lang="en-US" sz="2600">
                <a:solidFill>
                  <a:srgbClr val="FF0000"/>
                </a:solidFill>
                <a:latin typeface="Calibri"/>
                <a:ea typeface="Calibri"/>
                <a:cs typeface="Calibri"/>
                <a:sym typeface="Calibri"/>
              </a:rPr>
              <a:t> </a:t>
            </a:r>
            <a:r>
              <a:rPr lang="en-US" sz="2600">
                <a:solidFill>
                  <a:srgbClr val="3333CC"/>
                </a:solidFill>
                <a:latin typeface="Calibri"/>
                <a:ea typeface="Calibri"/>
                <a:cs typeface="Calibri"/>
                <a:sym typeface="Calibri"/>
              </a:rPr>
              <a:t>Trước khi tắt máy tính phải thoát ra hết các phần mềm ứng dụng đã kích hoạt. Không được ấn và giữ nút nguồn trên thân máy hoặc rút phích cắm ra khỏi nguồn điện để tắt máy tính. </a:t>
            </a:r>
            <a:r>
              <a:rPr lang="en-US" sz="2600">
                <a:solidFill>
                  <a:srgbClr val="3333CC"/>
                </a:solidFill>
                <a:latin typeface="Arial"/>
                <a:ea typeface="Arial"/>
                <a:cs typeface="Arial"/>
                <a:sym typeface="Arial"/>
              </a:rPr>
              <a:t>    </a:t>
            </a:r>
            <a:endParaRPr sz="2600">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500"/>
                                        <p:tgtEl>
                                          <p:spTgt spid="34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900953" y="1882588"/>
            <a:ext cx="9749119" cy="3644153"/>
          </a:xfrm>
          <a:prstGeom prst="cloud">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400" u="none" cap="none" strike="noStrike">
                <a:solidFill>
                  <a:srgbClr val="3333CC"/>
                </a:solidFill>
                <a:latin typeface="Arial"/>
                <a:ea typeface="Arial"/>
                <a:cs typeface="Arial"/>
                <a:sym typeface="Arial"/>
              </a:rPr>
              <a:t>Em hãy nêu cách ngồi đúng tư thế khi làm làm việc với máy tính, sau đó về tại vị trí và ngồi đúng?</a:t>
            </a:r>
            <a:endParaRPr b="1" i="0" sz="3400" u="none" cap="none" strike="noStrike">
              <a:solidFill>
                <a:srgbClr val="3333CC"/>
              </a:solidFill>
              <a:latin typeface="Arial"/>
              <a:ea typeface="Arial"/>
              <a:cs typeface="Arial"/>
              <a:sym typeface="Arial"/>
            </a:endParaRPr>
          </a:p>
        </p:txBody>
      </p:sp>
      <p:sp>
        <p:nvSpPr>
          <p:cNvPr id="90" name="Google Shape;90;p1"/>
          <p:cNvSpPr/>
          <p:nvPr/>
        </p:nvSpPr>
        <p:spPr>
          <a:xfrm>
            <a:off x="3824230" y="347805"/>
            <a:ext cx="4353220" cy="687617"/>
          </a:xfrm>
          <a:prstGeom prst="roundRect">
            <a:avLst>
              <a:gd fmla="val 16667" name="adj"/>
            </a:avLst>
          </a:prstGeom>
          <a:solidFill>
            <a:srgbClr val="CC00CC"/>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chemeClr val="lt1"/>
                </a:solidFill>
                <a:latin typeface="Tahoma"/>
                <a:ea typeface="Tahoma"/>
                <a:cs typeface="Tahoma"/>
                <a:sym typeface="Tahoma"/>
              </a:rPr>
              <a:t>ÔN BÀI CŨ</a:t>
            </a:r>
            <a:endParaRPr b="1" i="0" sz="3200" u="none" cap="none" strike="noStrike">
              <a:solidFill>
                <a:schemeClr val="lt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5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19"/>
          <p:cNvPicPr preferRelativeResize="0"/>
          <p:nvPr/>
        </p:nvPicPr>
        <p:blipFill rotWithShape="1">
          <a:blip r:embed="rId3">
            <a:alphaModFix/>
          </a:blip>
          <a:srcRect b="0" l="0" r="0" t="0"/>
          <a:stretch/>
        </p:blipFill>
        <p:spPr>
          <a:xfrm>
            <a:off x="4307515" y="319711"/>
            <a:ext cx="3640665" cy="767548"/>
          </a:xfrm>
          <a:prstGeom prst="rect">
            <a:avLst/>
          </a:prstGeom>
          <a:noFill/>
          <a:ln>
            <a:noFill/>
          </a:ln>
        </p:spPr>
      </p:pic>
      <p:sp>
        <p:nvSpPr>
          <p:cNvPr id="355" name="Google Shape;355;p19"/>
          <p:cNvSpPr/>
          <p:nvPr/>
        </p:nvSpPr>
        <p:spPr>
          <a:xfrm>
            <a:off x="1528953" y="2261570"/>
            <a:ext cx="9090211" cy="2891119"/>
          </a:xfrm>
          <a:prstGeom prst="roundRect">
            <a:avLst>
              <a:gd fmla="val 16667" name="adj"/>
            </a:avLst>
          </a:prstGeom>
          <a:solidFill>
            <a:schemeClr val="lt1"/>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176213" lvl="0" marL="463550" marR="0" rtl="0" algn="just">
              <a:lnSpc>
                <a:spcPct val="130000"/>
              </a:lnSpc>
              <a:spcBef>
                <a:spcPts val="0"/>
              </a:spcBef>
              <a:spcAft>
                <a:spcPts val="0"/>
              </a:spcAft>
              <a:buNone/>
            </a:pPr>
            <a:r>
              <a:rPr b="1" lang="en-US" sz="2400">
                <a:solidFill>
                  <a:srgbClr val="3333CC"/>
                </a:solidFill>
                <a:latin typeface="Arial"/>
                <a:ea typeface="Arial"/>
                <a:cs typeface="Arial"/>
                <a:sym typeface="Arial"/>
              </a:rPr>
              <a:t>    </a:t>
            </a:r>
            <a:r>
              <a:rPr b="1" lang="en-US" sz="2500">
                <a:solidFill>
                  <a:srgbClr val="3333CC"/>
                </a:solidFill>
                <a:latin typeface="Arial"/>
                <a:ea typeface="Arial"/>
                <a:cs typeface="Arial"/>
                <a:sym typeface="Arial"/>
              </a:rPr>
              <a:t>Em hãy trao đổi với bạn và cùng thực hiện các việc:</a:t>
            </a:r>
            <a:endParaRPr/>
          </a:p>
          <a:p>
            <a:pPr indent="-336550" lvl="0" marL="968375" marR="0" rtl="0" algn="just">
              <a:lnSpc>
                <a:spcPct val="130000"/>
              </a:lnSpc>
              <a:spcBef>
                <a:spcPts val="600"/>
              </a:spcBef>
              <a:spcAft>
                <a:spcPts val="0"/>
              </a:spcAft>
              <a:buClr>
                <a:srgbClr val="FF0000"/>
              </a:buClr>
              <a:buSzPts val="2500"/>
              <a:buFont typeface="Arial"/>
              <a:buChar char="•"/>
            </a:pPr>
            <a:r>
              <a:rPr lang="en-US" sz="2500">
                <a:solidFill>
                  <a:srgbClr val="3333CC"/>
                </a:solidFill>
                <a:latin typeface="Arial"/>
                <a:ea typeface="Arial"/>
                <a:cs typeface="Arial"/>
                <a:sym typeface="Arial"/>
              </a:rPr>
              <a:t>Khởi động máy tính để bàn; </a:t>
            </a:r>
            <a:endParaRPr sz="2500">
              <a:solidFill>
                <a:srgbClr val="3333CC"/>
              </a:solidFill>
              <a:latin typeface="Arial"/>
              <a:ea typeface="Arial"/>
              <a:cs typeface="Arial"/>
              <a:sym typeface="Arial"/>
            </a:endParaRPr>
          </a:p>
          <a:p>
            <a:pPr indent="-336550" lvl="0" marL="968375" marR="0" rtl="0" algn="just">
              <a:lnSpc>
                <a:spcPct val="130000"/>
              </a:lnSpc>
              <a:spcBef>
                <a:spcPts val="600"/>
              </a:spcBef>
              <a:spcAft>
                <a:spcPts val="0"/>
              </a:spcAft>
              <a:buClr>
                <a:srgbClr val="FF0000"/>
              </a:buClr>
              <a:buSzPts val="2500"/>
              <a:buFont typeface="Arial"/>
              <a:buChar char="•"/>
            </a:pPr>
            <a:r>
              <a:rPr lang="en-US" sz="2500">
                <a:solidFill>
                  <a:srgbClr val="3333CC"/>
                </a:solidFill>
                <a:latin typeface="Arial"/>
                <a:ea typeface="Arial"/>
                <a:cs typeface="Arial"/>
                <a:sym typeface="Arial"/>
              </a:rPr>
              <a:t>Kích hoạt phần mềm Notepad; </a:t>
            </a:r>
            <a:endParaRPr sz="2500">
              <a:solidFill>
                <a:srgbClr val="3333CC"/>
              </a:solidFill>
              <a:latin typeface="Arial"/>
              <a:ea typeface="Arial"/>
              <a:cs typeface="Arial"/>
              <a:sym typeface="Arial"/>
            </a:endParaRPr>
          </a:p>
          <a:p>
            <a:pPr indent="-336550" lvl="0" marL="968375" marR="0" rtl="0" algn="just">
              <a:lnSpc>
                <a:spcPct val="130000"/>
              </a:lnSpc>
              <a:spcBef>
                <a:spcPts val="600"/>
              </a:spcBef>
              <a:spcAft>
                <a:spcPts val="0"/>
              </a:spcAft>
              <a:buClr>
                <a:srgbClr val="FF0000"/>
              </a:buClr>
              <a:buSzPts val="2500"/>
              <a:buFont typeface="Arial"/>
              <a:buChar char="•"/>
            </a:pPr>
            <a:r>
              <a:rPr lang="en-US" sz="2500">
                <a:solidFill>
                  <a:srgbClr val="3333CC"/>
                </a:solidFill>
                <a:latin typeface="Arial"/>
                <a:ea typeface="Arial"/>
                <a:cs typeface="Arial"/>
                <a:sym typeface="Arial"/>
              </a:rPr>
              <a:t>Thoát khỏi phần mềm Notepad</a:t>
            </a:r>
            <a:endParaRPr/>
          </a:p>
        </p:txBody>
      </p:sp>
      <p:pic>
        <p:nvPicPr>
          <p:cNvPr id="356" name="Google Shape;356;p19"/>
          <p:cNvPicPr preferRelativeResize="0"/>
          <p:nvPr/>
        </p:nvPicPr>
        <p:blipFill rotWithShape="1">
          <a:blip r:embed="rId4">
            <a:alphaModFix/>
          </a:blip>
          <a:srcRect b="0" l="0" r="0" t="0"/>
          <a:stretch/>
        </p:blipFill>
        <p:spPr>
          <a:xfrm>
            <a:off x="1762983" y="2664983"/>
            <a:ext cx="482678" cy="476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0" st="0"/>
                                            </p:txEl>
                                          </p:spTgt>
                                        </p:tgtEl>
                                        <p:attrNameLst>
                                          <p:attrName>style.visibility</p:attrName>
                                        </p:attrNameLst>
                                      </p:cBhvr>
                                      <p:to>
                                        <p:strVal val="visible"/>
                                      </p:to>
                                    </p:set>
                                    <p:animEffect filter="fade" transition="in">
                                      <p:cBhvr>
                                        <p:cTn dur="500"/>
                                        <p:tgtEl>
                                          <p:spTgt spid="3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1" st="1"/>
                                            </p:txEl>
                                          </p:spTgt>
                                        </p:tgtEl>
                                        <p:attrNameLst>
                                          <p:attrName>style.visibility</p:attrName>
                                        </p:attrNameLst>
                                      </p:cBhvr>
                                      <p:to>
                                        <p:strVal val="visible"/>
                                      </p:to>
                                    </p:set>
                                    <p:animEffect filter="fade" transition="in">
                                      <p:cBhvr>
                                        <p:cTn dur="500"/>
                                        <p:tgtEl>
                                          <p:spTgt spid="3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2" st="2"/>
                                            </p:txEl>
                                          </p:spTgt>
                                        </p:tgtEl>
                                        <p:attrNameLst>
                                          <p:attrName>style.visibility</p:attrName>
                                        </p:attrNameLst>
                                      </p:cBhvr>
                                      <p:to>
                                        <p:strVal val="visible"/>
                                      </p:to>
                                    </p:set>
                                    <p:animEffect filter="fade" transition="in">
                                      <p:cBhvr>
                                        <p:cTn dur="500"/>
                                        <p:tgtEl>
                                          <p:spTgt spid="3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5">
                                            <p:txEl>
                                              <p:pRg end="3" st="3"/>
                                            </p:txEl>
                                          </p:spTgt>
                                        </p:tgtEl>
                                        <p:attrNameLst>
                                          <p:attrName>style.visibility</p:attrName>
                                        </p:attrNameLst>
                                      </p:cBhvr>
                                      <p:to>
                                        <p:strVal val="visible"/>
                                      </p:to>
                                    </p:set>
                                    <p:animEffect filter="fade" transition="in">
                                      <p:cBhvr>
                                        <p:cTn dur="500"/>
                                        <p:tgtEl>
                                          <p:spTgt spid="35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500"/>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20"/>
          <p:cNvPicPr preferRelativeResize="0"/>
          <p:nvPr/>
        </p:nvPicPr>
        <p:blipFill rotWithShape="1">
          <a:blip r:embed="rId3">
            <a:alphaModFix/>
          </a:blip>
          <a:srcRect b="0" l="0" r="0" t="0"/>
          <a:stretch/>
        </p:blipFill>
        <p:spPr>
          <a:xfrm>
            <a:off x="4307515" y="319711"/>
            <a:ext cx="3640665" cy="767548"/>
          </a:xfrm>
          <a:prstGeom prst="rect">
            <a:avLst/>
          </a:prstGeom>
          <a:noFill/>
          <a:ln>
            <a:noFill/>
          </a:ln>
        </p:spPr>
      </p:pic>
      <p:grpSp>
        <p:nvGrpSpPr>
          <p:cNvPr id="362" name="Google Shape;362;p20"/>
          <p:cNvGrpSpPr/>
          <p:nvPr/>
        </p:nvGrpSpPr>
        <p:grpSpPr>
          <a:xfrm>
            <a:off x="1992318" y="1359278"/>
            <a:ext cx="8045354" cy="926723"/>
            <a:chOff x="1501254" y="1587877"/>
            <a:chExt cx="8846764" cy="1319093"/>
          </a:xfrm>
        </p:grpSpPr>
        <p:sp>
          <p:nvSpPr>
            <p:cNvPr id="363" name="Google Shape;363;p20"/>
            <p:cNvSpPr/>
            <p:nvPr/>
          </p:nvSpPr>
          <p:spPr>
            <a:xfrm>
              <a:off x="2253590" y="1759974"/>
              <a:ext cx="7803673" cy="537840"/>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600">
                  <a:solidFill>
                    <a:srgbClr val="3333CC"/>
                  </a:solidFill>
                  <a:latin typeface="Calibri"/>
                  <a:ea typeface="Calibri"/>
                  <a:cs typeface="Calibri"/>
                  <a:sym typeface="Calibri"/>
                </a:rPr>
                <a:t>Chọn cách tắt máy đúng trong ba cách tắt máy sau</a:t>
              </a:r>
              <a:endParaRPr b="1" sz="2600">
                <a:solidFill>
                  <a:srgbClr val="3333CC"/>
                </a:solidFill>
                <a:latin typeface="Arial"/>
                <a:ea typeface="Arial"/>
                <a:cs typeface="Arial"/>
                <a:sym typeface="Arial"/>
              </a:endParaRPr>
            </a:p>
          </p:txBody>
        </p:sp>
        <p:pic>
          <p:nvPicPr>
            <p:cNvPr id="364" name="Google Shape;364;p20"/>
            <p:cNvPicPr preferRelativeResize="0"/>
            <p:nvPr/>
          </p:nvPicPr>
          <p:blipFill rotWithShape="1">
            <a:blip r:embed="rId4">
              <a:alphaModFix/>
            </a:blip>
            <a:srcRect b="0" l="0" r="0" t="0"/>
            <a:stretch/>
          </p:blipFill>
          <p:spPr>
            <a:xfrm>
              <a:off x="1694032" y="1752347"/>
              <a:ext cx="574344" cy="810094"/>
            </a:xfrm>
            <a:prstGeom prst="rect">
              <a:avLst/>
            </a:prstGeom>
            <a:noFill/>
            <a:ln>
              <a:noFill/>
            </a:ln>
          </p:spPr>
        </p:pic>
        <p:sp>
          <p:nvSpPr>
            <p:cNvPr id="365" name="Google Shape;365;p20"/>
            <p:cNvSpPr/>
            <p:nvPr/>
          </p:nvSpPr>
          <p:spPr>
            <a:xfrm>
              <a:off x="1501254" y="1587877"/>
              <a:ext cx="8846764" cy="1319093"/>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66" name="Google Shape;366;p20"/>
          <p:cNvPicPr preferRelativeResize="0"/>
          <p:nvPr/>
        </p:nvPicPr>
        <p:blipFill rotWithShape="1">
          <a:blip r:embed="rId5">
            <a:alphaModFix/>
          </a:blip>
          <a:srcRect b="0" l="0" r="0" t="0"/>
          <a:stretch/>
        </p:blipFill>
        <p:spPr>
          <a:xfrm>
            <a:off x="2093422" y="2379962"/>
            <a:ext cx="8045660" cy="40691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21"/>
          <p:cNvPicPr preferRelativeResize="0"/>
          <p:nvPr/>
        </p:nvPicPr>
        <p:blipFill rotWithShape="1">
          <a:blip r:embed="rId3">
            <a:alphaModFix/>
          </a:blip>
          <a:srcRect b="0" l="0" r="0" t="0"/>
          <a:stretch/>
        </p:blipFill>
        <p:spPr>
          <a:xfrm>
            <a:off x="4298651" y="389324"/>
            <a:ext cx="3657995" cy="761201"/>
          </a:xfrm>
          <a:prstGeom prst="rect">
            <a:avLst/>
          </a:prstGeom>
          <a:noFill/>
          <a:ln>
            <a:noFill/>
          </a:ln>
        </p:spPr>
      </p:pic>
      <p:grpSp>
        <p:nvGrpSpPr>
          <p:cNvPr id="372" name="Google Shape;372;p21"/>
          <p:cNvGrpSpPr/>
          <p:nvPr/>
        </p:nvGrpSpPr>
        <p:grpSpPr>
          <a:xfrm>
            <a:off x="1508211" y="3471287"/>
            <a:ext cx="9168755" cy="2351289"/>
            <a:chOff x="1304141" y="2328086"/>
            <a:chExt cx="8647205" cy="2526101"/>
          </a:xfrm>
        </p:grpSpPr>
        <p:sp>
          <p:nvSpPr>
            <p:cNvPr id="373" name="Google Shape;373;p21"/>
            <p:cNvSpPr/>
            <p:nvPr/>
          </p:nvSpPr>
          <p:spPr>
            <a:xfrm>
              <a:off x="2116146" y="2684088"/>
              <a:ext cx="7633055" cy="1752493"/>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500">
                  <a:solidFill>
                    <a:srgbClr val="3333CC"/>
                  </a:solidFill>
                  <a:latin typeface="Calibri"/>
                  <a:ea typeface="Calibri"/>
                  <a:cs typeface="Calibri"/>
                  <a:sym typeface="Calibri"/>
                </a:rPr>
                <a:t>Em hãy trao đổi với bạn để cùng liệt kê các bước: </a:t>
              </a:r>
              <a:endParaRPr b="1" sz="2500">
                <a:solidFill>
                  <a:srgbClr val="3333CC"/>
                </a:solidFill>
                <a:latin typeface="Calibri"/>
                <a:ea typeface="Calibri"/>
                <a:cs typeface="Calibri"/>
                <a:sym typeface="Calibri"/>
              </a:endParaRPr>
            </a:p>
            <a:p>
              <a:pPr indent="-457200" lvl="0" marL="457200" marR="0" rtl="0" algn="just">
                <a:lnSpc>
                  <a:spcPct val="120000"/>
                </a:lnSpc>
                <a:spcBef>
                  <a:spcPts val="600"/>
                </a:spcBef>
                <a:spcAft>
                  <a:spcPts val="0"/>
                </a:spcAft>
                <a:buClr>
                  <a:srgbClr val="FF0000"/>
                </a:buClr>
                <a:buSzPts val="2975"/>
                <a:buFont typeface="Arial"/>
                <a:buChar char="•"/>
              </a:pPr>
              <a:r>
                <a:rPr lang="en-US" sz="2500">
                  <a:solidFill>
                    <a:srgbClr val="3333CC"/>
                  </a:solidFill>
                  <a:latin typeface="Calibri"/>
                  <a:ea typeface="Calibri"/>
                  <a:cs typeface="Calibri"/>
                  <a:sym typeface="Calibri"/>
                </a:rPr>
                <a:t>Kích hoạt phần mềm </a:t>
              </a:r>
              <a:r>
                <a:rPr b="1" lang="en-US" sz="2500">
                  <a:solidFill>
                    <a:srgbClr val="3333CC"/>
                  </a:solidFill>
                  <a:latin typeface="Calibri"/>
                  <a:ea typeface="Calibri"/>
                  <a:cs typeface="Calibri"/>
                  <a:sym typeface="Calibri"/>
                </a:rPr>
                <a:t>Paint</a:t>
              </a:r>
              <a:r>
                <a:rPr lang="en-US" sz="2500">
                  <a:solidFill>
                    <a:srgbClr val="3333CC"/>
                  </a:solidFill>
                  <a:latin typeface="Calibri"/>
                  <a:ea typeface="Calibri"/>
                  <a:cs typeface="Calibri"/>
                  <a:sym typeface="Calibri"/>
                </a:rPr>
                <a:t>; </a:t>
              </a:r>
              <a:endParaRPr sz="2500">
                <a:solidFill>
                  <a:srgbClr val="3333CC"/>
                </a:solidFill>
                <a:latin typeface="Calibri"/>
                <a:ea typeface="Calibri"/>
                <a:cs typeface="Calibri"/>
                <a:sym typeface="Calibri"/>
              </a:endParaRPr>
            </a:p>
            <a:p>
              <a:pPr indent="-457200" lvl="0" marL="457200" marR="0" rtl="0" algn="just">
                <a:lnSpc>
                  <a:spcPct val="120000"/>
                </a:lnSpc>
                <a:spcBef>
                  <a:spcPts val="600"/>
                </a:spcBef>
                <a:spcAft>
                  <a:spcPts val="0"/>
                </a:spcAft>
                <a:buClr>
                  <a:srgbClr val="FF0000"/>
                </a:buClr>
                <a:buSzPts val="2975"/>
                <a:buFont typeface="Arial"/>
                <a:buChar char="•"/>
              </a:pPr>
              <a:r>
                <a:rPr lang="en-US" sz="2500">
                  <a:solidFill>
                    <a:srgbClr val="3333CC"/>
                  </a:solidFill>
                  <a:latin typeface="Calibri"/>
                  <a:ea typeface="Calibri"/>
                  <a:cs typeface="Calibri"/>
                  <a:sym typeface="Calibri"/>
                </a:rPr>
                <a:t>Thoát khỏi phần mềm </a:t>
              </a:r>
              <a:r>
                <a:rPr b="1" lang="en-US" sz="2500">
                  <a:solidFill>
                    <a:srgbClr val="3333CC"/>
                  </a:solidFill>
                  <a:latin typeface="Calibri"/>
                  <a:ea typeface="Calibri"/>
                  <a:cs typeface="Calibri"/>
                  <a:sym typeface="Calibri"/>
                </a:rPr>
                <a:t>Paint</a:t>
              </a:r>
              <a:r>
                <a:rPr lang="en-US" sz="2500">
                  <a:solidFill>
                    <a:srgbClr val="3333CC"/>
                  </a:solidFill>
                  <a:latin typeface="Calibri"/>
                  <a:ea typeface="Calibri"/>
                  <a:cs typeface="Calibri"/>
                  <a:sym typeface="Calibri"/>
                </a:rPr>
                <a:t>.</a:t>
              </a:r>
              <a:endParaRPr b="1" sz="2500">
                <a:solidFill>
                  <a:srgbClr val="3333CC"/>
                </a:solidFill>
                <a:latin typeface="Arial"/>
                <a:ea typeface="Arial"/>
                <a:cs typeface="Arial"/>
                <a:sym typeface="Arial"/>
              </a:endParaRPr>
            </a:p>
          </p:txBody>
        </p:sp>
        <p:pic>
          <p:nvPicPr>
            <p:cNvPr id="374" name="Google Shape;374;p21"/>
            <p:cNvPicPr preferRelativeResize="0"/>
            <p:nvPr/>
          </p:nvPicPr>
          <p:blipFill rotWithShape="1">
            <a:blip r:embed="rId4">
              <a:alphaModFix/>
            </a:blip>
            <a:srcRect b="0" l="0" r="0" t="0"/>
            <a:stretch/>
          </p:blipFill>
          <p:spPr>
            <a:xfrm>
              <a:off x="1550648" y="2734137"/>
              <a:ext cx="565497" cy="476250"/>
            </a:xfrm>
            <a:prstGeom prst="rect">
              <a:avLst/>
            </a:prstGeom>
            <a:noFill/>
            <a:ln>
              <a:noFill/>
            </a:ln>
          </p:spPr>
        </p:pic>
        <p:sp>
          <p:nvSpPr>
            <p:cNvPr id="375" name="Google Shape;375;p21"/>
            <p:cNvSpPr/>
            <p:nvPr/>
          </p:nvSpPr>
          <p:spPr>
            <a:xfrm>
              <a:off x="1304141" y="2328086"/>
              <a:ext cx="8647205" cy="2526101"/>
            </a:xfrm>
            <a:prstGeom prst="roundRect">
              <a:avLst>
                <a:gd fmla="val 16667" name="adj"/>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76" name="Google Shape;376;p21"/>
          <p:cNvPicPr preferRelativeResize="0"/>
          <p:nvPr/>
        </p:nvPicPr>
        <p:blipFill rotWithShape="1">
          <a:blip r:embed="rId5">
            <a:alphaModFix/>
          </a:blip>
          <a:srcRect b="0" l="0" r="0" t="0"/>
          <a:stretch/>
        </p:blipFill>
        <p:spPr>
          <a:xfrm>
            <a:off x="2067238" y="1944105"/>
            <a:ext cx="1044109" cy="1017676"/>
          </a:xfrm>
          <a:prstGeom prst="rect">
            <a:avLst/>
          </a:prstGeom>
          <a:noFill/>
          <a:ln>
            <a:noFill/>
          </a:ln>
        </p:spPr>
      </p:pic>
      <p:sp>
        <p:nvSpPr>
          <p:cNvPr id="377" name="Google Shape;377;p21"/>
          <p:cNvSpPr txBox="1"/>
          <p:nvPr/>
        </p:nvSpPr>
        <p:spPr>
          <a:xfrm>
            <a:off x="4298651" y="2250109"/>
            <a:ext cx="4415712" cy="461665"/>
          </a:xfrm>
          <a:prstGeom prst="rect">
            <a:avLst/>
          </a:prstGeom>
          <a:noFill/>
          <a:ln>
            <a:noFill/>
          </a:ln>
        </p:spPr>
        <p:txBody>
          <a:bodyPr anchorCtr="0" anchor="t" bIns="45700" lIns="91425" spcFirstLastPara="1" rIns="91425" wrap="square" tIns="45700">
            <a:spAutoFit/>
          </a:bodyPr>
          <a:lstStyle/>
          <a:p>
            <a:pPr indent="-338138" lvl="0" marL="338138" marR="0" rtl="0" algn="l">
              <a:spcBef>
                <a:spcPts val="0"/>
              </a:spcBef>
              <a:spcAft>
                <a:spcPts val="0"/>
              </a:spcAft>
              <a:buNone/>
            </a:pPr>
            <a:r>
              <a:rPr lang="en-US" sz="2400">
                <a:solidFill>
                  <a:srgbClr val="3333CC"/>
                </a:solidFill>
                <a:latin typeface="Arial"/>
                <a:ea typeface="Arial"/>
                <a:cs typeface="Arial"/>
                <a:sym typeface="Arial"/>
              </a:rPr>
              <a:t>Biểu tượng phần mềm Paint</a:t>
            </a:r>
            <a:endParaRPr sz="2400">
              <a:solidFill>
                <a:srgbClr val="3333CC"/>
              </a:solidFill>
              <a:latin typeface="Arial"/>
              <a:ea typeface="Arial"/>
              <a:cs typeface="Arial"/>
              <a:sym typeface="Arial"/>
            </a:endParaRPr>
          </a:p>
        </p:txBody>
      </p:sp>
      <p:sp>
        <p:nvSpPr>
          <p:cNvPr id="378" name="Google Shape;378;p21"/>
          <p:cNvSpPr/>
          <p:nvPr/>
        </p:nvSpPr>
        <p:spPr>
          <a:xfrm>
            <a:off x="3294529" y="2410918"/>
            <a:ext cx="645459" cy="140049"/>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22"/>
          <p:cNvPicPr preferRelativeResize="0"/>
          <p:nvPr/>
        </p:nvPicPr>
        <p:blipFill rotWithShape="1">
          <a:blip r:embed="rId3">
            <a:alphaModFix/>
          </a:blip>
          <a:srcRect b="0" l="0" r="0" t="0"/>
          <a:stretch/>
        </p:blipFill>
        <p:spPr>
          <a:xfrm>
            <a:off x="4298651" y="389324"/>
            <a:ext cx="3657995" cy="761201"/>
          </a:xfrm>
          <a:prstGeom prst="rect">
            <a:avLst/>
          </a:prstGeom>
          <a:noFill/>
          <a:ln>
            <a:noFill/>
          </a:ln>
        </p:spPr>
      </p:pic>
      <p:sp>
        <p:nvSpPr>
          <p:cNvPr id="384" name="Google Shape;384;p22"/>
          <p:cNvSpPr/>
          <p:nvPr/>
        </p:nvSpPr>
        <p:spPr>
          <a:xfrm>
            <a:off x="1988560" y="2400486"/>
            <a:ext cx="7639535" cy="2413561"/>
          </a:xfrm>
          <a:prstGeom prst="cloud">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800">
                <a:solidFill>
                  <a:schemeClr val="lt1"/>
                </a:solidFill>
                <a:latin typeface="Calibri"/>
                <a:ea typeface="Calibri"/>
                <a:cs typeface="Calibri"/>
                <a:sym typeface="Calibri"/>
              </a:rPr>
              <a:t>Em hãy nêu những tác hại khi tắt máy tính không đúng cách.</a:t>
            </a:r>
            <a:endParaRPr b="1" sz="26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23"/>
          <p:cNvPicPr preferRelativeResize="0"/>
          <p:nvPr/>
        </p:nvPicPr>
        <p:blipFill rotWithShape="1">
          <a:blip r:embed="rId3">
            <a:alphaModFix/>
          </a:blip>
          <a:srcRect b="0" l="0" r="0" t="0"/>
          <a:stretch/>
        </p:blipFill>
        <p:spPr>
          <a:xfrm>
            <a:off x="4298651" y="389324"/>
            <a:ext cx="3657995" cy="761201"/>
          </a:xfrm>
          <a:prstGeom prst="rect">
            <a:avLst/>
          </a:prstGeom>
          <a:noFill/>
          <a:ln>
            <a:noFill/>
          </a:ln>
        </p:spPr>
      </p:pic>
      <p:sp>
        <p:nvSpPr>
          <p:cNvPr id="390" name="Google Shape;390;p23"/>
          <p:cNvSpPr/>
          <p:nvPr/>
        </p:nvSpPr>
        <p:spPr>
          <a:xfrm>
            <a:off x="1612042" y="2561850"/>
            <a:ext cx="8822875" cy="2413561"/>
          </a:xfrm>
          <a:prstGeom prst="cloud">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b="1" lang="en-US" sz="2800">
                <a:solidFill>
                  <a:schemeClr val="lt1"/>
                </a:solidFill>
                <a:latin typeface="Calibri"/>
                <a:ea typeface="Calibri"/>
                <a:cs typeface="Calibri"/>
                <a:sym typeface="Calibri"/>
              </a:rPr>
              <a:t>Em hãy thực hành tắt máy đúng cách.</a:t>
            </a:r>
            <a:endParaRPr b="1" sz="26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24"/>
          <p:cNvPicPr preferRelativeResize="0"/>
          <p:nvPr/>
        </p:nvPicPr>
        <p:blipFill rotWithShape="1">
          <a:blip r:embed="rId3">
            <a:alphaModFix/>
          </a:blip>
          <a:srcRect b="0" l="10315" r="18621" t="2710"/>
          <a:stretch/>
        </p:blipFill>
        <p:spPr>
          <a:xfrm>
            <a:off x="803012" y="2127531"/>
            <a:ext cx="2552130" cy="3401331"/>
          </a:xfrm>
          <a:prstGeom prst="rect">
            <a:avLst/>
          </a:prstGeom>
          <a:noFill/>
          <a:ln>
            <a:noFill/>
          </a:ln>
        </p:spPr>
      </p:pic>
      <p:sp>
        <p:nvSpPr>
          <p:cNvPr id="396" name="Google Shape;396;p24"/>
          <p:cNvSpPr/>
          <p:nvPr/>
        </p:nvSpPr>
        <p:spPr>
          <a:xfrm>
            <a:off x="3355142" y="1924334"/>
            <a:ext cx="7335269" cy="3167800"/>
          </a:xfrm>
          <a:prstGeom prst="horizontalScroll">
            <a:avLst>
              <a:gd fmla="val 12500" name="adj"/>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109538" marR="0" rtl="0" algn="just">
              <a:spcBef>
                <a:spcPts val="0"/>
              </a:spcBef>
              <a:spcAft>
                <a:spcPts val="0"/>
              </a:spcAft>
              <a:buNone/>
            </a:pPr>
            <a:r>
              <a:rPr b="1" lang="en-US" sz="2600">
                <a:solidFill>
                  <a:schemeClr val="lt1"/>
                </a:solidFill>
                <a:latin typeface="Calibri"/>
                <a:ea typeface="Calibri"/>
                <a:cs typeface="Calibri"/>
                <a:sym typeface="Calibri"/>
              </a:rPr>
              <a:t>Khởi động hoặc tắt máy tính phải theo đúng thứ tự các bước, nếu không vô tình chúng ta làm máy tính nhanh hỏng.</a:t>
            </a:r>
            <a:endParaRPr b="1" sz="2600">
              <a:solidFill>
                <a:schemeClr val="lt1"/>
              </a:solidFill>
              <a:latin typeface="Arial"/>
              <a:ea typeface="Arial"/>
              <a:cs typeface="Arial"/>
              <a:sym typeface="Arial"/>
            </a:endParaRPr>
          </a:p>
        </p:txBody>
      </p:sp>
      <p:sp>
        <p:nvSpPr>
          <p:cNvPr id="397" name="Google Shape;397;p24"/>
          <p:cNvSpPr/>
          <p:nvPr/>
        </p:nvSpPr>
        <p:spPr>
          <a:xfrm>
            <a:off x="2904765" y="2265529"/>
            <a:ext cx="354842" cy="341193"/>
          </a:xfrm>
          <a:prstGeom prst="ellipse">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4"/>
          <p:cNvSpPr/>
          <p:nvPr/>
        </p:nvSpPr>
        <p:spPr>
          <a:xfrm>
            <a:off x="2618163" y="2538484"/>
            <a:ext cx="259307" cy="266130"/>
          </a:xfrm>
          <a:prstGeom prst="ellipse">
            <a:avLst/>
          </a:prstGeom>
          <a:solidFill>
            <a:srgbClr val="00B050"/>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4"/>
          <p:cNvSpPr/>
          <p:nvPr/>
        </p:nvSpPr>
        <p:spPr>
          <a:xfrm>
            <a:off x="3717684" y="484144"/>
            <a:ext cx="4353220" cy="645358"/>
          </a:xfrm>
          <a:prstGeom prst="roundRect">
            <a:avLst>
              <a:gd fmla="val 16667" name="adj"/>
            </a:avLst>
          </a:prstGeom>
          <a:solidFill>
            <a:srgbClr val="FFFF00"/>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41719C"/>
                </a:solidFill>
                <a:latin typeface="Tahoma"/>
                <a:ea typeface="Tahoma"/>
                <a:cs typeface="Tahoma"/>
                <a:sym typeface="Tahoma"/>
              </a:rPr>
              <a:t> </a:t>
            </a:r>
            <a:r>
              <a:rPr b="1" lang="en-US" sz="3200">
                <a:solidFill>
                  <a:srgbClr val="C00000"/>
                </a:solidFill>
                <a:latin typeface="Arial"/>
                <a:ea typeface="Arial"/>
                <a:cs typeface="Arial"/>
                <a:sym typeface="Arial"/>
              </a:rPr>
              <a:t>GHI NHỚ</a:t>
            </a:r>
            <a:endParaRPr b="1" sz="3200">
              <a:solidFill>
                <a:srgbClr val="0070C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3" name="Shape 403"/>
        <p:cNvGrpSpPr/>
        <p:nvPr/>
      </p:nvGrpSpPr>
      <p:grpSpPr>
        <a:xfrm>
          <a:off x="0" y="0"/>
          <a:ext cx="0" cy="0"/>
          <a:chOff x="0" y="0"/>
          <a:chExt cx="0" cy="0"/>
        </a:xfrm>
      </p:grpSpPr>
      <p:sp>
        <p:nvSpPr>
          <p:cNvPr id="404" name="Google Shape;404;p25"/>
          <p:cNvSpPr txBox="1"/>
          <p:nvPr/>
        </p:nvSpPr>
        <p:spPr>
          <a:xfrm>
            <a:off x="3360800" y="2557319"/>
            <a:ext cx="5145960" cy="186512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4800">
                <a:solidFill>
                  <a:schemeClr val="lt1"/>
                </a:solidFill>
                <a:latin typeface="Tahoma"/>
                <a:ea typeface="Tahoma"/>
                <a:cs typeface="Tahoma"/>
                <a:sym typeface="Tahoma"/>
              </a:rPr>
              <a:t>CHÀO TẠM BIỆT</a:t>
            </a:r>
            <a:endParaRPr/>
          </a:p>
          <a:p>
            <a:pPr indent="0" lvl="0" marL="0" marR="0" rtl="0" algn="ctr">
              <a:lnSpc>
                <a:spcPct val="120000"/>
              </a:lnSpc>
              <a:spcBef>
                <a:spcPts val="0"/>
              </a:spcBef>
              <a:spcAft>
                <a:spcPts val="0"/>
              </a:spcAft>
              <a:buNone/>
            </a:pPr>
            <a:r>
              <a:rPr b="1" lang="en-US" sz="4800">
                <a:solidFill>
                  <a:schemeClr val="lt1"/>
                </a:solidFill>
                <a:latin typeface="Tahoma"/>
                <a:ea typeface="Tahoma"/>
                <a:cs typeface="Tahoma"/>
                <a:sym typeface="Tahoma"/>
              </a:rPr>
              <a:t>CÁC EM!</a:t>
            </a:r>
            <a:endParaRPr/>
          </a:p>
        </p:txBody>
      </p:sp>
      <p:pic>
        <p:nvPicPr>
          <p:cNvPr id="405" name="Google Shape;405;p25"/>
          <p:cNvPicPr preferRelativeResize="0"/>
          <p:nvPr/>
        </p:nvPicPr>
        <p:blipFill rotWithShape="1">
          <a:blip r:embed="rId4">
            <a:alphaModFix/>
          </a:blip>
          <a:srcRect b="0" l="0" r="0" t="0"/>
          <a:stretch/>
        </p:blipFill>
        <p:spPr>
          <a:xfrm>
            <a:off x="9672068" y="6537279"/>
            <a:ext cx="1751108" cy="2290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3921758" y="382136"/>
            <a:ext cx="3915196" cy="7941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3"/>
          <p:cNvSpPr txBox="1"/>
          <p:nvPr/>
        </p:nvSpPr>
        <p:spPr>
          <a:xfrm>
            <a:off x="1080402" y="218767"/>
            <a:ext cx="1972089"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3333CC"/>
                </a:solidFill>
                <a:latin typeface="Arial"/>
                <a:ea typeface="Arial"/>
                <a:cs typeface="Arial"/>
                <a:sym typeface="Arial"/>
              </a:rPr>
              <a:t>CHƯƠNG 1</a:t>
            </a:r>
            <a:endParaRPr b="1" i="0" sz="2800" u="none" cap="none" strike="noStrike">
              <a:solidFill>
                <a:srgbClr val="3333CC"/>
              </a:solidFill>
              <a:latin typeface="Arial"/>
              <a:ea typeface="Arial"/>
              <a:cs typeface="Arial"/>
              <a:sym typeface="Arial"/>
            </a:endParaRPr>
          </a:p>
        </p:txBody>
      </p:sp>
      <p:sp>
        <p:nvSpPr>
          <p:cNvPr id="101" name="Google Shape;101;p3"/>
          <p:cNvSpPr txBox="1"/>
          <p:nvPr/>
        </p:nvSpPr>
        <p:spPr>
          <a:xfrm>
            <a:off x="2893749" y="426442"/>
            <a:ext cx="688859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3333CC"/>
                </a:solidFill>
                <a:latin typeface="Tahoma"/>
                <a:ea typeface="Tahoma"/>
                <a:cs typeface="Tahoma"/>
                <a:sym typeface="Tahoma"/>
              </a:rPr>
              <a:t>MÁY TÍNH VÀ EM</a:t>
            </a:r>
            <a:endParaRPr b="1" i="0" sz="3600" u="none" cap="none" strike="noStrike">
              <a:solidFill>
                <a:srgbClr val="3333CC"/>
              </a:solidFill>
              <a:latin typeface="Tahoma"/>
              <a:ea typeface="Tahoma"/>
              <a:cs typeface="Tahoma"/>
              <a:sym typeface="Tahoma"/>
            </a:endParaRPr>
          </a:p>
        </p:txBody>
      </p:sp>
      <p:sp>
        <p:nvSpPr>
          <p:cNvPr id="102" name="Google Shape;102;p3"/>
          <p:cNvSpPr txBox="1"/>
          <p:nvPr/>
        </p:nvSpPr>
        <p:spPr>
          <a:xfrm>
            <a:off x="2776466" y="2206799"/>
            <a:ext cx="6192722" cy="156966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4000" u="none" cap="none" strike="noStrike">
                <a:solidFill>
                  <a:schemeClr val="lt1"/>
                </a:solidFill>
                <a:latin typeface="Tahoma"/>
                <a:ea typeface="Tahoma"/>
                <a:cs typeface="Tahoma"/>
                <a:sym typeface="Tahoma"/>
              </a:rPr>
              <a:t>BÀI 8</a:t>
            </a:r>
            <a:endParaRPr b="1" i="0" sz="4000" u="none" cap="none" strike="noStrike">
              <a:solidFill>
                <a:schemeClr val="lt1"/>
              </a:solidFill>
              <a:latin typeface="Tahoma"/>
              <a:ea typeface="Tahoma"/>
              <a:cs typeface="Tahoma"/>
              <a:sym typeface="Tahoma"/>
            </a:endParaRPr>
          </a:p>
          <a:p>
            <a:pPr indent="0" lvl="0" marL="0" marR="0" rtl="0" algn="ctr">
              <a:lnSpc>
                <a:spcPct val="120000"/>
              </a:lnSpc>
              <a:spcBef>
                <a:spcPts val="0"/>
              </a:spcBef>
              <a:spcAft>
                <a:spcPts val="0"/>
              </a:spcAft>
              <a:buNone/>
            </a:pPr>
            <a:r>
              <a:rPr b="1" i="0" lang="en-US" sz="4000" u="none" cap="none" strike="noStrike">
                <a:solidFill>
                  <a:schemeClr val="lt1"/>
                </a:solidFill>
                <a:latin typeface="Tahoma"/>
                <a:ea typeface="Tahoma"/>
                <a:cs typeface="Tahoma"/>
                <a:sym typeface="Tahoma"/>
              </a:rPr>
              <a:t>ĐIỀU KHIỂN MÁY TÍNH</a:t>
            </a:r>
            <a:endParaRPr b="1" i="0" sz="4000" u="none" cap="none" strike="noStrike">
              <a:solidFill>
                <a:schemeClr val="lt1"/>
              </a:solidFill>
              <a:latin typeface="Tahoma"/>
              <a:ea typeface="Tahoma"/>
              <a:cs typeface="Tahoma"/>
              <a:sym typeface="Tahoma"/>
            </a:endParaRPr>
          </a:p>
        </p:txBody>
      </p:sp>
      <p:pic>
        <p:nvPicPr>
          <p:cNvPr id="103" name="Google Shape;103;p3"/>
          <p:cNvPicPr preferRelativeResize="0"/>
          <p:nvPr/>
        </p:nvPicPr>
        <p:blipFill rotWithShape="1">
          <a:blip r:embed="rId4">
            <a:alphaModFix/>
          </a:blip>
          <a:srcRect b="0" l="0" r="0" t="0"/>
          <a:stretch/>
        </p:blipFill>
        <p:spPr>
          <a:xfrm>
            <a:off x="9672068" y="6537279"/>
            <a:ext cx="1751108" cy="22909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5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4"/>
          <p:cNvPicPr preferRelativeResize="0"/>
          <p:nvPr/>
        </p:nvPicPr>
        <p:blipFill rotWithShape="1">
          <a:blip r:embed="rId3">
            <a:alphaModFix/>
          </a:blip>
          <a:srcRect b="0" l="0" r="0" t="0"/>
          <a:stretch/>
        </p:blipFill>
        <p:spPr>
          <a:xfrm>
            <a:off x="4217127" y="282388"/>
            <a:ext cx="3582456" cy="691351"/>
          </a:xfrm>
          <a:prstGeom prst="rect">
            <a:avLst/>
          </a:prstGeom>
          <a:noFill/>
          <a:ln>
            <a:noFill/>
          </a:ln>
        </p:spPr>
      </p:pic>
      <p:grpSp>
        <p:nvGrpSpPr>
          <p:cNvPr id="109" name="Google Shape;109;p4"/>
          <p:cNvGrpSpPr/>
          <p:nvPr/>
        </p:nvGrpSpPr>
        <p:grpSpPr>
          <a:xfrm>
            <a:off x="940993" y="900213"/>
            <a:ext cx="3755557" cy="572494"/>
            <a:chOff x="676256" y="1379897"/>
            <a:chExt cx="3755557" cy="572494"/>
          </a:xfrm>
        </p:grpSpPr>
        <p:grpSp>
          <p:nvGrpSpPr>
            <p:cNvPr id="110" name="Google Shape;110;p4"/>
            <p:cNvGrpSpPr/>
            <p:nvPr/>
          </p:nvGrpSpPr>
          <p:grpSpPr>
            <a:xfrm>
              <a:off x="676256" y="1379897"/>
              <a:ext cx="429926" cy="553998"/>
              <a:chOff x="1069018" y="1379837"/>
              <a:chExt cx="429926" cy="553998"/>
            </a:xfrm>
          </p:grpSpPr>
          <p:sp>
            <p:nvSpPr>
              <p:cNvPr id="111" name="Google Shape;111;p4"/>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2" name="Google Shape;112;p4"/>
              <p:cNvSpPr txBox="1"/>
              <p:nvPr/>
            </p:nvSpPr>
            <p:spPr>
              <a:xfrm>
                <a:off x="1069018" y="1379837"/>
                <a:ext cx="42992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000" u="none" cap="none" strike="noStrike">
                    <a:solidFill>
                      <a:schemeClr val="lt1"/>
                    </a:solidFill>
                    <a:latin typeface="Tahoma"/>
                    <a:ea typeface="Tahoma"/>
                    <a:cs typeface="Tahoma"/>
                    <a:sym typeface="Tahoma"/>
                  </a:rPr>
                  <a:t>1</a:t>
                </a:r>
                <a:endParaRPr b="1" sz="3000">
                  <a:solidFill>
                    <a:schemeClr val="lt1"/>
                  </a:solidFill>
                  <a:latin typeface="Tahoma"/>
                  <a:ea typeface="Tahoma"/>
                  <a:cs typeface="Tahoma"/>
                  <a:sym typeface="Tahoma"/>
                </a:endParaRPr>
              </a:p>
            </p:txBody>
          </p:sp>
        </p:grpSp>
        <p:sp>
          <p:nvSpPr>
            <p:cNvPr id="113" name="Google Shape;113;p4"/>
            <p:cNvSpPr txBox="1"/>
            <p:nvPr/>
          </p:nvSpPr>
          <p:spPr>
            <a:xfrm>
              <a:off x="1100452" y="1459948"/>
              <a:ext cx="333136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3333CC"/>
                  </a:solidFill>
                  <a:latin typeface="Arial"/>
                  <a:ea typeface="Arial"/>
                  <a:cs typeface="Arial"/>
                  <a:sym typeface="Arial"/>
                </a:rPr>
                <a:t>Khởi động máy tính</a:t>
              </a:r>
              <a:endParaRPr b="1" sz="2500">
                <a:solidFill>
                  <a:srgbClr val="3333CC"/>
                </a:solidFill>
                <a:latin typeface="Arial"/>
                <a:ea typeface="Arial"/>
                <a:cs typeface="Arial"/>
                <a:sym typeface="Arial"/>
              </a:endParaRPr>
            </a:p>
          </p:txBody>
        </p:sp>
      </p:grpSp>
      <p:grpSp>
        <p:nvGrpSpPr>
          <p:cNvPr id="114" name="Google Shape;114;p4"/>
          <p:cNvGrpSpPr/>
          <p:nvPr/>
        </p:nvGrpSpPr>
        <p:grpSpPr>
          <a:xfrm>
            <a:off x="2172171" y="1483106"/>
            <a:ext cx="6407052" cy="4991115"/>
            <a:chOff x="812779" y="1419258"/>
            <a:chExt cx="6795247" cy="5200650"/>
          </a:xfrm>
        </p:grpSpPr>
        <p:pic>
          <p:nvPicPr>
            <p:cNvPr id="115" name="Google Shape;115;p4"/>
            <p:cNvPicPr preferRelativeResize="0"/>
            <p:nvPr/>
          </p:nvPicPr>
          <p:blipFill rotWithShape="1">
            <a:blip r:embed="rId4">
              <a:alphaModFix/>
            </a:blip>
            <a:srcRect b="0" l="0" r="0" t="0"/>
            <a:stretch/>
          </p:blipFill>
          <p:spPr>
            <a:xfrm>
              <a:off x="826226" y="1419258"/>
              <a:ext cx="6781800" cy="5200650"/>
            </a:xfrm>
            <a:prstGeom prst="rect">
              <a:avLst/>
            </a:prstGeom>
            <a:noFill/>
            <a:ln>
              <a:noFill/>
            </a:ln>
          </p:spPr>
        </p:pic>
        <p:pic>
          <p:nvPicPr>
            <p:cNvPr id="116" name="Google Shape;116;p4"/>
            <p:cNvPicPr preferRelativeResize="0"/>
            <p:nvPr/>
          </p:nvPicPr>
          <p:blipFill rotWithShape="1">
            <a:blip r:embed="rId5">
              <a:alphaModFix/>
            </a:blip>
            <a:srcRect b="0" l="0" r="0" t="0"/>
            <a:stretch/>
          </p:blipFill>
          <p:spPr>
            <a:xfrm>
              <a:off x="812779" y="6231871"/>
              <a:ext cx="333375" cy="388037"/>
            </a:xfrm>
            <a:prstGeom prst="rect">
              <a:avLst/>
            </a:prstGeom>
            <a:noFill/>
            <a:ln>
              <a:noFill/>
            </a:ln>
          </p:spPr>
        </p:pic>
      </p:grpSp>
      <p:sp>
        <p:nvSpPr>
          <p:cNvPr id="117" name="Google Shape;117;p4"/>
          <p:cNvSpPr/>
          <p:nvPr/>
        </p:nvSpPr>
        <p:spPr>
          <a:xfrm>
            <a:off x="8323729" y="5069541"/>
            <a:ext cx="255494" cy="2958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8" name="Google Shape;118;p4"/>
          <p:cNvPicPr preferRelativeResize="0"/>
          <p:nvPr/>
        </p:nvPicPr>
        <p:blipFill rotWithShape="1">
          <a:blip r:embed="rId6">
            <a:alphaModFix/>
          </a:blip>
          <a:srcRect b="0" l="0" r="0" t="0"/>
          <a:stretch/>
        </p:blipFill>
        <p:spPr>
          <a:xfrm>
            <a:off x="9611578" y="3847816"/>
            <a:ext cx="857250" cy="800100"/>
          </a:xfrm>
          <a:prstGeom prst="rect">
            <a:avLst/>
          </a:prstGeom>
          <a:noFill/>
          <a:ln>
            <a:noFill/>
          </a:ln>
        </p:spPr>
      </p:pic>
      <p:cxnSp>
        <p:nvCxnSpPr>
          <p:cNvPr id="119" name="Google Shape;119;p4"/>
          <p:cNvCxnSpPr/>
          <p:nvPr/>
        </p:nvCxnSpPr>
        <p:spPr>
          <a:xfrm flipH="1" rot="10800000">
            <a:off x="8591902" y="4476466"/>
            <a:ext cx="1019676" cy="655344"/>
          </a:xfrm>
          <a:prstGeom prst="straightConnector1">
            <a:avLst/>
          </a:prstGeom>
          <a:noFill/>
          <a:ln cap="flat" cmpd="sng" w="38100">
            <a:solidFill>
              <a:srgbClr val="FF0000"/>
            </a:solidFill>
            <a:prstDash val="solid"/>
            <a:miter lim="800000"/>
            <a:headEnd len="sm" w="sm" type="none"/>
            <a:tailEnd len="med" w="med" type="triangle"/>
          </a:ln>
        </p:spPr>
      </p:cxnSp>
      <p:sp>
        <p:nvSpPr>
          <p:cNvPr id="120" name="Google Shape;120;p4"/>
          <p:cNvSpPr txBox="1"/>
          <p:nvPr/>
        </p:nvSpPr>
        <p:spPr>
          <a:xfrm>
            <a:off x="9101740" y="4690665"/>
            <a:ext cx="2167581" cy="3539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700">
                <a:solidFill>
                  <a:srgbClr val="3333CC"/>
                </a:solidFill>
                <a:latin typeface="Arial"/>
                <a:ea typeface="Arial"/>
                <a:cs typeface="Arial"/>
                <a:sym typeface="Arial"/>
              </a:rPr>
              <a:t>Nút nguồn màn hình</a:t>
            </a:r>
            <a:endParaRPr sz="1700">
              <a:solidFill>
                <a:srgbClr val="3333CC"/>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5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500"/>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500"/>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5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5"/>
          <p:cNvPicPr preferRelativeResize="0"/>
          <p:nvPr/>
        </p:nvPicPr>
        <p:blipFill>
          <a:blip r:embed="rId3">
            <a:alphaModFix/>
          </a:blip>
          <a:stretch>
            <a:fillRect/>
          </a:stretch>
        </p:blipFill>
        <p:spPr>
          <a:xfrm>
            <a:off x="996950" y="-284200"/>
            <a:ext cx="3364095" cy="6635750"/>
          </a:xfrm>
          <a:prstGeom prst="rect">
            <a:avLst/>
          </a:prstGeom>
          <a:noFill/>
          <a:ln>
            <a:noFill/>
          </a:ln>
        </p:spPr>
      </p:pic>
      <p:sp>
        <p:nvSpPr>
          <p:cNvPr id="126" name="Google Shape;12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pic>
        <p:nvPicPr>
          <p:cNvPr id="127" name="Google Shape;127;p5"/>
          <p:cNvPicPr preferRelativeResize="0"/>
          <p:nvPr/>
        </p:nvPicPr>
        <p:blipFill rotWithShape="1">
          <a:blip r:embed="rId4">
            <a:alphaModFix/>
          </a:blip>
          <a:srcRect b="-3064" l="7116" r="-2648" t="13333"/>
          <a:stretch/>
        </p:blipFill>
        <p:spPr>
          <a:xfrm>
            <a:off x="4609076" y="-284200"/>
            <a:ext cx="3476796" cy="6858001"/>
          </a:xfrm>
          <a:prstGeom prst="rect">
            <a:avLst/>
          </a:prstGeom>
          <a:noFill/>
          <a:ln>
            <a:noFill/>
          </a:ln>
        </p:spPr>
      </p:pic>
      <p:sp>
        <p:nvSpPr>
          <p:cNvPr id="128" name="Google Shape;128;p5"/>
          <p:cNvSpPr txBox="1"/>
          <p:nvPr/>
        </p:nvSpPr>
        <p:spPr>
          <a:xfrm>
            <a:off x="8717274" y="4512647"/>
            <a:ext cx="2789439"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rgbClr val="3333CC"/>
                </a:solidFill>
                <a:latin typeface="Arial"/>
                <a:ea typeface="Arial"/>
                <a:cs typeface="Arial"/>
                <a:sym typeface="Arial"/>
              </a:rPr>
              <a:t>Nút nguồn thân máy</a:t>
            </a:r>
            <a:endParaRPr sz="2200">
              <a:solidFill>
                <a:srgbClr val="3333CC"/>
              </a:solidFill>
              <a:latin typeface="Arial"/>
              <a:ea typeface="Arial"/>
              <a:cs typeface="Arial"/>
              <a:sym typeface="Arial"/>
            </a:endParaRPr>
          </a:p>
        </p:txBody>
      </p:sp>
      <p:sp>
        <p:nvSpPr>
          <p:cNvPr id="129" name="Google Shape;129;p5"/>
          <p:cNvSpPr/>
          <p:nvPr/>
        </p:nvSpPr>
        <p:spPr>
          <a:xfrm>
            <a:off x="1516979" y="3783351"/>
            <a:ext cx="1322100" cy="1106700"/>
          </a:xfrm>
          <a:prstGeom prst="ellipse">
            <a:avLst/>
          </a:prstGeom>
          <a:noFill/>
          <a:ln cap="flat" cmpd="sng" w="152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0" name="Google Shape;130;p5"/>
          <p:cNvCxnSpPr>
            <a:endCxn id="128" idx="1"/>
          </p:cNvCxnSpPr>
          <p:nvPr/>
        </p:nvCxnSpPr>
        <p:spPr>
          <a:xfrm>
            <a:off x="7395174" y="4677391"/>
            <a:ext cx="1322100" cy="50700"/>
          </a:xfrm>
          <a:prstGeom prst="straightConnector1">
            <a:avLst/>
          </a:prstGeom>
          <a:noFill/>
          <a:ln cap="flat" cmpd="sng" w="38100">
            <a:solidFill>
              <a:srgbClr val="FF0000"/>
            </a:solidFill>
            <a:prstDash val="solid"/>
            <a:miter lim="800000"/>
            <a:headEnd len="sm" w="sm" type="none"/>
            <a:tailEnd len="med" w="med" type="triangle"/>
          </a:ln>
        </p:spPr>
      </p:cxnSp>
      <p:sp>
        <p:nvSpPr>
          <p:cNvPr id="131" name="Google Shape;131;p5"/>
          <p:cNvSpPr/>
          <p:nvPr/>
        </p:nvSpPr>
        <p:spPr>
          <a:xfrm>
            <a:off x="6992900" y="3895250"/>
            <a:ext cx="884400" cy="882900"/>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32" name="Google Shape;132;p5"/>
          <p:cNvCxnSpPr>
            <a:endCxn id="128" idx="1"/>
          </p:cNvCxnSpPr>
          <p:nvPr/>
        </p:nvCxnSpPr>
        <p:spPr>
          <a:xfrm>
            <a:off x="2701974" y="4419691"/>
            <a:ext cx="6015300" cy="308400"/>
          </a:xfrm>
          <a:prstGeom prst="straightConnector1">
            <a:avLst/>
          </a:prstGeom>
          <a:noFill/>
          <a:ln cap="flat" cmpd="sng" w="38100">
            <a:solidFill>
              <a:srgbClr val="FF0000"/>
            </a:solidFill>
            <a:prstDash val="solid"/>
            <a:miter lim="800000"/>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500"/>
                                        <p:tgtEl>
                                          <p:spTgt spid="1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5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500"/>
                                        <p:tgtEl>
                                          <p:spTgt spid="130"/>
                                        </p:tgtEl>
                                      </p:cBhvr>
                                    </p:animEffect>
                                  </p:childTnLst>
                                </p:cTn>
                              </p:par>
                              <p:par>
                                <p:cTn fill="hold" nodeType="with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7"/>
          <p:cNvPicPr preferRelativeResize="0"/>
          <p:nvPr/>
        </p:nvPicPr>
        <p:blipFill rotWithShape="1">
          <a:blip r:embed="rId3">
            <a:alphaModFix/>
          </a:blip>
          <a:srcRect b="0" l="0" r="0" t="0"/>
          <a:stretch/>
        </p:blipFill>
        <p:spPr>
          <a:xfrm>
            <a:off x="4285365" y="374379"/>
            <a:ext cx="3643985" cy="703225"/>
          </a:xfrm>
          <a:prstGeom prst="rect">
            <a:avLst/>
          </a:prstGeom>
          <a:noFill/>
          <a:ln>
            <a:noFill/>
          </a:ln>
        </p:spPr>
      </p:pic>
      <p:grpSp>
        <p:nvGrpSpPr>
          <p:cNvPr id="138" name="Google Shape;138;p7"/>
          <p:cNvGrpSpPr/>
          <p:nvPr/>
        </p:nvGrpSpPr>
        <p:grpSpPr>
          <a:xfrm>
            <a:off x="940993" y="1009941"/>
            <a:ext cx="3755557" cy="572494"/>
            <a:chOff x="676256" y="1379897"/>
            <a:chExt cx="3755557" cy="572494"/>
          </a:xfrm>
        </p:grpSpPr>
        <p:grpSp>
          <p:nvGrpSpPr>
            <p:cNvPr id="139" name="Google Shape;139;p7"/>
            <p:cNvGrpSpPr/>
            <p:nvPr/>
          </p:nvGrpSpPr>
          <p:grpSpPr>
            <a:xfrm>
              <a:off x="676256" y="1379897"/>
              <a:ext cx="421114" cy="553998"/>
              <a:chOff x="1069018" y="1379837"/>
              <a:chExt cx="421114" cy="553998"/>
            </a:xfrm>
          </p:grpSpPr>
          <p:sp>
            <p:nvSpPr>
              <p:cNvPr id="140" name="Google Shape;140;p7"/>
              <p:cNvSpPr/>
              <p:nvPr/>
            </p:nvSpPr>
            <p:spPr>
              <a:xfrm>
                <a:off x="1089340" y="1470217"/>
                <a:ext cx="400792" cy="398384"/>
              </a:xfrm>
              <a:prstGeom prst="rect">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1" name="Google Shape;141;p7"/>
              <p:cNvSpPr txBox="1"/>
              <p:nvPr/>
            </p:nvSpPr>
            <p:spPr>
              <a:xfrm>
                <a:off x="1069018" y="1379837"/>
                <a:ext cx="397866"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chemeClr val="lt1"/>
                    </a:solidFill>
                    <a:latin typeface="Arial"/>
                    <a:ea typeface="Arial"/>
                    <a:cs typeface="Arial"/>
                    <a:sym typeface="Arial"/>
                  </a:rPr>
                  <a:t>1</a:t>
                </a:r>
                <a:endParaRPr b="1" sz="3000">
                  <a:solidFill>
                    <a:schemeClr val="lt1"/>
                  </a:solidFill>
                  <a:latin typeface="Arial"/>
                  <a:ea typeface="Arial"/>
                  <a:cs typeface="Arial"/>
                  <a:sym typeface="Arial"/>
                </a:endParaRPr>
              </a:p>
            </p:txBody>
          </p:sp>
        </p:grpSp>
        <p:sp>
          <p:nvSpPr>
            <p:cNvPr id="142" name="Google Shape;142;p7"/>
            <p:cNvSpPr txBox="1"/>
            <p:nvPr/>
          </p:nvSpPr>
          <p:spPr>
            <a:xfrm>
              <a:off x="1100452" y="1459948"/>
              <a:ext cx="3331361"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00">
                  <a:solidFill>
                    <a:srgbClr val="3333CC"/>
                  </a:solidFill>
                  <a:latin typeface="Arial"/>
                  <a:ea typeface="Arial"/>
                  <a:cs typeface="Arial"/>
                  <a:sym typeface="Arial"/>
                </a:rPr>
                <a:t>Khởi động máy tính</a:t>
              </a:r>
              <a:endParaRPr b="1" sz="2500">
                <a:solidFill>
                  <a:srgbClr val="3333CC"/>
                </a:solidFill>
                <a:latin typeface="Arial"/>
                <a:ea typeface="Arial"/>
                <a:cs typeface="Arial"/>
                <a:sym typeface="Arial"/>
              </a:endParaRPr>
            </a:p>
          </p:txBody>
        </p:sp>
      </p:grpSp>
      <p:sp>
        <p:nvSpPr>
          <p:cNvPr id="143" name="Google Shape;143;p7"/>
          <p:cNvSpPr txBox="1"/>
          <p:nvPr/>
        </p:nvSpPr>
        <p:spPr>
          <a:xfrm>
            <a:off x="7592011" y="5418429"/>
            <a:ext cx="202010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333CC"/>
                </a:solidFill>
                <a:latin typeface="Arial"/>
                <a:ea typeface="Arial"/>
                <a:cs typeface="Arial"/>
                <a:sym typeface="Arial"/>
              </a:rPr>
              <a:t>Máy tính để bàn</a:t>
            </a:r>
            <a:endParaRPr sz="2000">
              <a:solidFill>
                <a:srgbClr val="3333CC"/>
              </a:solidFill>
              <a:latin typeface="Arial"/>
              <a:ea typeface="Arial"/>
              <a:cs typeface="Arial"/>
              <a:sym typeface="Arial"/>
            </a:endParaRPr>
          </a:p>
        </p:txBody>
      </p:sp>
      <p:sp>
        <p:nvSpPr>
          <p:cNvPr id="144" name="Google Shape;144;p7"/>
          <p:cNvSpPr/>
          <p:nvPr/>
        </p:nvSpPr>
        <p:spPr>
          <a:xfrm>
            <a:off x="1054780" y="2057402"/>
            <a:ext cx="3987867" cy="3075104"/>
          </a:xfrm>
          <a:prstGeom prst="roundRect">
            <a:avLst>
              <a:gd fmla="val 16667" name="adj"/>
            </a:avLst>
          </a:prstGeom>
          <a:solidFill>
            <a:schemeClr val="accent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lnSpc>
                <a:spcPct val="114000"/>
              </a:lnSpc>
              <a:spcBef>
                <a:spcPts val="0"/>
              </a:spcBef>
              <a:spcAft>
                <a:spcPts val="0"/>
              </a:spcAft>
              <a:buNone/>
            </a:pPr>
            <a:r>
              <a:rPr lang="en-US" sz="2400">
                <a:solidFill>
                  <a:schemeClr val="lt1"/>
                </a:solidFill>
                <a:latin typeface="Arial"/>
                <a:ea typeface="Arial"/>
                <a:cs typeface="Arial"/>
                <a:sym typeface="Arial"/>
              </a:rPr>
              <a:t>Thực hiện các thao tác sau đây để khởi động máy tính và quan sát màn hình khi hoàn thành khởi động</a:t>
            </a:r>
            <a:endParaRPr sz="2400">
              <a:solidFill>
                <a:schemeClr val="lt1"/>
              </a:solidFill>
              <a:latin typeface="Arial"/>
              <a:ea typeface="Arial"/>
              <a:cs typeface="Arial"/>
              <a:sym typeface="Arial"/>
            </a:endParaRPr>
          </a:p>
        </p:txBody>
      </p:sp>
      <p:grpSp>
        <p:nvGrpSpPr>
          <p:cNvPr id="145" name="Google Shape;145;p7"/>
          <p:cNvGrpSpPr/>
          <p:nvPr/>
        </p:nvGrpSpPr>
        <p:grpSpPr>
          <a:xfrm>
            <a:off x="5653646" y="1999050"/>
            <a:ext cx="3631942" cy="3308367"/>
            <a:chOff x="5653646" y="1999050"/>
            <a:chExt cx="3631942" cy="3308367"/>
          </a:xfrm>
        </p:grpSpPr>
        <p:pic>
          <p:nvPicPr>
            <p:cNvPr id="146" name="Google Shape;146;p7"/>
            <p:cNvPicPr preferRelativeResize="0"/>
            <p:nvPr/>
          </p:nvPicPr>
          <p:blipFill rotWithShape="1">
            <a:blip r:embed="rId4">
              <a:alphaModFix/>
            </a:blip>
            <a:srcRect b="0" l="0" r="0" t="0"/>
            <a:stretch/>
          </p:blipFill>
          <p:spPr>
            <a:xfrm>
              <a:off x="5747134" y="2072474"/>
              <a:ext cx="2882718" cy="1581143"/>
            </a:xfrm>
            <a:prstGeom prst="rect">
              <a:avLst/>
            </a:prstGeom>
            <a:noFill/>
            <a:ln>
              <a:noFill/>
            </a:ln>
          </p:spPr>
        </p:pic>
        <p:grpSp>
          <p:nvGrpSpPr>
            <p:cNvPr id="147" name="Google Shape;147;p7"/>
            <p:cNvGrpSpPr/>
            <p:nvPr/>
          </p:nvGrpSpPr>
          <p:grpSpPr>
            <a:xfrm>
              <a:off x="5653646" y="1999050"/>
              <a:ext cx="3631942" cy="3308367"/>
              <a:chOff x="2605457" y="1454252"/>
              <a:chExt cx="4705807" cy="3832233"/>
            </a:xfrm>
          </p:grpSpPr>
          <p:sp>
            <p:nvSpPr>
              <p:cNvPr id="148" name="Google Shape;148;p7"/>
              <p:cNvSpPr/>
              <p:nvPr/>
            </p:nvSpPr>
            <p:spPr>
              <a:xfrm>
                <a:off x="6442830" y="3466532"/>
                <a:ext cx="850489" cy="941354"/>
              </a:xfrm>
              <a:custGeom>
                <a:rect b="b" l="l" r="r" t="t"/>
                <a:pathLst>
                  <a:path extrusionOk="0" h="846161" w="817778">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7"/>
              <p:cNvSpPr/>
              <p:nvPr/>
            </p:nvSpPr>
            <p:spPr>
              <a:xfrm>
                <a:off x="4585009" y="3289593"/>
                <a:ext cx="2726255" cy="941213"/>
              </a:xfrm>
              <a:custGeom>
                <a:rect b="b" l="l" r="r" t="t"/>
                <a:pathLst>
                  <a:path extrusionOk="0" h="941213" w="2726255">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7"/>
              <p:cNvSpPr/>
              <p:nvPr/>
            </p:nvSpPr>
            <p:spPr>
              <a:xfrm>
                <a:off x="5540658" y="3033630"/>
                <a:ext cx="1770036" cy="651923"/>
              </a:xfrm>
              <a:custGeom>
                <a:rect b="b" l="l" r="r" t="t"/>
                <a:pathLst>
                  <a:path extrusionOk="0" h="651923" w="1770036">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1" name="Google Shape;151;p7"/>
              <p:cNvGrpSpPr/>
              <p:nvPr/>
            </p:nvGrpSpPr>
            <p:grpSpPr>
              <a:xfrm>
                <a:off x="2605457" y="1454252"/>
                <a:ext cx="4128920" cy="3832233"/>
                <a:chOff x="3369619" y="1883423"/>
                <a:chExt cx="4187546" cy="4497926"/>
              </a:xfrm>
            </p:grpSpPr>
            <p:grpSp>
              <p:nvGrpSpPr>
                <p:cNvPr id="152" name="Google Shape;152;p7"/>
                <p:cNvGrpSpPr/>
                <p:nvPr/>
              </p:nvGrpSpPr>
              <p:grpSpPr>
                <a:xfrm>
                  <a:off x="3369619" y="1883423"/>
                  <a:ext cx="4037056" cy="3067343"/>
                  <a:chOff x="812779" y="1419258"/>
                  <a:chExt cx="6795247" cy="5200650"/>
                </a:xfrm>
              </p:grpSpPr>
              <p:pic>
                <p:nvPicPr>
                  <p:cNvPr id="153" name="Google Shape;153;p7"/>
                  <p:cNvPicPr preferRelativeResize="0"/>
                  <p:nvPr/>
                </p:nvPicPr>
                <p:blipFill rotWithShape="1">
                  <a:blip r:embed="rId5">
                    <a:alphaModFix/>
                  </a:blip>
                  <a:srcRect b="0" l="0" r="0" t="0"/>
                  <a:stretch/>
                </p:blipFill>
                <p:spPr>
                  <a:xfrm>
                    <a:off x="826226" y="1419258"/>
                    <a:ext cx="6781800" cy="5200650"/>
                  </a:xfrm>
                  <a:prstGeom prst="rect">
                    <a:avLst/>
                  </a:prstGeom>
                  <a:noFill/>
                  <a:ln>
                    <a:noFill/>
                  </a:ln>
                </p:spPr>
              </p:pic>
              <p:pic>
                <p:nvPicPr>
                  <p:cNvPr id="154" name="Google Shape;154;p7"/>
                  <p:cNvPicPr preferRelativeResize="0"/>
                  <p:nvPr/>
                </p:nvPicPr>
                <p:blipFill rotWithShape="1">
                  <a:blip r:embed="rId6">
                    <a:alphaModFix/>
                  </a:blip>
                  <a:srcRect b="0" l="0" r="0" t="0"/>
                  <a:stretch/>
                </p:blipFill>
                <p:spPr>
                  <a:xfrm>
                    <a:off x="812779" y="6231871"/>
                    <a:ext cx="333375" cy="388037"/>
                  </a:xfrm>
                  <a:prstGeom prst="rect">
                    <a:avLst/>
                  </a:prstGeom>
                  <a:noFill/>
                  <a:ln>
                    <a:noFill/>
                  </a:ln>
                </p:spPr>
              </p:pic>
            </p:grpSp>
            <p:pic>
              <p:nvPicPr>
                <p:cNvPr id="155" name="Google Shape;155;p7"/>
                <p:cNvPicPr preferRelativeResize="0"/>
                <p:nvPr/>
              </p:nvPicPr>
              <p:blipFill rotWithShape="1">
                <a:blip r:embed="rId7">
                  <a:alphaModFix/>
                </a:blip>
                <a:srcRect b="0" l="311" r="-1" t="3889"/>
                <a:stretch/>
              </p:blipFill>
              <p:spPr>
                <a:xfrm>
                  <a:off x="3739491" y="5131457"/>
                  <a:ext cx="3817674" cy="1249892"/>
                </a:xfrm>
                <a:prstGeom prst="rect">
                  <a:avLst/>
                </a:prstGeom>
                <a:noFill/>
                <a:ln>
                  <a:noFill/>
                </a:ln>
              </p:spPr>
            </p:pic>
          </p:grpSp>
        </p:grpSp>
      </p:grpSp>
      <p:pic>
        <p:nvPicPr>
          <p:cNvPr id="156" name="Google Shape;156;p7"/>
          <p:cNvPicPr preferRelativeResize="0"/>
          <p:nvPr/>
        </p:nvPicPr>
        <p:blipFill rotWithShape="1">
          <a:blip r:embed="rId8">
            <a:alphaModFix/>
          </a:blip>
          <a:srcRect b="-3068" l="7116" r="-2646" t="13334"/>
          <a:stretch/>
        </p:blipFill>
        <p:spPr>
          <a:xfrm>
            <a:off x="9096475" y="1532128"/>
            <a:ext cx="1825275" cy="36003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8"/>
          <p:cNvPicPr preferRelativeResize="0"/>
          <p:nvPr/>
        </p:nvPicPr>
        <p:blipFill rotWithShape="1">
          <a:blip r:embed="rId3">
            <a:alphaModFix/>
          </a:blip>
          <a:srcRect b="-3068" l="7116" r="-2646" t="13334"/>
          <a:stretch/>
        </p:blipFill>
        <p:spPr>
          <a:xfrm>
            <a:off x="7537850" y="1482601"/>
            <a:ext cx="2443590" cy="4819999"/>
          </a:xfrm>
          <a:prstGeom prst="rect">
            <a:avLst/>
          </a:prstGeom>
          <a:noFill/>
          <a:ln>
            <a:noFill/>
          </a:ln>
        </p:spPr>
      </p:pic>
      <p:grpSp>
        <p:nvGrpSpPr>
          <p:cNvPr id="162" name="Google Shape;162;p8"/>
          <p:cNvGrpSpPr/>
          <p:nvPr/>
        </p:nvGrpSpPr>
        <p:grpSpPr>
          <a:xfrm>
            <a:off x="2211358" y="1486421"/>
            <a:ext cx="5258897" cy="4820249"/>
            <a:chOff x="2945297" y="2078592"/>
            <a:chExt cx="4426455" cy="4081027"/>
          </a:xfrm>
        </p:grpSpPr>
        <p:grpSp>
          <p:nvGrpSpPr>
            <p:cNvPr id="163" name="Google Shape;163;p8"/>
            <p:cNvGrpSpPr/>
            <p:nvPr/>
          </p:nvGrpSpPr>
          <p:grpSpPr>
            <a:xfrm>
              <a:off x="2945297" y="2078592"/>
              <a:ext cx="4426455" cy="4081027"/>
              <a:chOff x="2605382" y="1454211"/>
              <a:chExt cx="4705882" cy="3832229"/>
            </a:xfrm>
          </p:grpSpPr>
          <p:grpSp>
            <p:nvGrpSpPr>
              <p:cNvPr id="164" name="Google Shape;164;p8"/>
              <p:cNvGrpSpPr/>
              <p:nvPr/>
            </p:nvGrpSpPr>
            <p:grpSpPr>
              <a:xfrm>
                <a:off x="2605382" y="1454211"/>
                <a:ext cx="4128741" cy="3832229"/>
                <a:chOff x="3369658" y="1883391"/>
                <a:chExt cx="4187507" cy="4497958"/>
              </a:xfrm>
            </p:grpSpPr>
            <p:grpSp>
              <p:nvGrpSpPr>
                <p:cNvPr id="165" name="Google Shape;165;p8"/>
                <p:cNvGrpSpPr/>
                <p:nvPr/>
              </p:nvGrpSpPr>
              <p:grpSpPr>
                <a:xfrm>
                  <a:off x="3369658" y="1883391"/>
                  <a:ext cx="4037380" cy="3067225"/>
                  <a:chOff x="812779" y="1419258"/>
                  <a:chExt cx="6795247" cy="5200650"/>
                </a:xfrm>
              </p:grpSpPr>
              <p:pic>
                <p:nvPicPr>
                  <p:cNvPr id="166" name="Google Shape;166;p8"/>
                  <p:cNvPicPr preferRelativeResize="0"/>
                  <p:nvPr/>
                </p:nvPicPr>
                <p:blipFill rotWithShape="1">
                  <a:blip r:embed="rId4">
                    <a:alphaModFix/>
                  </a:blip>
                  <a:srcRect b="0" l="0" r="0" t="0"/>
                  <a:stretch/>
                </p:blipFill>
                <p:spPr>
                  <a:xfrm>
                    <a:off x="826226" y="1419258"/>
                    <a:ext cx="6781800" cy="5200650"/>
                  </a:xfrm>
                  <a:prstGeom prst="rect">
                    <a:avLst/>
                  </a:prstGeom>
                  <a:noFill/>
                  <a:ln>
                    <a:noFill/>
                  </a:ln>
                </p:spPr>
              </p:pic>
              <p:pic>
                <p:nvPicPr>
                  <p:cNvPr id="167" name="Google Shape;167;p8"/>
                  <p:cNvPicPr preferRelativeResize="0"/>
                  <p:nvPr/>
                </p:nvPicPr>
                <p:blipFill rotWithShape="1">
                  <a:blip r:embed="rId5">
                    <a:alphaModFix/>
                  </a:blip>
                  <a:srcRect b="0" l="0" r="0" t="0"/>
                  <a:stretch/>
                </p:blipFill>
                <p:spPr>
                  <a:xfrm>
                    <a:off x="812779" y="6231871"/>
                    <a:ext cx="333375" cy="388037"/>
                  </a:xfrm>
                  <a:prstGeom prst="rect">
                    <a:avLst/>
                  </a:prstGeom>
                  <a:noFill/>
                  <a:ln>
                    <a:noFill/>
                  </a:ln>
                </p:spPr>
              </p:pic>
            </p:grpSp>
            <p:pic>
              <p:nvPicPr>
                <p:cNvPr id="168" name="Google Shape;168;p8"/>
                <p:cNvPicPr preferRelativeResize="0"/>
                <p:nvPr/>
              </p:nvPicPr>
              <p:blipFill rotWithShape="1">
                <a:blip r:embed="rId6">
                  <a:alphaModFix/>
                </a:blip>
                <a:srcRect b="0" l="311" r="-1" t="3889"/>
                <a:stretch/>
              </p:blipFill>
              <p:spPr>
                <a:xfrm>
                  <a:off x="3739491" y="5131457"/>
                  <a:ext cx="3817674" cy="1249892"/>
                </a:xfrm>
                <a:prstGeom prst="rect">
                  <a:avLst/>
                </a:prstGeom>
                <a:noFill/>
                <a:ln>
                  <a:noFill/>
                </a:ln>
              </p:spPr>
            </p:pic>
          </p:grpSp>
          <p:sp>
            <p:nvSpPr>
              <p:cNvPr id="169" name="Google Shape;169;p8"/>
              <p:cNvSpPr/>
              <p:nvPr/>
            </p:nvSpPr>
            <p:spPr>
              <a:xfrm>
                <a:off x="6442830" y="3466532"/>
                <a:ext cx="851247" cy="941696"/>
              </a:xfrm>
              <a:custGeom>
                <a:rect b="b" l="l" r="r" t="t"/>
                <a:pathLst>
                  <a:path extrusionOk="0" h="846161" w="817778">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8"/>
              <p:cNvSpPr/>
              <p:nvPr/>
            </p:nvSpPr>
            <p:spPr>
              <a:xfrm>
                <a:off x="4585009" y="3289593"/>
                <a:ext cx="2726255" cy="941213"/>
              </a:xfrm>
              <a:custGeom>
                <a:rect b="b" l="l" r="r" t="t"/>
                <a:pathLst>
                  <a:path extrusionOk="0" h="941213" w="2726255">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8"/>
              <p:cNvSpPr/>
              <p:nvPr/>
            </p:nvSpPr>
            <p:spPr>
              <a:xfrm>
                <a:off x="5540658" y="3033630"/>
                <a:ext cx="1770036" cy="651923"/>
              </a:xfrm>
              <a:custGeom>
                <a:rect b="b" l="l" r="r" t="t"/>
                <a:pathLst>
                  <a:path extrusionOk="0" h="651923" w="1770036">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172" name="Google Shape;172;p8"/>
            <p:cNvPicPr preferRelativeResize="0"/>
            <p:nvPr/>
          </p:nvPicPr>
          <p:blipFill rotWithShape="1">
            <a:blip r:embed="rId7">
              <a:alphaModFix/>
            </a:blip>
            <a:srcRect b="0" l="0" r="0" t="0"/>
            <a:stretch/>
          </p:blipFill>
          <p:spPr>
            <a:xfrm>
              <a:off x="3046671" y="2162175"/>
              <a:ext cx="3517738" cy="1964904"/>
            </a:xfrm>
            <a:prstGeom prst="rect">
              <a:avLst/>
            </a:prstGeom>
            <a:noFill/>
            <a:ln>
              <a:noFill/>
            </a:ln>
          </p:spPr>
        </p:pic>
      </p:grpSp>
      <p:sp>
        <p:nvSpPr>
          <p:cNvPr id="173" name="Google Shape;173;p8"/>
          <p:cNvSpPr txBox="1"/>
          <p:nvPr/>
        </p:nvSpPr>
        <p:spPr>
          <a:xfrm>
            <a:off x="551212" y="413607"/>
            <a:ext cx="4135280" cy="461665"/>
          </a:xfrm>
          <a:prstGeom prst="rect">
            <a:avLst/>
          </a:prstGeom>
          <a:noFill/>
          <a:ln>
            <a:noFill/>
          </a:ln>
        </p:spPr>
        <p:txBody>
          <a:bodyPr anchorCtr="0" anchor="t" bIns="45700" lIns="91425" spcFirstLastPara="1" rIns="91425" wrap="square" tIns="45700">
            <a:spAutoFit/>
          </a:bodyPr>
          <a:lstStyle/>
          <a:p>
            <a:pPr indent="-338138" lvl="0" marL="338138" marR="0" rtl="0" algn="l">
              <a:spcBef>
                <a:spcPts val="0"/>
              </a:spcBef>
              <a:spcAft>
                <a:spcPts val="0"/>
              </a:spcAft>
              <a:buNone/>
            </a:pPr>
            <a:r>
              <a:rPr lang="en-US" sz="2400">
                <a:solidFill>
                  <a:srgbClr val="FF0000"/>
                </a:solidFill>
                <a:latin typeface="Arial"/>
                <a:ea typeface="Arial"/>
                <a:cs typeface="Arial"/>
                <a:sym typeface="Arial"/>
              </a:rPr>
              <a:t>[1] </a:t>
            </a:r>
            <a:r>
              <a:rPr lang="en-US" sz="2400">
                <a:solidFill>
                  <a:srgbClr val="3333CC"/>
                </a:solidFill>
                <a:latin typeface="Arial"/>
                <a:ea typeface="Arial"/>
                <a:cs typeface="Arial"/>
                <a:sym typeface="Arial"/>
              </a:rPr>
              <a:t>Nhấn nút nguồn màn hình</a:t>
            </a:r>
            <a:endParaRPr sz="2400">
              <a:solidFill>
                <a:srgbClr val="3333CC"/>
              </a:solidFill>
              <a:latin typeface="Arial"/>
              <a:ea typeface="Arial"/>
              <a:cs typeface="Arial"/>
              <a:sym typeface="Arial"/>
            </a:endParaRPr>
          </a:p>
        </p:txBody>
      </p:sp>
      <p:sp>
        <p:nvSpPr>
          <p:cNvPr id="174" name="Google Shape;174;p8"/>
          <p:cNvSpPr txBox="1"/>
          <p:nvPr/>
        </p:nvSpPr>
        <p:spPr>
          <a:xfrm>
            <a:off x="6499766" y="408983"/>
            <a:ext cx="4809650" cy="461665"/>
          </a:xfrm>
          <a:prstGeom prst="rect">
            <a:avLst/>
          </a:prstGeom>
          <a:noFill/>
          <a:ln>
            <a:noFill/>
          </a:ln>
        </p:spPr>
        <p:txBody>
          <a:bodyPr anchorCtr="0" anchor="t" bIns="45700" lIns="91425" spcFirstLastPara="1" rIns="91425" wrap="square" tIns="45700">
            <a:spAutoFit/>
          </a:bodyPr>
          <a:lstStyle/>
          <a:p>
            <a:pPr indent="-338138" lvl="0" marL="338138" marR="0" rtl="0" algn="l">
              <a:spcBef>
                <a:spcPts val="0"/>
              </a:spcBef>
              <a:spcAft>
                <a:spcPts val="0"/>
              </a:spcAft>
              <a:buNone/>
            </a:pPr>
            <a:r>
              <a:rPr lang="en-US" sz="2400">
                <a:solidFill>
                  <a:srgbClr val="FF0000"/>
                </a:solidFill>
                <a:latin typeface="Arial"/>
                <a:ea typeface="Arial"/>
                <a:cs typeface="Arial"/>
                <a:sym typeface="Arial"/>
              </a:rPr>
              <a:t>[2] </a:t>
            </a:r>
            <a:r>
              <a:rPr lang="en-US" sz="2400">
                <a:solidFill>
                  <a:srgbClr val="3333CC"/>
                </a:solidFill>
                <a:latin typeface="Arial"/>
                <a:ea typeface="Arial"/>
                <a:cs typeface="Arial"/>
                <a:sym typeface="Arial"/>
              </a:rPr>
              <a:t>Nhấn nút nguồn trên thân máy</a:t>
            </a:r>
            <a:endParaRPr sz="2400">
              <a:solidFill>
                <a:srgbClr val="3333CC"/>
              </a:solidFill>
              <a:latin typeface="Arial"/>
              <a:ea typeface="Arial"/>
              <a:cs typeface="Arial"/>
              <a:sym typeface="Arial"/>
            </a:endParaRPr>
          </a:p>
        </p:txBody>
      </p:sp>
      <p:sp>
        <p:nvSpPr>
          <p:cNvPr id="175" name="Google Shape;175;p8"/>
          <p:cNvSpPr/>
          <p:nvPr/>
        </p:nvSpPr>
        <p:spPr>
          <a:xfrm>
            <a:off x="6478442" y="3820239"/>
            <a:ext cx="158342" cy="2053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176" name="Google Shape;176;p8"/>
          <p:cNvCxnSpPr/>
          <p:nvPr/>
        </p:nvCxnSpPr>
        <p:spPr>
          <a:xfrm>
            <a:off x="2304902" y="803902"/>
            <a:ext cx="4167970" cy="3034826"/>
          </a:xfrm>
          <a:prstGeom prst="straightConnector1">
            <a:avLst/>
          </a:prstGeom>
          <a:noFill/>
          <a:ln cap="flat" cmpd="sng" w="38100">
            <a:solidFill>
              <a:srgbClr val="FF0000"/>
            </a:solidFill>
            <a:prstDash val="solid"/>
            <a:miter lim="800000"/>
            <a:headEnd len="sm" w="sm" type="none"/>
            <a:tailEnd len="med" w="med" type="triangle"/>
          </a:ln>
        </p:spPr>
      </p:cxnSp>
      <p:cxnSp>
        <p:nvCxnSpPr>
          <p:cNvPr id="177" name="Google Shape;177;p8"/>
          <p:cNvCxnSpPr>
            <a:endCxn id="178" idx="0"/>
          </p:cNvCxnSpPr>
          <p:nvPr/>
        </p:nvCxnSpPr>
        <p:spPr>
          <a:xfrm>
            <a:off x="8462650" y="803825"/>
            <a:ext cx="1047900" cy="3720000"/>
          </a:xfrm>
          <a:prstGeom prst="straightConnector1">
            <a:avLst/>
          </a:prstGeom>
          <a:noFill/>
          <a:ln cap="flat" cmpd="sng" w="38100">
            <a:solidFill>
              <a:srgbClr val="FF0000"/>
            </a:solidFill>
            <a:prstDash val="solid"/>
            <a:miter lim="800000"/>
            <a:headEnd len="sm" w="sm" type="none"/>
            <a:tailEnd len="med" w="med" type="triangle"/>
          </a:ln>
        </p:spPr>
      </p:cxnSp>
      <p:sp>
        <p:nvSpPr>
          <p:cNvPr id="178" name="Google Shape;178;p8"/>
          <p:cNvSpPr/>
          <p:nvPr/>
        </p:nvSpPr>
        <p:spPr>
          <a:xfrm>
            <a:off x="9191800" y="4523825"/>
            <a:ext cx="637500" cy="461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5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5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grpSp>
        <p:nvGrpSpPr>
          <p:cNvPr id="183" name="Google Shape;183;p9"/>
          <p:cNvGrpSpPr/>
          <p:nvPr/>
        </p:nvGrpSpPr>
        <p:grpSpPr>
          <a:xfrm>
            <a:off x="2304902" y="1478769"/>
            <a:ext cx="5313435" cy="4719918"/>
            <a:chOff x="1875181" y="766483"/>
            <a:chExt cx="5567949" cy="5405717"/>
          </a:xfrm>
        </p:grpSpPr>
        <p:grpSp>
          <p:nvGrpSpPr>
            <p:cNvPr id="184" name="Google Shape;184;p9"/>
            <p:cNvGrpSpPr/>
            <p:nvPr/>
          </p:nvGrpSpPr>
          <p:grpSpPr>
            <a:xfrm>
              <a:off x="1875181" y="766483"/>
              <a:ext cx="5567949" cy="5405717"/>
              <a:chOff x="2605382" y="1454211"/>
              <a:chExt cx="4705882" cy="3832229"/>
            </a:xfrm>
          </p:grpSpPr>
          <p:grpSp>
            <p:nvGrpSpPr>
              <p:cNvPr id="185" name="Google Shape;185;p9"/>
              <p:cNvGrpSpPr/>
              <p:nvPr/>
            </p:nvGrpSpPr>
            <p:grpSpPr>
              <a:xfrm>
                <a:off x="2605382" y="1454211"/>
                <a:ext cx="4128741" cy="3832229"/>
                <a:chOff x="3369658" y="1883391"/>
                <a:chExt cx="4187507" cy="4497958"/>
              </a:xfrm>
            </p:grpSpPr>
            <p:grpSp>
              <p:nvGrpSpPr>
                <p:cNvPr id="186" name="Google Shape;186;p9"/>
                <p:cNvGrpSpPr/>
                <p:nvPr/>
              </p:nvGrpSpPr>
              <p:grpSpPr>
                <a:xfrm>
                  <a:off x="3369658" y="1883391"/>
                  <a:ext cx="4037380" cy="3067225"/>
                  <a:chOff x="812779" y="1419258"/>
                  <a:chExt cx="6795247" cy="5200650"/>
                </a:xfrm>
              </p:grpSpPr>
              <p:pic>
                <p:nvPicPr>
                  <p:cNvPr id="187" name="Google Shape;187;p9"/>
                  <p:cNvPicPr preferRelativeResize="0"/>
                  <p:nvPr/>
                </p:nvPicPr>
                <p:blipFill rotWithShape="1">
                  <a:blip r:embed="rId3">
                    <a:alphaModFix/>
                  </a:blip>
                  <a:srcRect b="0" l="0" r="0" t="0"/>
                  <a:stretch/>
                </p:blipFill>
                <p:spPr>
                  <a:xfrm>
                    <a:off x="826226" y="1419258"/>
                    <a:ext cx="6781800" cy="5200650"/>
                  </a:xfrm>
                  <a:prstGeom prst="rect">
                    <a:avLst/>
                  </a:prstGeom>
                  <a:noFill/>
                  <a:ln>
                    <a:noFill/>
                  </a:ln>
                </p:spPr>
              </p:pic>
              <p:pic>
                <p:nvPicPr>
                  <p:cNvPr id="188" name="Google Shape;188;p9"/>
                  <p:cNvPicPr preferRelativeResize="0"/>
                  <p:nvPr/>
                </p:nvPicPr>
                <p:blipFill rotWithShape="1">
                  <a:blip r:embed="rId4">
                    <a:alphaModFix/>
                  </a:blip>
                  <a:srcRect b="0" l="0" r="0" t="0"/>
                  <a:stretch/>
                </p:blipFill>
                <p:spPr>
                  <a:xfrm>
                    <a:off x="812779" y="6231871"/>
                    <a:ext cx="333375" cy="388037"/>
                  </a:xfrm>
                  <a:prstGeom prst="rect">
                    <a:avLst/>
                  </a:prstGeom>
                  <a:noFill/>
                  <a:ln>
                    <a:noFill/>
                  </a:ln>
                </p:spPr>
              </p:pic>
            </p:grpSp>
            <p:pic>
              <p:nvPicPr>
                <p:cNvPr id="189" name="Google Shape;189;p9"/>
                <p:cNvPicPr preferRelativeResize="0"/>
                <p:nvPr/>
              </p:nvPicPr>
              <p:blipFill rotWithShape="1">
                <a:blip r:embed="rId5">
                  <a:alphaModFix/>
                </a:blip>
                <a:srcRect b="0" l="311" r="-1" t="3889"/>
                <a:stretch/>
              </p:blipFill>
              <p:spPr>
                <a:xfrm>
                  <a:off x="3739491" y="5131457"/>
                  <a:ext cx="3817674" cy="1249892"/>
                </a:xfrm>
                <a:prstGeom prst="rect">
                  <a:avLst/>
                </a:prstGeom>
                <a:noFill/>
                <a:ln>
                  <a:noFill/>
                </a:ln>
              </p:spPr>
            </p:pic>
          </p:grpSp>
          <p:sp>
            <p:nvSpPr>
              <p:cNvPr id="190" name="Google Shape;190;p9"/>
              <p:cNvSpPr/>
              <p:nvPr/>
            </p:nvSpPr>
            <p:spPr>
              <a:xfrm>
                <a:off x="6442830" y="3466532"/>
                <a:ext cx="851247" cy="941696"/>
              </a:xfrm>
              <a:custGeom>
                <a:rect b="b" l="l" r="r" t="t"/>
                <a:pathLst>
                  <a:path extrusionOk="0" h="846161" w="817778">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9"/>
              <p:cNvSpPr/>
              <p:nvPr/>
            </p:nvSpPr>
            <p:spPr>
              <a:xfrm>
                <a:off x="4585009" y="3289593"/>
                <a:ext cx="2726255" cy="941213"/>
              </a:xfrm>
              <a:custGeom>
                <a:rect b="b" l="l" r="r" t="t"/>
                <a:pathLst>
                  <a:path extrusionOk="0" h="941213" w="2726255">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9"/>
              <p:cNvSpPr/>
              <p:nvPr/>
            </p:nvSpPr>
            <p:spPr>
              <a:xfrm>
                <a:off x="5540658" y="3033630"/>
                <a:ext cx="1770036" cy="651923"/>
              </a:xfrm>
              <a:custGeom>
                <a:rect b="b" l="l" r="r" t="t"/>
                <a:pathLst>
                  <a:path extrusionOk="0" h="651923" w="1770036">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cap="flat" cmpd="sng" w="28575">
                <a:solidFill>
                  <a:srgbClr val="3F3F3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93" name="Google Shape;193;p9"/>
            <p:cNvGrpSpPr/>
            <p:nvPr/>
          </p:nvGrpSpPr>
          <p:grpSpPr>
            <a:xfrm>
              <a:off x="2050686" y="905604"/>
              <a:ext cx="4364923" cy="2577184"/>
              <a:chOff x="2524124" y="495233"/>
              <a:chExt cx="8798299" cy="4938779"/>
            </a:xfrm>
          </p:grpSpPr>
          <p:pic>
            <p:nvPicPr>
              <p:cNvPr id="194" name="Google Shape;194;p9"/>
              <p:cNvPicPr preferRelativeResize="0"/>
              <p:nvPr/>
            </p:nvPicPr>
            <p:blipFill rotWithShape="1">
              <a:blip r:embed="rId6">
                <a:alphaModFix/>
              </a:blip>
              <a:srcRect b="0" l="0" r="0" t="0"/>
              <a:stretch/>
            </p:blipFill>
            <p:spPr>
              <a:xfrm>
                <a:off x="2524124" y="495233"/>
                <a:ext cx="8798299" cy="4938779"/>
              </a:xfrm>
              <a:prstGeom prst="rect">
                <a:avLst/>
              </a:prstGeom>
              <a:noFill/>
              <a:ln>
                <a:noFill/>
              </a:ln>
            </p:spPr>
          </p:pic>
          <p:pic>
            <p:nvPicPr>
              <p:cNvPr id="195" name="Google Shape;195;p9"/>
              <p:cNvPicPr preferRelativeResize="0"/>
              <p:nvPr/>
            </p:nvPicPr>
            <p:blipFill rotWithShape="1">
              <a:blip r:embed="rId7">
                <a:alphaModFix/>
              </a:blip>
              <a:srcRect b="0" l="0" r="0" t="0"/>
              <a:stretch/>
            </p:blipFill>
            <p:spPr>
              <a:xfrm>
                <a:off x="4472704" y="1235825"/>
                <a:ext cx="75946" cy="1540626"/>
              </a:xfrm>
              <a:prstGeom prst="rect">
                <a:avLst/>
              </a:prstGeom>
              <a:noFill/>
              <a:ln>
                <a:noFill/>
              </a:ln>
            </p:spPr>
          </p:pic>
          <p:pic>
            <p:nvPicPr>
              <p:cNvPr id="196" name="Google Shape;196;p9"/>
              <p:cNvPicPr preferRelativeResize="0"/>
              <p:nvPr/>
            </p:nvPicPr>
            <p:blipFill rotWithShape="1">
              <a:blip r:embed="rId8">
                <a:alphaModFix/>
              </a:blip>
              <a:srcRect b="0" l="0" r="0" t="0"/>
              <a:stretch/>
            </p:blipFill>
            <p:spPr>
              <a:xfrm>
                <a:off x="3912524" y="1208633"/>
                <a:ext cx="620316" cy="89530"/>
              </a:xfrm>
              <a:prstGeom prst="rect">
                <a:avLst/>
              </a:prstGeom>
              <a:noFill/>
              <a:ln>
                <a:noFill/>
              </a:ln>
            </p:spPr>
          </p:pic>
          <p:pic>
            <p:nvPicPr>
              <p:cNvPr id="197" name="Google Shape;197;p9"/>
              <p:cNvPicPr preferRelativeResize="0"/>
              <p:nvPr/>
            </p:nvPicPr>
            <p:blipFill rotWithShape="1">
              <a:blip r:embed="rId9">
                <a:alphaModFix/>
              </a:blip>
              <a:srcRect b="0" l="0" r="0" t="0"/>
              <a:stretch/>
            </p:blipFill>
            <p:spPr>
              <a:xfrm>
                <a:off x="3934402" y="2695531"/>
                <a:ext cx="605579" cy="121113"/>
              </a:xfrm>
              <a:prstGeom prst="rect">
                <a:avLst/>
              </a:prstGeom>
              <a:noFill/>
              <a:ln>
                <a:noFill/>
              </a:ln>
            </p:spPr>
          </p:pic>
          <p:pic>
            <p:nvPicPr>
              <p:cNvPr id="198" name="Google Shape;198;p9"/>
              <p:cNvPicPr preferRelativeResize="0"/>
              <p:nvPr/>
            </p:nvPicPr>
            <p:blipFill rotWithShape="1">
              <a:blip r:embed="rId10">
                <a:alphaModFix/>
              </a:blip>
              <a:srcRect b="0" l="0" r="0" t="0"/>
              <a:stretch/>
            </p:blipFill>
            <p:spPr>
              <a:xfrm>
                <a:off x="3912524" y="1292621"/>
                <a:ext cx="79927" cy="1402910"/>
              </a:xfrm>
              <a:prstGeom prst="rect">
                <a:avLst/>
              </a:prstGeom>
              <a:noFill/>
              <a:ln>
                <a:noFill/>
              </a:ln>
            </p:spPr>
          </p:pic>
        </p:grpSp>
      </p:grpSp>
      <p:sp>
        <p:nvSpPr>
          <p:cNvPr id="199" name="Google Shape;199;p9"/>
          <p:cNvSpPr txBox="1"/>
          <p:nvPr/>
        </p:nvSpPr>
        <p:spPr>
          <a:xfrm>
            <a:off x="551211" y="413607"/>
            <a:ext cx="5067925" cy="461665"/>
          </a:xfrm>
          <a:prstGeom prst="rect">
            <a:avLst/>
          </a:prstGeom>
          <a:noFill/>
          <a:ln>
            <a:noFill/>
          </a:ln>
        </p:spPr>
        <p:txBody>
          <a:bodyPr anchorCtr="0" anchor="t" bIns="45700" lIns="91425" spcFirstLastPara="1" rIns="91425" wrap="square" tIns="45700">
            <a:spAutoFit/>
          </a:bodyPr>
          <a:lstStyle/>
          <a:p>
            <a:pPr indent="-338138" lvl="0" marL="338138" marR="0" rtl="0" algn="l">
              <a:spcBef>
                <a:spcPts val="0"/>
              </a:spcBef>
              <a:spcAft>
                <a:spcPts val="0"/>
              </a:spcAft>
              <a:buNone/>
            </a:pPr>
            <a:r>
              <a:rPr lang="en-US" sz="2400">
                <a:solidFill>
                  <a:srgbClr val="3333CC"/>
                </a:solidFill>
                <a:latin typeface="Arial"/>
                <a:ea typeface="Arial"/>
                <a:cs typeface="Arial"/>
                <a:sym typeface="Arial"/>
              </a:rPr>
              <a:t>Màn hình khi hoàn thành khởi động</a:t>
            </a:r>
            <a:endParaRPr sz="2400">
              <a:solidFill>
                <a:srgbClr val="3333CC"/>
              </a:solidFill>
              <a:latin typeface="Arial"/>
              <a:ea typeface="Arial"/>
              <a:cs typeface="Arial"/>
              <a:sym typeface="Arial"/>
            </a:endParaRPr>
          </a:p>
        </p:txBody>
      </p:sp>
      <p:cxnSp>
        <p:nvCxnSpPr>
          <p:cNvPr id="200" name="Google Shape;200;p9"/>
          <p:cNvCxnSpPr/>
          <p:nvPr/>
        </p:nvCxnSpPr>
        <p:spPr>
          <a:xfrm>
            <a:off x="2304902" y="803902"/>
            <a:ext cx="2131172" cy="1921452"/>
          </a:xfrm>
          <a:prstGeom prst="straightConnector1">
            <a:avLst/>
          </a:prstGeom>
          <a:noFill/>
          <a:ln cap="flat" cmpd="sng" w="38100">
            <a:solidFill>
              <a:srgbClr val="FF0000"/>
            </a:solidFill>
            <a:prstDash val="solid"/>
            <a:miter lim="800000"/>
            <a:headEnd len="sm" w="sm" type="none"/>
            <a:tailEnd len="med" w="med" type="triangle"/>
          </a:ln>
        </p:spPr>
      </p:cxnSp>
      <p:pic>
        <p:nvPicPr>
          <p:cNvPr id="201" name="Google Shape;201;p9"/>
          <p:cNvPicPr preferRelativeResize="0"/>
          <p:nvPr/>
        </p:nvPicPr>
        <p:blipFill>
          <a:blip r:embed="rId11">
            <a:alphaModFix/>
          </a:blip>
          <a:stretch>
            <a:fillRect/>
          </a:stretch>
        </p:blipFill>
        <p:spPr>
          <a:xfrm>
            <a:off x="7618494" y="1307475"/>
            <a:ext cx="2435930" cy="4719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2022-01-27T15:18:21Z</dcterms:created>
  <dc:creator>Admin</dc:creator>
</cp:coreProperties>
</file>