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embeddedFontLst>
    <p:embeddedFont>
      <p:font typeface="Tahoma"/>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1" roundtripDataSignature="AMtx7mj3ysa/DpronabSy9Rz52G66pa3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7D3C00-32BF-4BCD-ABEB-3DD2308F3ED5}">
  <a:tblStyle styleId="{F07D3C00-32BF-4BCD-ABEB-3DD2308F3ED5}" styleName="Table_0">
    <a:wholeTbl>
      <a:tcTxStyle b="off" i="off">
        <a:font>
          <a:latin typeface="Calibri"/>
          <a:ea typeface="Calibri"/>
          <a:cs typeface="Calibri"/>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lastCol>
    <a:firstCol>
      <a:tcTxStyle b="on" i="off"/>
    </a:firstCol>
    <a:lastRow>
      <a:tcTxStyle b="on" i="off"/>
      <a:tcStyle>
        <a:tcBdr>
          <a:top>
            <a:ln cap="flat" cmpd="sng" w="25400">
              <a:solidFill>
                <a:schemeClr val="accent5"/>
              </a:solidFill>
              <a:prstDash val="solid"/>
              <a:round/>
              <a:headEnd len="sm" w="sm" type="none"/>
              <a:tailEnd len="sm" w="sm" type="none"/>
            </a:ln>
          </a:top>
        </a:tcBdr>
        <a:fill>
          <a:solidFill>
            <a:srgbClr val="E8EBF5"/>
          </a:solidFill>
        </a:fill>
      </a:tcStyle>
    </a:lastRow>
    <a:seCell>
      <a:tcTxStyle/>
    </a:seCell>
    <a:swCell>
      <a:tcTxStyle/>
    </a:swCell>
    <a:firstRow>
      <a:tcTxStyle b="on" i="off"/>
      <a:tcStyle>
        <a:fill>
          <a:solidFill>
            <a:srgbClr val="E8EBF5"/>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Tahoma-bold.fntdata"/><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Tahoma-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f6b15e5e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f6b15e5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p:nvPr>
            <p:ph idx="2" type="pic"/>
          </p:nvPr>
        </p:nvSpPr>
        <p:spPr>
          <a:xfrm>
            <a:off x="5183188" y="987425"/>
            <a:ext cx="6172200" cy="4873625"/>
          </a:xfrm>
          <a:prstGeom prst="rect">
            <a:avLst/>
          </a:prstGeom>
          <a:noFill/>
          <a:ln>
            <a:noFill/>
          </a:ln>
        </p:spPr>
      </p:sp>
      <p:sp>
        <p:nvSpPr>
          <p:cNvPr id="64" name="Google Shape;64;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7f6b15e5ea_0_0"/>
          <p:cNvSpPr txBox="1"/>
          <p:nvPr>
            <p:ph type="title"/>
          </p:nvPr>
        </p:nvSpPr>
        <p:spPr>
          <a:xfrm>
            <a:off x="661075" y="251615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6000">
                <a:solidFill>
                  <a:srgbClr val="FF0000"/>
                </a:solidFill>
                <a:latin typeface="Arial"/>
                <a:ea typeface="Arial"/>
                <a:cs typeface="Arial"/>
                <a:sym typeface="Arial"/>
              </a:rPr>
              <a:t>TIN HỌC 3 – TUẦN 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9"/>
          <p:cNvSpPr/>
          <p:nvPr/>
        </p:nvSpPr>
        <p:spPr>
          <a:xfrm>
            <a:off x="1800300" y="1808816"/>
            <a:ext cx="8256895" cy="2975212"/>
          </a:xfrm>
          <a:prstGeom prst="cloud">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600">
                <a:solidFill>
                  <a:schemeClr val="lt1"/>
                </a:solidFill>
                <a:latin typeface="Calibri"/>
                <a:ea typeface="Calibri"/>
                <a:cs typeface="Calibri"/>
                <a:sym typeface="Calibri"/>
              </a:rPr>
              <a:t>Qua bài học ngày hôm nay, các em biết được khi làm việc với máy tính ta phải ngồi như thế nào để bảo vệ sức khỏe?</a:t>
            </a:r>
            <a:endParaRPr b="1" sz="26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0"/>
          <p:cNvPicPr preferRelativeResize="0"/>
          <p:nvPr/>
        </p:nvPicPr>
        <p:blipFill rotWithShape="1">
          <a:blip r:embed="rId3">
            <a:alphaModFix/>
          </a:blip>
          <a:srcRect b="0" l="10315" r="18621" t="2710"/>
          <a:stretch/>
        </p:blipFill>
        <p:spPr>
          <a:xfrm>
            <a:off x="655095" y="2127531"/>
            <a:ext cx="2552130" cy="3401331"/>
          </a:xfrm>
          <a:prstGeom prst="rect">
            <a:avLst/>
          </a:prstGeom>
          <a:noFill/>
          <a:ln>
            <a:noFill/>
          </a:ln>
        </p:spPr>
      </p:pic>
      <p:sp>
        <p:nvSpPr>
          <p:cNvPr id="181" name="Google Shape;181;p10"/>
          <p:cNvSpPr/>
          <p:nvPr/>
        </p:nvSpPr>
        <p:spPr>
          <a:xfrm>
            <a:off x="3207225" y="1924334"/>
            <a:ext cx="7861109" cy="3167800"/>
          </a:xfrm>
          <a:prstGeom prst="horizontalScroll">
            <a:avLst>
              <a:gd fmla="val 12500"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109538" marR="0" rtl="0" algn="just">
              <a:spcBef>
                <a:spcPts val="0"/>
              </a:spcBef>
              <a:spcAft>
                <a:spcPts val="0"/>
              </a:spcAft>
              <a:buNone/>
            </a:pPr>
            <a:r>
              <a:rPr b="1" lang="en-US" sz="2600">
                <a:solidFill>
                  <a:schemeClr val="lt1"/>
                </a:solidFill>
                <a:latin typeface="Arial"/>
                <a:ea typeface="Arial"/>
                <a:cs typeface="Arial"/>
                <a:sym typeface="Arial"/>
              </a:rPr>
              <a:t>Nên đặt máy tính ở vị trí để ánh sáng không chiếu thẳng vào mắt và màn hình. Em cần ngồi đúng tư thế và đảm bảo thời gian theo quy định khi sử dụng máy tính.</a:t>
            </a:r>
            <a:endParaRPr b="1" sz="2600">
              <a:solidFill>
                <a:schemeClr val="lt1"/>
              </a:solidFill>
              <a:latin typeface="Arial"/>
              <a:ea typeface="Arial"/>
              <a:cs typeface="Arial"/>
              <a:sym typeface="Arial"/>
            </a:endParaRPr>
          </a:p>
        </p:txBody>
      </p:sp>
      <p:sp>
        <p:nvSpPr>
          <p:cNvPr id="182" name="Google Shape;182;p10"/>
          <p:cNvSpPr/>
          <p:nvPr/>
        </p:nvSpPr>
        <p:spPr>
          <a:xfrm>
            <a:off x="2756848" y="2265529"/>
            <a:ext cx="354842" cy="341193"/>
          </a:xfrm>
          <a:prstGeom prst="ellipse">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0"/>
          <p:cNvSpPr/>
          <p:nvPr/>
        </p:nvSpPr>
        <p:spPr>
          <a:xfrm>
            <a:off x="2470246" y="2538484"/>
            <a:ext cx="259307" cy="266130"/>
          </a:xfrm>
          <a:prstGeom prst="ellipse">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0"/>
          <p:cNvSpPr txBox="1"/>
          <p:nvPr/>
        </p:nvSpPr>
        <p:spPr>
          <a:xfrm>
            <a:off x="4424083" y="537883"/>
            <a:ext cx="3428999" cy="584775"/>
          </a:xfrm>
          <a:prstGeom prst="rect">
            <a:avLst/>
          </a:prstGeom>
          <a:solidFill>
            <a:srgbClr val="FFFF00"/>
          </a:solidFill>
          <a:ln cap="flat" cmpd="sng" w="9525">
            <a:solidFill>
              <a:srgbClr val="3333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3333CC"/>
                </a:solidFill>
                <a:latin typeface="Arial"/>
                <a:ea typeface="Arial"/>
                <a:cs typeface="Arial"/>
                <a:sym typeface="Arial"/>
              </a:rPr>
              <a:t>GHI NHỚ</a:t>
            </a:r>
            <a:endParaRPr b="1" sz="3200">
              <a:solidFill>
                <a:srgbClr val="3333CC"/>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11"/>
          <p:cNvSpPr txBox="1"/>
          <p:nvPr/>
        </p:nvSpPr>
        <p:spPr>
          <a:xfrm>
            <a:off x="3360800" y="2557319"/>
            <a:ext cx="5145960" cy="1865126"/>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lang="en-US" sz="4800">
                <a:solidFill>
                  <a:schemeClr val="lt1"/>
                </a:solidFill>
                <a:latin typeface="Tahoma"/>
                <a:ea typeface="Tahoma"/>
                <a:cs typeface="Tahoma"/>
                <a:sym typeface="Tahoma"/>
              </a:rPr>
              <a:t>CHÀO TẠM BIỆT</a:t>
            </a:r>
            <a:endParaRPr/>
          </a:p>
          <a:p>
            <a:pPr indent="0" lvl="0" marL="0" marR="0" rtl="0" algn="ctr">
              <a:lnSpc>
                <a:spcPct val="120000"/>
              </a:lnSpc>
              <a:spcBef>
                <a:spcPts val="0"/>
              </a:spcBef>
              <a:spcAft>
                <a:spcPts val="0"/>
              </a:spcAft>
              <a:buNone/>
            </a:pPr>
            <a:r>
              <a:rPr b="1" lang="en-US" sz="4800">
                <a:solidFill>
                  <a:schemeClr val="lt1"/>
                </a:solidFill>
                <a:latin typeface="Tahoma"/>
                <a:ea typeface="Tahoma"/>
                <a:cs typeface="Tahoma"/>
                <a:sym typeface="Tahoma"/>
              </a:rPr>
              <a:t>CÁC EM!</a:t>
            </a:r>
            <a:endParaRPr/>
          </a:p>
        </p:txBody>
      </p:sp>
      <p:pic>
        <p:nvPicPr>
          <p:cNvPr id="190" name="Google Shape;190;p11"/>
          <p:cNvPicPr preferRelativeResize="0"/>
          <p:nvPr/>
        </p:nvPicPr>
        <p:blipFill rotWithShape="1">
          <a:blip r:embed="rId4">
            <a:alphaModFix/>
          </a:blip>
          <a:srcRect b="0" l="0" r="0" t="0"/>
          <a:stretch/>
        </p:blipFill>
        <p:spPr>
          <a:xfrm>
            <a:off x="9672068" y="6537279"/>
            <a:ext cx="1751108" cy="2290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3838280" y="401593"/>
            <a:ext cx="4353220" cy="687617"/>
          </a:xfrm>
          <a:prstGeom prst="roundRect">
            <a:avLst>
              <a:gd fmla="val 16667" name="adj"/>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chemeClr val="lt1"/>
                </a:solidFill>
                <a:latin typeface="Tahoma"/>
                <a:ea typeface="Tahoma"/>
                <a:cs typeface="Tahoma"/>
                <a:sym typeface="Tahoma"/>
              </a:rPr>
              <a:t>Ôn bài cũ</a:t>
            </a:r>
            <a:endParaRPr b="1" i="0" sz="3200" u="none" cap="none" strike="noStrike">
              <a:solidFill>
                <a:schemeClr val="lt1"/>
              </a:solidFill>
              <a:latin typeface="Tahoma"/>
              <a:ea typeface="Tahoma"/>
              <a:cs typeface="Tahoma"/>
              <a:sym typeface="Tahoma"/>
            </a:endParaRPr>
          </a:p>
        </p:txBody>
      </p:sp>
      <p:sp>
        <p:nvSpPr>
          <p:cNvPr id="90" name="Google Shape;90;p1"/>
          <p:cNvSpPr/>
          <p:nvPr/>
        </p:nvSpPr>
        <p:spPr>
          <a:xfrm>
            <a:off x="2736595" y="2483831"/>
            <a:ext cx="7512874" cy="2702318"/>
          </a:xfrm>
          <a:prstGeom prst="cloudCallout">
            <a:avLst>
              <a:gd fmla="val -36925" name="adj1"/>
              <a:gd fmla="val -1924" name="adj2"/>
            </a:avLst>
          </a:prstGeom>
          <a:solidFill>
            <a:srgbClr val="CC0000"/>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i="0" lang="en-US" sz="2800" u="none" cap="none" strike="noStrike">
                <a:solidFill>
                  <a:schemeClr val="lt1"/>
                </a:solidFill>
                <a:latin typeface="Arial"/>
                <a:ea typeface="Arial"/>
                <a:cs typeface="Arial"/>
                <a:sym typeface="Arial"/>
              </a:rPr>
              <a:t>Em hãy trình bày các thao tác với chuột máy tính?</a:t>
            </a:r>
            <a:endParaRPr b="1" i="0" sz="2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2"/>
          <p:cNvSpPr txBox="1"/>
          <p:nvPr/>
        </p:nvSpPr>
        <p:spPr>
          <a:xfrm>
            <a:off x="1080402" y="218767"/>
            <a:ext cx="197208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3333CC"/>
                </a:solidFill>
                <a:latin typeface="Arial"/>
                <a:ea typeface="Arial"/>
                <a:cs typeface="Arial"/>
                <a:sym typeface="Arial"/>
              </a:rPr>
              <a:t>CHƯƠNG 1</a:t>
            </a:r>
            <a:endParaRPr b="1" i="0" sz="2800" u="none" cap="none" strike="noStrike">
              <a:solidFill>
                <a:srgbClr val="3333CC"/>
              </a:solidFill>
              <a:latin typeface="Arial"/>
              <a:ea typeface="Arial"/>
              <a:cs typeface="Arial"/>
              <a:sym typeface="Arial"/>
            </a:endParaRPr>
          </a:p>
        </p:txBody>
      </p:sp>
      <p:sp>
        <p:nvSpPr>
          <p:cNvPr id="96" name="Google Shape;96;p2"/>
          <p:cNvSpPr txBox="1"/>
          <p:nvPr/>
        </p:nvSpPr>
        <p:spPr>
          <a:xfrm>
            <a:off x="2893749" y="426442"/>
            <a:ext cx="68885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3333CC"/>
                </a:solidFill>
                <a:latin typeface="Tahoma"/>
                <a:ea typeface="Tahoma"/>
                <a:cs typeface="Tahoma"/>
                <a:sym typeface="Tahoma"/>
              </a:rPr>
              <a:t>MÁY TÍNH VÀ EM</a:t>
            </a:r>
            <a:endParaRPr b="1" i="0" sz="3600" u="none" cap="none" strike="noStrike">
              <a:solidFill>
                <a:srgbClr val="3333CC"/>
              </a:solidFill>
              <a:latin typeface="Tahoma"/>
              <a:ea typeface="Tahoma"/>
              <a:cs typeface="Tahoma"/>
              <a:sym typeface="Tahoma"/>
            </a:endParaRPr>
          </a:p>
        </p:txBody>
      </p:sp>
      <p:sp>
        <p:nvSpPr>
          <p:cNvPr id="97" name="Google Shape;97;p2"/>
          <p:cNvSpPr txBox="1"/>
          <p:nvPr/>
        </p:nvSpPr>
        <p:spPr>
          <a:xfrm>
            <a:off x="2535214" y="2206799"/>
            <a:ext cx="6675225"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0" lang="en-US" sz="4000" u="none" cap="none" strike="noStrike">
                <a:solidFill>
                  <a:schemeClr val="lt1"/>
                </a:solidFill>
                <a:latin typeface="Tahoma"/>
                <a:ea typeface="Tahoma"/>
                <a:cs typeface="Tahoma"/>
                <a:sym typeface="Tahoma"/>
              </a:rPr>
              <a:t>BÀI 7</a:t>
            </a:r>
            <a:endParaRPr b="1" i="0" sz="4000" u="none" cap="none" strike="noStrike">
              <a:solidFill>
                <a:schemeClr val="lt1"/>
              </a:solidFill>
              <a:latin typeface="Tahoma"/>
              <a:ea typeface="Tahoma"/>
              <a:cs typeface="Tahoma"/>
              <a:sym typeface="Tahoma"/>
            </a:endParaRPr>
          </a:p>
          <a:p>
            <a:pPr indent="0" lvl="0" marL="0" marR="0" rtl="0" algn="ctr">
              <a:lnSpc>
                <a:spcPct val="120000"/>
              </a:lnSpc>
              <a:spcBef>
                <a:spcPts val="0"/>
              </a:spcBef>
              <a:spcAft>
                <a:spcPts val="0"/>
              </a:spcAft>
              <a:buNone/>
            </a:pPr>
            <a:r>
              <a:rPr b="1" i="0" lang="en-US" sz="4000" u="none" cap="none" strike="noStrike">
                <a:solidFill>
                  <a:schemeClr val="lt1"/>
                </a:solidFill>
                <a:latin typeface="Tahoma"/>
                <a:ea typeface="Tahoma"/>
                <a:cs typeface="Tahoma"/>
                <a:sym typeface="Tahoma"/>
              </a:rPr>
              <a:t>LÀM VIỆC VỚI MÁY TÍNH</a:t>
            </a:r>
            <a:endParaRPr b="1" i="0" sz="4000" u="none" cap="none" strike="noStrike">
              <a:solidFill>
                <a:schemeClr val="lt1"/>
              </a:solidFill>
              <a:latin typeface="Tahoma"/>
              <a:ea typeface="Tahoma"/>
              <a:cs typeface="Tahoma"/>
              <a:sym typeface="Tahoma"/>
            </a:endParaRPr>
          </a:p>
        </p:txBody>
      </p:sp>
      <p:pic>
        <p:nvPicPr>
          <p:cNvPr id="98" name="Google Shape;98;p2"/>
          <p:cNvPicPr preferRelativeResize="0"/>
          <p:nvPr/>
        </p:nvPicPr>
        <p:blipFill rotWithShape="1">
          <a:blip r:embed="rId4">
            <a:alphaModFix/>
          </a:blip>
          <a:srcRect b="0" l="0" r="0" t="0"/>
          <a:stretch/>
        </p:blipFill>
        <p:spPr>
          <a:xfrm>
            <a:off x="9672068" y="6537279"/>
            <a:ext cx="1751108" cy="2290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3"/>
          <p:cNvPicPr preferRelativeResize="0"/>
          <p:nvPr/>
        </p:nvPicPr>
        <p:blipFill rotWithShape="1">
          <a:blip r:embed="rId3">
            <a:alphaModFix/>
          </a:blip>
          <a:srcRect b="0" l="0" r="0" t="0"/>
          <a:stretch/>
        </p:blipFill>
        <p:spPr>
          <a:xfrm>
            <a:off x="4217126" y="351196"/>
            <a:ext cx="3643985" cy="703225"/>
          </a:xfrm>
          <a:prstGeom prst="rect">
            <a:avLst/>
          </a:prstGeom>
          <a:noFill/>
          <a:ln>
            <a:noFill/>
          </a:ln>
        </p:spPr>
      </p:pic>
      <p:grpSp>
        <p:nvGrpSpPr>
          <p:cNvPr id="104" name="Google Shape;104;p3"/>
          <p:cNvGrpSpPr/>
          <p:nvPr/>
        </p:nvGrpSpPr>
        <p:grpSpPr>
          <a:xfrm>
            <a:off x="1102357" y="1142259"/>
            <a:ext cx="7413610" cy="572494"/>
            <a:chOff x="676256" y="1379897"/>
            <a:chExt cx="7413610" cy="572494"/>
          </a:xfrm>
        </p:grpSpPr>
        <p:grpSp>
          <p:nvGrpSpPr>
            <p:cNvPr id="105" name="Google Shape;105;p3"/>
            <p:cNvGrpSpPr/>
            <p:nvPr/>
          </p:nvGrpSpPr>
          <p:grpSpPr>
            <a:xfrm>
              <a:off x="676256" y="1379897"/>
              <a:ext cx="429926" cy="553998"/>
              <a:chOff x="1069018" y="1379837"/>
              <a:chExt cx="429926" cy="553998"/>
            </a:xfrm>
          </p:grpSpPr>
          <p:sp>
            <p:nvSpPr>
              <p:cNvPr id="106" name="Google Shape;106;p3"/>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3"/>
              <p:cNvSpPr txBox="1"/>
              <p:nvPr/>
            </p:nvSpPr>
            <p:spPr>
              <a:xfrm>
                <a:off x="1069018"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000" u="none" cap="none" strike="noStrike">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108" name="Google Shape;108;p3"/>
            <p:cNvSpPr txBox="1"/>
            <p:nvPr/>
          </p:nvSpPr>
          <p:spPr>
            <a:xfrm>
              <a:off x="1100452" y="1459948"/>
              <a:ext cx="6989414"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3333CC"/>
                  </a:solidFill>
                  <a:latin typeface="Calibri"/>
                  <a:ea typeface="Calibri"/>
                  <a:cs typeface="Calibri"/>
                  <a:sym typeface="Calibri"/>
                </a:rPr>
                <a:t>Tư thế ngồi đúng khi làm việc với máy tính</a:t>
              </a:r>
              <a:endParaRPr b="1" sz="2600">
                <a:solidFill>
                  <a:srgbClr val="3333CC"/>
                </a:solidFill>
                <a:latin typeface="Arial"/>
                <a:ea typeface="Arial"/>
                <a:cs typeface="Arial"/>
                <a:sym typeface="Arial"/>
              </a:endParaRPr>
            </a:p>
          </p:txBody>
        </p:sp>
      </p:grpSp>
      <p:pic>
        <p:nvPicPr>
          <p:cNvPr id="109" name="Google Shape;109;p3"/>
          <p:cNvPicPr preferRelativeResize="0"/>
          <p:nvPr/>
        </p:nvPicPr>
        <p:blipFill rotWithShape="1">
          <a:blip r:embed="rId4">
            <a:alphaModFix/>
          </a:blip>
          <a:srcRect b="0" l="0" r="0" t="0"/>
          <a:stretch/>
        </p:blipFill>
        <p:spPr>
          <a:xfrm>
            <a:off x="2701738" y="1927699"/>
            <a:ext cx="6057900" cy="4381500"/>
          </a:xfrm>
          <a:prstGeom prst="rect">
            <a:avLst/>
          </a:prstGeom>
          <a:noFill/>
          <a:ln>
            <a:noFill/>
          </a:ln>
        </p:spPr>
      </p:pic>
      <p:sp>
        <p:nvSpPr>
          <p:cNvPr id="110" name="Google Shape;110;p3"/>
          <p:cNvSpPr txBox="1"/>
          <p:nvPr/>
        </p:nvSpPr>
        <p:spPr>
          <a:xfrm>
            <a:off x="12707471" y="2205318"/>
            <a:ext cx="1693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Cho hs xem clip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4"/>
          <p:cNvPicPr preferRelativeResize="0"/>
          <p:nvPr/>
        </p:nvPicPr>
        <p:blipFill rotWithShape="1">
          <a:blip r:embed="rId3">
            <a:alphaModFix/>
          </a:blip>
          <a:srcRect b="0" l="0" r="0" t="0"/>
          <a:stretch/>
        </p:blipFill>
        <p:spPr>
          <a:xfrm>
            <a:off x="8336271" y="3281897"/>
            <a:ext cx="2964075" cy="3041208"/>
          </a:xfrm>
          <a:prstGeom prst="rect">
            <a:avLst/>
          </a:prstGeom>
          <a:noFill/>
          <a:ln>
            <a:noFill/>
          </a:ln>
        </p:spPr>
      </p:pic>
      <p:grpSp>
        <p:nvGrpSpPr>
          <p:cNvPr id="116" name="Google Shape;116;p4"/>
          <p:cNvGrpSpPr/>
          <p:nvPr/>
        </p:nvGrpSpPr>
        <p:grpSpPr>
          <a:xfrm>
            <a:off x="812797" y="1155907"/>
            <a:ext cx="7413610" cy="558846"/>
            <a:chOff x="676256" y="1393545"/>
            <a:chExt cx="7413610" cy="558846"/>
          </a:xfrm>
        </p:grpSpPr>
        <p:grpSp>
          <p:nvGrpSpPr>
            <p:cNvPr id="117" name="Google Shape;117;p4"/>
            <p:cNvGrpSpPr/>
            <p:nvPr/>
          </p:nvGrpSpPr>
          <p:grpSpPr>
            <a:xfrm>
              <a:off x="676256" y="1393545"/>
              <a:ext cx="429926" cy="553998"/>
              <a:chOff x="1069018" y="1393485"/>
              <a:chExt cx="429926" cy="553998"/>
            </a:xfrm>
          </p:grpSpPr>
          <p:sp>
            <p:nvSpPr>
              <p:cNvPr id="118" name="Google Shape;118;p4"/>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4"/>
              <p:cNvSpPr txBox="1"/>
              <p:nvPr/>
            </p:nvSpPr>
            <p:spPr>
              <a:xfrm>
                <a:off x="1069018" y="1393485"/>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120" name="Google Shape;120;p4"/>
            <p:cNvSpPr txBox="1"/>
            <p:nvPr/>
          </p:nvSpPr>
          <p:spPr>
            <a:xfrm>
              <a:off x="1100452" y="1459948"/>
              <a:ext cx="6989414"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3333CC"/>
                  </a:solidFill>
                  <a:latin typeface="Calibri"/>
                  <a:ea typeface="Calibri"/>
                  <a:cs typeface="Calibri"/>
                  <a:sym typeface="Calibri"/>
                </a:rPr>
                <a:t>Tư thế ngồi đúng khi làm việc với máy tính</a:t>
              </a:r>
              <a:endParaRPr b="1" sz="2600">
                <a:solidFill>
                  <a:srgbClr val="3333CC"/>
                </a:solidFill>
                <a:latin typeface="Arial"/>
                <a:ea typeface="Arial"/>
                <a:cs typeface="Arial"/>
                <a:sym typeface="Arial"/>
              </a:endParaRPr>
            </a:p>
          </p:txBody>
        </p:sp>
      </p:grpSp>
      <p:sp>
        <p:nvSpPr>
          <p:cNvPr id="121" name="Google Shape;121;p4"/>
          <p:cNvSpPr/>
          <p:nvPr/>
        </p:nvSpPr>
        <p:spPr>
          <a:xfrm>
            <a:off x="950262" y="1737467"/>
            <a:ext cx="7565942" cy="455509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just">
              <a:lnSpc>
                <a:spcPct val="114000"/>
              </a:lnSpc>
              <a:spcBef>
                <a:spcPts val="0"/>
              </a:spcBef>
              <a:spcAft>
                <a:spcPts val="0"/>
              </a:spcAft>
              <a:buClr>
                <a:srgbClr val="FF0000"/>
              </a:buClr>
              <a:buSzPts val="2500"/>
              <a:buFont typeface="Noto Sans Symbols"/>
              <a:buChar char="❑"/>
            </a:pPr>
            <a:r>
              <a:rPr lang="en-US" sz="2500">
                <a:solidFill>
                  <a:srgbClr val="FF0000"/>
                </a:solidFill>
                <a:latin typeface="Calibri"/>
                <a:ea typeface="Calibri"/>
                <a:cs typeface="Calibri"/>
                <a:sym typeface="Calibri"/>
              </a:rPr>
              <a:t>Tư thế ngồi đúng khi làm việc với máy tính: </a:t>
            </a:r>
            <a:endParaRPr sz="2500">
              <a:solidFill>
                <a:srgbClr val="FF0000"/>
              </a:solidFill>
              <a:latin typeface="Calibri"/>
              <a:ea typeface="Calibri"/>
              <a:cs typeface="Calibri"/>
              <a:sym typeface="Calibri"/>
            </a:endParaRPr>
          </a:p>
          <a:p>
            <a:pPr indent="-290513" lvl="0" marL="579438" marR="0" rtl="0" algn="just">
              <a:lnSpc>
                <a:spcPct val="114000"/>
              </a:lnSpc>
              <a:spcBef>
                <a:spcPts val="600"/>
              </a:spcBef>
              <a:spcAft>
                <a:spcPts val="0"/>
              </a:spcAft>
              <a:buClr>
                <a:srgbClr val="FF0000"/>
              </a:buClr>
              <a:buSzPts val="2500"/>
              <a:buFont typeface="Arial"/>
              <a:buChar char="•"/>
            </a:pPr>
            <a:r>
              <a:rPr lang="en-US" sz="2500">
                <a:solidFill>
                  <a:srgbClr val="3333CC"/>
                </a:solidFill>
                <a:latin typeface="Calibri"/>
                <a:ea typeface="Calibri"/>
                <a:cs typeface="Calibri"/>
                <a:sym typeface="Calibri"/>
              </a:rPr>
              <a:t>Ngồi thẳng lưng, vai thả lỏng;</a:t>
            </a:r>
            <a:endParaRPr sz="2500">
              <a:solidFill>
                <a:srgbClr val="3333CC"/>
              </a:solidFill>
              <a:latin typeface="Calibri"/>
              <a:ea typeface="Calibri"/>
              <a:cs typeface="Calibri"/>
              <a:sym typeface="Calibri"/>
            </a:endParaRPr>
          </a:p>
          <a:p>
            <a:pPr indent="-290513" lvl="0" marL="579438" marR="0" rtl="0" algn="just">
              <a:lnSpc>
                <a:spcPct val="114000"/>
              </a:lnSpc>
              <a:spcBef>
                <a:spcPts val="0"/>
              </a:spcBef>
              <a:spcAft>
                <a:spcPts val="0"/>
              </a:spcAft>
              <a:buClr>
                <a:srgbClr val="FF0000"/>
              </a:buClr>
              <a:buSzPts val="2500"/>
              <a:buFont typeface="Arial"/>
              <a:buChar char="•"/>
            </a:pPr>
            <a:r>
              <a:rPr lang="en-US" sz="2500">
                <a:solidFill>
                  <a:srgbClr val="3333CC"/>
                </a:solidFill>
                <a:latin typeface="Calibri"/>
                <a:ea typeface="Calibri"/>
                <a:cs typeface="Calibri"/>
                <a:sym typeface="Calibri"/>
              </a:rPr>
              <a:t>Mắt hướng ngang hoặc hơi cao hơn cạnh trên màn hình; </a:t>
            </a:r>
            <a:endParaRPr sz="2500">
              <a:solidFill>
                <a:srgbClr val="3333CC"/>
              </a:solidFill>
              <a:latin typeface="Calibri"/>
              <a:ea typeface="Calibri"/>
              <a:cs typeface="Calibri"/>
              <a:sym typeface="Calibri"/>
            </a:endParaRPr>
          </a:p>
          <a:p>
            <a:pPr indent="-290513" lvl="0" marL="579438" marR="0" rtl="0" algn="just">
              <a:lnSpc>
                <a:spcPct val="114000"/>
              </a:lnSpc>
              <a:spcBef>
                <a:spcPts val="0"/>
              </a:spcBef>
              <a:spcAft>
                <a:spcPts val="0"/>
              </a:spcAft>
              <a:buClr>
                <a:srgbClr val="FF0000"/>
              </a:buClr>
              <a:buSzPts val="2500"/>
              <a:buFont typeface="Arial"/>
              <a:buChar char="•"/>
            </a:pPr>
            <a:r>
              <a:rPr lang="en-US" sz="2500">
                <a:solidFill>
                  <a:srgbClr val="3333CC"/>
                </a:solidFill>
                <a:latin typeface="Calibri"/>
                <a:ea typeface="Calibri"/>
                <a:cs typeface="Calibri"/>
                <a:sym typeface="Calibri"/>
              </a:rPr>
              <a:t>Khoảng cách từ mắt đến màn hình từ 50 cm đến 80 cm; </a:t>
            </a:r>
            <a:endParaRPr sz="2500">
              <a:solidFill>
                <a:srgbClr val="3333CC"/>
              </a:solidFill>
              <a:latin typeface="Calibri"/>
              <a:ea typeface="Calibri"/>
              <a:cs typeface="Calibri"/>
              <a:sym typeface="Calibri"/>
            </a:endParaRPr>
          </a:p>
          <a:p>
            <a:pPr indent="-290513" lvl="0" marL="579438" marR="0" rtl="0" algn="just">
              <a:lnSpc>
                <a:spcPct val="114000"/>
              </a:lnSpc>
              <a:spcBef>
                <a:spcPts val="0"/>
              </a:spcBef>
              <a:spcAft>
                <a:spcPts val="0"/>
              </a:spcAft>
              <a:buClr>
                <a:srgbClr val="FF0000"/>
              </a:buClr>
              <a:buSzPts val="2500"/>
              <a:buFont typeface="Arial"/>
              <a:buChar char="•"/>
            </a:pPr>
            <a:r>
              <a:rPr lang="en-US" sz="2500">
                <a:solidFill>
                  <a:srgbClr val="3333CC"/>
                </a:solidFill>
                <a:latin typeface="Calibri"/>
                <a:ea typeface="Calibri"/>
                <a:cs typeface="Calibri"/>
                <a:sym typeface="Calibri"/>
              </a:rPr>
              <a:t>Không để ánh sáng chiếu thẳng vào mắt và màn hình; </a:t>
            </a:r>
            <a:endParaRPr sz="2500">
              <a:solidFill>
                <a:srgbClr val="3333CC"/>
              </a:solidFill>
              <a:latin typeface="Calibri"/>
              <a:ea typeface="Calibri"/>
              <a:cs typeface="Calibri"/>
              <a:sym typeface="Calibri"/>
            </a:endParaRPr>
          </a:p>
          <a:p>
            <a:pPr indent="-290513" lvl="0" marL="579438" marR="0" rtl="0" algn="just">
              <a:lnSpc>
                <a:spcPct val="114000"/>
              </a:lnSpc>
              <a:spcBef>
                <a:spcPts val="0"/>
              </a:spcBef>
              <a:spcAft>
                <a:spcPts val="0"/>
              </a:spcAft>
              <a:buClr>
                <a:srgbClr val="FF0000"/>
              </a:buClr>
              <a:buSzPts val="2500"/>
              <a:buFont typeface="Arial"/>
              <a:buChar char="•"/>
            </a:pPr>
            <a:r>
              <a:rPr lang="en-US" sz="2500">
                <a:solidFill>
                  <a:srgbClr val="3333CC"/>
                </a:solidFill>
                <a:latin typeface="Calibri"/>
                <a:ea typeface="Calibri"/>
                <a:cs typeface="Calibri"/>
                <a:sym typeface="Calibri"/>
              </a:rPr>
              <a:t>Tay đặt ngang tầm bàn phím; </a:t>
            </a:r>
            <a:endParaRPr sz="2500">
              <a:solidFill>
                <a:srgbClr val="3333CC"/>
              </a:solidFill>
              <a:latin typeface="Calibri"/>
              <a:ea typeface="Calibri"/>
              <a:cs typeface="Calibri"/>
              <a:sym typeface="Calibri"/>
            </a:endParaRPr>
          </a:p>
          <a:p>
            <a:pPr indent="-290513" lvl="0" marL="579438" marR="0" rtl="0" algn="just">
              <a:lnSpc>
                <a:spcPct val="114000"/>
              </a:lnSpc>
              <a:spcBef>
                <a:spcPts val="0"/>
              </a:spcBef>
              <a:spcAft>
                <a:spcPts val="0"/>
              </a:spcAft>
              <a:buClr>
                <a:srgbClr val="FF0000"/>
              </a:buClr>
              <a:buSzPts val="2500"/>
              <a:buFont typeface="Arial"/>
              <a:buChar char="•"/>
            </a:pPr>
            <a:r>
              <a:rPr lang="en-US" sz="2500">
                <a:solidFill>
                  <a:srgbClr val="3333CC"/>
                </a:solidFill>
                <a:latin typeface="Calibri"/>
                <a:ea typeface="Calibri"/>
                <a:cs typeface="Calibri"/>
                <a:sym typeface="Calibri"/>
              </a:rPr>
              <a:t>Chuột để bên tay phải.</a:t>
            </a:r>
            <a:endParaRPr sz="2500">
              <a:solidFill>
                <a:srgbClr val="3333CC"/>
              </a:solidFill>
              <a:latin typeface="Calibri"/>
              <a:ea typeface="Calibri"/>
              <a:cs typeface="Calibri"/>
              <a:sym typeface="Calibri"/>
            </a:endParaRPr>
          </a:p>
        </p:txBody>
      </p:sp>
      <p:pic>
        <p:nvPicPr>
          <p:cNvPr id="122" name="Google Shape;122;p4"/>
          <p:cNvPicPr preferRelativeResize="0"/>
          <p:nvPr/>
        </p:nvPicPr>
        <p:blipFill rotWithShape="1">
          <a:blip r:embed="rId4">
            <a:alphaModFix/>
          </a:blip>
          <a:srcRect b="0" l="0" r="0" t="0"/>
          <a:stretch/>
        </p:blipFill>
        <p:spPr>
          <a:xfrm>
            <a:off x="4285365" y="374379"/>
            <a:ext cx="3643985" cy="703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500"/>
                                        <p:tgtEl>
                                          <p:spTgt spid="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Effect filter="fade" transition="in">
                                      <p:cBhvr>
                                        <p:cTn dur="500"/>
                                        <p:tgtEl>
                                          <p:spTgt spid="1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animEffect filter="fade" transition="in">
                                      <p:cBhvr>
                                        <p:cTn dur="500"/>
                                        <p:tgtEl>
                                          <p:spTgt spid="1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animEffect filter="fade" transition="in">
                                      <p:cBhvr>
                                        <p:cTn dur="500"/>
                                        <p:tgtEl>
                                          <p:spTgt spid="1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4" st="4"/>
                                            </p:txEl>
                                          </p:spTgt>
                                        </p:tgtEl>
                                        <p:attrNameLst>
                                          <p:attrName>style.visibility</p:attrName>
                                        </p:attrNameLst>
                                      </p:cBhvr>
                                      <p:to>
                                        <p:strVal val="visible"/>
                                      </p:to>
                                    </p:set>
                                    <p:animEffect filter="fade" transition="in">
                                      <p:cBhvr>
                                        <p:cTn dur="500"/>
                                        <p:tgtEl>
                                          <p:spTgt spid="12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5" st="5"/>
                                            </p:txEl>
                                          </p:spTgt>
                                        </p:tgtEl>
                                        <p:attrNameLst>
                                          <p:attrName>style.visibility</p:attrName>
                                        </p:attrNameLst>
                                      </p:cBhvr>
                                      <p:to>
                                        <p:strVal val="visible"/>
                                      </p:to>
                                    </p:set>
                                    <p:animEffect filter="fade" transition="in">
                                      <p:cBhvr>
                                        <p:cTn dur="500"/>
                                        <p:tgtEl>
                                          <p:spTgt spid="12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6" st="6"/>
                                            </p:txEl>
                                          </p:spTgt>
                                        </p:tgtEl>
                                        <p:attrNameLst>
                                          <p:attrName>style.visibility</p:attrName>
                                        </p:attrNameLst>
                                      </p:cBhvr>
                                      <p:to>
                                        <p:strVal val="visible"/>
                                      </p:to>
                                    </p:set>
                                    <p:animEffect filter="fade" transition="in">
                                      <p:cBhvr>
                                        <p:cTn dur="500"/>
                                        <p:tgtEl>
                                          <p:spTgt spid="12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pSp>
        <p:nvGrpSpPr>
          <p:cNvPr id="127" name="Google Shape;127;p5"/>
          <p:cNvGrpSpPr/>
          <p:nvPr/>
        </p:nvGrpSpPr>
        <p:grpSpPr>
          <a:xfrm>
            <a:off x="807120" y="1168279"/>
            <a:ext cx="10098445" cy="967389"/>
            <a:chOff x="682011" y="1392470"/>
            <a:chExt cx="10098445" cy="967389"/>
          </a:xfrm>
        </p:grpSpPr>
        <p:grpSp>
          <p:nvGrpSpPr>
            <p:cNvPr id="128" name="Google Shape;128;p5"/>
            <p:cNvGrpSpPr/>
            <p:nvPr/>
          </p:nvGrpSpPr>
          <p:grpSpPr>
            <a:xfrm>
              <a:off x="682011" y="1392470"/>
              <a:ext cx="429926" cy="553998"/>
              <a:chOff x="1074773" y="1392410"/>
              <a:chExt cx="429926" cy="553998"/>
            </a:xfrm>
          </p:grpSpPr>
          <p:sp>
            <p:nvSpPr>
              <p:cNvPr id="129" name="Google Shape;129;p5"/>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5"/>
              <p:cNvSpPr txBox="1"/>
              <p:nvPr/>
            </p:nvSpPr>
            <p:spPr>
              <a:xfrm>
                <a:off x="1074773" y="1392410"/>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2</a:t>
                </a:r>
                <a:endParaRPr b="1" sz="3000">
                  <a:solidFill>
                    <a:schemeClr val="lt1"/>
                  </a:solidFill>
                  <a:latin typeface="Tahoma"/>
                  <a:ea typeface="Tahoma"/>
                  <a:cs typeface="Tahoma"/>
                  <a:sym typeface="Tahoma"/>
                </a:endParaRPr>
              </a:p>
            </p:txBody>
          </p:sp>
        </p:grpSp>
        <p:sp>
          <p:nvSpPr>
            <p:cNvPr id="131" name="Google Shape;131;p5"/>
            <p:cNvSpPr txBox="1"/>
            <p:nvPr/>
          </p:nvSpPr>
          <p:spPr>
            <a:xfrm>
              <a:off x="1111937" y="1425501"/>
              <a:ext cx="9668519" cy="934358"/>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b="1" lang="en-US" sz="2400">
                  <a:solidFill>
                    <a:srgbClr val="3333CC"/>
                  </a:solidFill>
                  <a:latin typeface="Calibri"/>
                  <a:ea typeface="Calibri"/>
                  <a:cs typeface="Calibri"/>
                  <a:sym typeface="Calibri"/>
                </a:rPr>
                <a:t>Những tác hại khi ngồi sai tư thế hoặc sử dụng máy tính quá thời gian quy định cho lứa tuổi</a:t>
              </a:r>
              <a:endParaRPr b="1" sz="2400">
                <a:solidFill>
                  <a:srgbClr val="3333CC"/>
                </a:solidFill>
                <a:latin typeface="Arial"/>
                <a:ea typeface="Arial"/>
                <a:cs typeface="Arial"/>
                <a:sym typeface="Arial"/>
              </a:endParaRPr>
            </a:p>
          </p:txBody>
        </p:sp>
      </p:grpSp>
      <p:pic>
        <p:nvPicPr>
          <p:cNvPr id="132" name="Google Shape;132;p5"/>
          <p:cNvPicPr preferRelativeResize="0"/>
          <p:nvPr/>
        </p:nvPicPr>
        <p:blipFill rotWithShape="1">
          <a:blip r:embed="rId3">
            <a:alphaModFix/>
          </a:blip>
          <a:srcRect b="0" l="0" r="0" t="0"/>
          <a:stretch/>
        </p:blipFill>
        <p:spPr>
          <a:xfrm>
            <a:off x="4290256" y="388877"/>
            <a:ext cx="3643985" cy="703225"/>
          </a:xfrm>
          <a:prstGeom prst="rect">
            <a:avLst/>
          </a:prstGeom>
          <a:noFill/>
          <a:ln>
            <a:noFill/>
          </a:ln>
        </p:spPr>
      </p:pic>
      <p:pic>
        <p:nvPicPr>
          <p:cNvPr id="133" name="Google Shape;133;p5"/>
          <p:cNvPicPr preferRelativeResize="0"/>
          <p:nvPr/>
        </p:nvPicPr>
        <p:blipFill rotWithShape="1">
          <a:blip r:embed="rId4">
            <a:alphaModFix/>
          </a:blip>
          <a:srcRect b="0" l="0" r="22382" t="1215"/>
          <a:stretch/>
        </p:blipFill>
        <p:spPr>
          <a:xfrm>
            <a:off x="4905767" y="3156482"/>
            <a:ext cx="6430103" cy="2122048"/>
          </a:xfrm>
          <a:prstGeom prst="rect">
            <a:avLst/>
          </a:prstGeom>
          <a:noFill/>
          <a:ln>
            <a:noFill/>
          </a:ln>
        </p:spPr>
      </p:pic>
      <p:sp>
        <p:nvSpPr>
          <p:cNvPr id="134" name="Google Shape;134;p5"/>
          <p:cNvSpPr/>
          <p:nvPr/>
        </p:nvSpPr>
        <p:spPr>
          <a:xfrm>
            <a:off x="821687" y="2514600"/>
            <a:ext cx="4084080" cy="3708504"/>
          </a:xfrm>
          <a:prstGeom prst="roundRect">
            <a:avLst>
              <a:gd fmla="val 16667" name="adj"/>
            </a:avLst>
          </a:prstGeom>
          <a:solidFill>
            <a:schemeClr val="lt1"/>
          </a:solid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176213" lvl="0" marL="463550" marR="0" rtl="0" algn="just">
              <a:lnSpc>
                <a:spcPct val="114000"/>
              </a:lnSpc>
              <a:spcBef>
                <a:spcPts val="0"/>
              </a:spcBef>
              <a:spcAft>
                <a:spcPts val="0"/>
              </a:spcAft>
              <a:buNone/>
            </a:pPr>
            <a:r>
              <a:rPr b="1" lang="en-US" sz="2400">
                <a:solidFill>
                  <a:srgbClr val="3333CC"/>
                </a:solidFill>
                <a:latin typeface="Arial"/>
                <a:ea typeface="Arial"/>
                <a:cs typeface="Arial"/>
                <a:sym typeface="Arial"/>
              </a:rPr>
              <a:t>  </a:t>
            </a:r>
            <a:endParaRPr/>
          </a:p>
          <a:p>
            <a:pPr indent="-6350" lvl="0" marL="463550" marR="0" rtl="0" algn="just">
              <a:lnSpc>
                <a:spcPct val="114000"/>
              </a:lnSpc>
              <a:spcBef>
                <a:spcPts val="0"/>
              </a:spcBef>
              <a:spcAft>
                <a:spcPts val="0"/>
              </a:spcAft>
              <a:buNone/>
            </a:pPr>
            <a:r>
              <a:rPr b="1" lang="en-US" sz="2200">
                <a:solidFill>
                  <a:srgbClr val="3333CC"/>
                </a:solidFill>
                <a:latin typeface="Arial"/>
                <a:ea typeface="Arial"/>
                <a:cs typeface="Arial"/>
                <a:sym typeface="Arial"/>
              </a:rPr>
              <a:t>Em hãy thảo luận với bạn để nêu các tác hại:</a:t>
            </a:r>
            <a:endParaRPr/>
          </a:p>
          <a:p>
            <a:pPr indent="-403225" lvl="0" marL="457200" marR="0" rtl="0" algn="just">
              <a:lnSpc>
                <a:spcPct val="114000"/>
              </a:lnSpc>
              <a:spcBef>
                <a:spcPts val="0"/>
              </a:spcBef>
              <a:spcAft>
                <a:spcPts val="0"/>
              </a:spcAft>
              <a:buClr>
                <a:srgbClr val="FF0000"/>
              </a:buClr>
              <a:buSzPts val="2300"/>
              <a:buFont typeface="Arial"/>
              <a:buChar char="•"/>
            </a:pPr>
            <a:r>
              <a:rPr lang="en-US" sz="2300">
                <a:solidFill>
                  <a:srgbClr val="3333CC"/>
                </a:solidFill>
                <a:latin typeface="Arial"/>
                <a:ea typeface="Arial"/>
                <a:cs typeface="Arial"/>
                <a:sym typeface="Arial"/>
              </a:rPr>
              <a:t>Khi ngồi sai tư thế qua việc quan sát hình 7.2</a:t>
            </a:r>
            <a:endParaRPr sz="2300">
              <a:solidFill>
                <a:srgbClr val="3333CC"/>
              </a:solidFill>
              <a:latin typeface="Arial"/>
              <a:ea typeface="Arial"/>
              <a:cs typeface="Arial"/>
              <a:sym typeface="Arial"/>
            </a:endParaRPr>
          </a:p>
          <a:p>
            <a:pPr indent="-403225" lvl="0" marL="457200" marR="0" rtl="0" algn="just">
              <a:lnSpc>
                <a:spcPct val="114000"/>
              </a:lnSpc>
              <a:spcBef>
                <a:spcPts val="0"/>
              </a:spcBef>
              <a:spcAft>
                <a:spcPts val="0"/>
              </a:spcAft>
              <a:buClr>
                <a:srgbClr val="FF0000"/>
              </a:buClr>
              <a:buSzPts val="2300"/>
              <a:buFont typeface="Arial"/>
              <a:buChar char="•"/>
            </a:pPr>
            <a:r>
              <a:rPr lang="en-US" sz="2300">
                <a:solidFill>
                  <a:srgbClr val="3333CC"/>
                </a:solidFill>
                <a:latin typeface="Arial"/>
                <a:ea typeface="Arial"/>
                <a:cs typeface="Arial"/>
                <a:sym typeface="Arial"/>
              </a:rPr>
              <a:t>Khi sử dụng máy tính quá thời gian quy định cho lứa tuổi.</a:t>
            </a:r>
            <a:endParaRPr sz="2300">
              <a:solidFill>
                <a:srgbClr val="3333CC"/>
              </a:solidFill>
              <a:latin typeface="Arial"/>
              <a:ea typeface="Arial"/>
              <a:cs typeface="Arial"/>
              <a:sym typeface="Arial"/>
            </a:endParaRPr>
          </a:p>
          <a:p>
            <a:pPr indent="-190500" lvl="0" marL="342900" marR="0" rtl="0" algn="just">
              <a:lnSpc>
                <a:spcPct val="114000"/>
              </a:lnSpc>
              <a:spcBef>
                <a:spcPts val="0"/>
              </a:spcBef>
              <a:spcAft>
                <a:spcPts val="0"/>
              </a:spcAft>
              <a:buClr>
                <a:srgbClr val="FF0000"/>
              </a:buClr>
              <a:buSzPts val="2400"/>
              <a:buFont typeface="Arial"/>
              <a:buNone/>
            </a:pPr>
            <a:r>
              <a:t/>
            </a:r>
            <a:endParaRPr sz="2400">
              <a:solidFill>
                <a:srgbClr val="3333CC"/>
              </a:solidFill>
              <a:latin typeface="Arial"/>
              <a:ea typeface="Arial"/>
              <a:cs typeface="Arial"/>
              <a:sym typeface="Arial"/>
            </a:endParaRPr>
          </a:p>
        </p:txBody>
      </p:sp>
      <p:sp>
        <p:nvSpPr>
          <p:cNvPr id="135" name="Google Shape;135;p5"/>
          <p:cNvSpPr txBox="1"/>
          <p:nvPr/>
        </p:nvSpPr>
        <p:spPr>
          <a:xfrm>
            <a:off x="5446060" y="5368038"/>
            <a:ext cx="56348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Hình 7.2. Những tư thế ngồi sai khi sử dụng máy tính</a:t>
            </a:r>
            <a:endParaRPr sz="1800">
              <a:solidFill>
                <a:schemeClr val="dk1"/>
              </a:solidFill>
              <a:latin typeface="Calibri"/>
              <a:ea typeface="Calibri"/>
              <a:cs typeface="Calibri"/>
              <a:sym typeface="Calibri"/>
            </a:endParaRPr>
          </a:p>
        </p:txBody>
      </p:sp>
      <p:pic>
        <p:nvPicPr>
          <p:cNvPr id="136" name="Google Shape;136;p5"/>
          <p:cNvPicPr preferRelativeResize="0"/>
          <p:nvPr/>
        </p:nvPicPr>
        <p:blipFill rotWithShape="1">
          <a:blip r:embed="rId5">
            <a:alphaModFix/>
          </a:blip>
          <a:srcRect b="0" l="0" r="0" t="0"/>
          <a:stretch/>
        </p:blipFill>
        <p:spPr>
          <a:xfrm>
            <a:off x="939730" y="2826346"/>
            <a:ext cx="565497" cy="476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500"/>
                                        <p:tgtEl>
                                          <p:spTgt spid="13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Effect filter="fade" transition="in">
                                      <p:cBhvr>
                                        <p:cTn dur="500"/>
                                        <p:tgtEl>
                                          <p:spTgt spid="13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Effect filter="fade" transition="in">
                                      <p:cBhvr>
                                        <p:cTn dur="500"/>
                                        <p:tgtEl>
                                          <p:spTgt spid="134">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animEffect filter="fade" transition="in">
                                      <p:cBhvr>
                                        <p:cTn dur="500"/>
                                        <p:tgtEl>
                                          <p:spTgt spid="134">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animEffect filter="fade" transition="in">
                                      <p:cBhvr>
                                        <p:cTn dur="500"/>
                                        <p:tgtEl>
                                          <p:spTgt spid="13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grpSp>
        <p:nvGrpSpPr>
          <p:cNvPr id="141" name="Google Shape;141;p6"/>
          <p:cNvGrpSpPr/>
          <p:nvPr/>
        </p:nvGrpSpPr>
        <p:grpSpPr>
          <a:xfrm>
            <a:off x="807120" y="1208620"/>
            <a:ext cx="10098445" cy="967389"/>
            <a:chOff x="682011" y="1392470"/>
            <a:chExt cx="10098445" cy="967389"/>
          </a:xfrm>
        </p:grpSpPr>
        <p:grpSp>
          <p:nvGrpSpPr>
            <p:cNvPr id="142" name="Google Shape;142;p6"/>
            <p:cNvGrpSpPr/>
            <p:nvPr/>
          </p:nvGrpSpPr>
          <p:grpSpPr>
            <a:xfrm>
              <a:off x="682011" y="1392470"/>
              <a:ext cx="429926" cy="553998"/>
              <a:chOff x="1074773" y="1392410"/>
              <a:chExt cx="429926" cy="553998"/>
            </a:xfrm>
          </p:grpSpPr>
          <p:sp>
            <p:nvSpPr>
              <p:cNvPr id="143" name="Google Shape;143;p6"/>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6"/>
              <p:cNvSpPr txBox="1"/>
              <p:nvPr/>
            </p:nvSpPr>
            <p:spPr>
              <a:xfrm>
                <a:off x="1074773" y="1392410"/>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2</a:t>
                </a:r>
                <a:endParaRPr b="1" sz="3000">
                  <a:solidFill>
                    <a:schemeClr val="lt1"/>
                  </a:solidFill>
                  <a:latin typeface="Tahoma"/>
                  <a:ea typeface="Tahoma"/>
                  <a:cs typeface="Tahoma"/>
                  <a:sym typeface="Tahoma"/>
                </a:endParaRPr>
              </a:p>
            </p:txBody>
          </p:sp>
        </p:grpSp>
        <p:sp>
          <p:nvSpPr>
            <p:cNvPr id="145" name="Google Shape;145;p6"/>
            <p:cNvSpPr txBox="1"/>
            <p:nvPr/>
          </p:nvSpPr>
          <p:spPr>
            <a:xfrm>
              <a:off x="1111937" y="1425501"/>
              <a:ext cx="9668519" cy="934358"/>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b="1" lang="en-US" sz="2400">
                  <a:solidFill>
                    <a:srgbClr val="3333CC"/>
                  </a:solidFill>
                  <a:latin typeface="Calibri"/>
                  <a:ea typeface="Calibri"/>
                  <a:cs typeface="Calibri"/>
                  <a:sym typeface="Calibri"/>
                </a:rPr>
                <a:t>Những tác hại khi ngồi sai tư thế hoặc sử dụng máy tính quá thời gian quy định cho lứa tuổi</a:t>
              </a:r>
              <a:endParaRPr b="1" sz="2400">
                <a:solidFill>
                  <a:srgbClr val="3333CC"/>
                </a:solidFill>
                <a:latin typeface="Arial"/>
                <a:ea typeface="Arial"/>
                <a:cs typeface="Arial"/>
                <a:sym typeface="Arial"/>
              </a:endParaRPr>
            </a:p>
          </p:txBody>
        </p:sp>
      </p:grpSp>
      <p:pic>
        <p:nvPicPr>
          <p:cNvPr id="146" name="Google Shape;146;p6"/>
          <p:cNvPicPr preferRelativeResize="0"/>
          <p:nvPr/>
        </p:nvPicPr>
        <p:blipFill rotWithShape="1">
          <a:blip r:embed="rId3">
            <a:alphaModFix/>
          </a:blip>
          <a:srcRect b="0" l="0" r="0" t="0"/>
          <a:stretch/>
        </p:blipFill>
        <p:spPr>
          <a:xfrm>
            <a:off x="4290256" y="388877"/>
            <a:ext cx="3643985" cy="703225"/>
          </a:xfrm>
          <a:prstGeom prst="rect">
            <a:avLst/>
          </a:prstGeom>
          <a:noFill/>
          <a:ln>
            <a:noFill/>
          </a:ln>
        </p:spPr>
      </p:pic>
      <p:sp>
        <p:nvSpPr>
          <p:cNvPr id="147" name="Google Shape;147;p6"/>
          <p:cNvSpPr/>
          <p:nvPr/>
        </p:nvSpPr>
        <p:spPr>
          <a:xfrm>
            <a:off x="2070848" y="2649071"/>
            <a:ext cx="7530353" cy="2366682"/>
          </a:xfrm>
          <a:prstGeom prst="cloud">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None/>
            </a:pPr>
            <a:r>
              <a:rPr lang="en-US" sz="2500">
                <a:solidFill>
                  <a:srgbClr val="3333CC"/>
                </a:solidFill>
                <a:latin typeface="Arial"/>
                <a:ea typeface="Arial"/>
                <a:cs typeface="Arial"/>
                <a:sym typeface="Arial"/>
              </a:rPr>
              <a:t>Sử dụng máy tính trong thời gian bao lâu các em nên đứng dậy và đi lại nhẹ nhàng</a:t>
            </a:r>
            <a:endParaRPr b="1" sz="2500">
              <a:solidFill>
                <a:srgbClr val="3333C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7"/>
          <p:cNvPicPr preferRelativeResize="0"/>
          <p:nvPr/>
        </p:nvPicPr>
        <p:blipFill rotWithShape="1">
          <a:blip r:embed="rId3">
            <a:alphaModFix/>
          </a:blip>
          <a:srcRect b="0" l="0" r="0" t="0"/>
          <a:stretch/>
        </p:blipFill>
        <p:spPr>
          <a:xfrm>
            <a:off x="4307515" y="319711"/>
            <a:ext cx="3640665" cy="767548"/>
          </a:xfrm>
          <a:prstGeom prst="rect">
            <a:avLst/>
          </a:prstGeom>
          <a:noFill/>
          <a:ln>
            <a:noFill/>
          </a:ln>
        </p:spPr>
      </p:pic>
      <p:grpSp>
        <p:nvGrpSpPr>
          <p:cNvPr id="153" name="Google Shape;153;p7"/>
          <p:cNvGrpSpPr/>
          <p:nvPr/>
        </p:nvGrpSpPr>
        <p:grpSpPr>
          <a:xfrm>
            <a:off x="1555846" y="1587877"/>
            <a:ext cx="8925636" cy="1319093"/>
            <a:chOff x="1501254" y="1587877"/>
            <a:chExt cx="8846764" cy="1319093"/>
          </a:xfrm>
        </p:grpSpPr>
        <p:sp>
          <p:nvSpPr>
            <p:cNvPr id="154" name="Google Shape;154;p7"/>
            <p:cNvSpPr/>
            <p:nvPr/>
          </p:nvSpPr>
          <p:spPr>
            <a:xfrm>
              <a:off x="2268376" y="1683413"/>
              <a:ext cx="7803672" cy="1052596"/>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2600">
                  <a:solidFill>
                    <a:srgbClr val="3333CC"/>
                  </a:solidFill>
                  <a:latin typeface="Calibri"/>
                  <a:ea typeface="Calibri"/>
                  <a:cs typeface="Calibri"/>
                  <a:sym typeface="Calibri"/>
                </a:rPr>
                <a:t>Em hãy chỉ ra những tác hại của việc ngồi sai tư thế khi sử dụng máy </a:t>
              </a:r>
              <a:r>
                <a:rPr b="1" lang="en-US" sz="2600">
                  <a:solidFill>
                    <a:srgbClr val="3333CC"/>
                  </a:solidFill>
                  <a:latin typeface="Arial"/>
                  <a:ea typeface="Arial"/>
                  <a:cs typeface="Arial"/>
                  <a:sym typeface="Arial"/>
                </a:rPr>
                <a:t>tính trong bảng bên dưới.</a:t>
              </a:r>
              <a:endParaRPr b="1" sz="2600">
                <a:solidFill>
                  <a:srgbClr val="3333CC"/>
                </a:solidFill>
                <a:latin typeface="Arial"/>
                <a:ea typeface="Arial"/>
                <a:cs typeface="Arial"/>
                <a:sym typeface="Arial"/>
              </a:endParaRPr>
            </a:p>
          </p:txBody>
        </p:sp>
        <p:pic>
          <p:nvPicPr>
            <p:cNvPr id="155" name="Google Shape;155;p7"/>
            <p:cNvPicPr preferRelativeResize="0"/>
            <p:nvPr/>
          </p:nvPicPr>
          <p:blipFill rotWithShape="1">
            <a:blip r:embed="rId4">
              <a:alphaModFix/>
            </a:blip>
            <a:srcRect b="0" l="0" r="0" t="0"/>
            <a:stretch/>
          </p:blipFill>
          <p:spPr>
            <a:xfrm>
              <a:off x="1694032" y="1752347"/>
              <a:ext cx="560500" cy="476250"/>
            </a:xfrm>
            <a:prstGeom prst="rect">
              <a:avLst/>
            </a:prstGeom>
            <a:noFill/>
            <a:ln>
              <a:noFill/>
            </a:ln>
          </p:spPr>
        </p:pic>
        <p:sp>
          <p:nvSpPr>
            <p:cNvPr id="156" name="Google Shape;156;p7"/>
            <p:cNvSpPr/>
            <p:nvPr/>
          </p:nvSpPr>
          <p:spPr>
            <a:xfrm>
              <a:off x="1501254" y="1587877"/>
              <a:ext cx="8846764" cy="1319093"/>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aphicFrame>
        <p:nvGraphicFramePr>
          <p:cNvPr id="157" name="Google Shape;157;p7"/>
          <p:cNvGraphicFramePr/>
          <p:nvPr/>
        </p:nvGraphicFramePr>
        <p:xfrm>
          <a:off x="1378421" y="3740721"/>
          <a:ext cx="3000000" cy="3000000"/>
        </p:xfrm>
        <a:graphic>
          <a:graphicData uri="http://schemas.openxmlformats.org/drawingml/2006/table">
            <a:tbl>
              <a:tblPr bandRow="1" firstRow="1">
                <a:noFill/>
                <a:tableStyleId>{F07D3C00-32BF-4BCD-ABEB-3DD2308F3ED5}</a:tableStyleId>
              </a:tblPr>
              <a:tblGrid>
                <a:gridCol w="3700850"/>
                <a:gridCol w="5579650"/>
              </a:tblGrid>
              <a:tr h="599275">
                <a:tc>
                  <a:txBody>
                    <a:bodyPr/>
                    <a:lstStyle/>
                    <a:p>
                      <a:pPr indent="0" lvl="0" marL="0" marR="0" rtl="0" algn="l">
                        <a:spcBef>
                          <a:spcPts val="0"/>
                        </a:spcBef>
                        <a:spcAft>
                          <a:spcPts val="0"/>
                        </a:spcAft>
                        <a:buNone/>
                      </a:pPr>
                      <a:r>
                        <a:t/>
                      </a:r>
                      <a:endParaRPr b="0" sz="26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t/>
                      </a:r>
                      <a:endParaRPr b="0" sz="2600">
                        <a:latin typeface="Arial"/>
                        <a:ea typeface="Arial"/>
                        <a:cs typeface="Arial"/>
                        <a:sym typeface="Arial"/>
                      </a:endParaRPr>
                    </a:p>
                  </a:txBody>
                  <a:tcPr marT="45725" marB="45725" marR="91450" marL="91450"/>
                </a:tc>
              </a:tr>
              <a:tr h="627800">
                <a:tc>
                  <a:txBody>
                    <a:bodyPr/>
                    <a:lstStyle/>
                    <a:p>
                      <a:pPr indent="0" lvl="0" marL="0" marR="0" rtl="0" algn="l">
                        <a:spcBef>
                          <a:spcPts val="0"/>
                        </a:spcBef>
                        <a:spcAft>
                          <a:spcPts val="0"/>
                        </a:spcAft>
                        <a:buNone/>
                      </a:pPr>
                      <a:r>
                        <a:t/>
                      </a:r>
                      <a:endParaRPr b="0" sz="26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b="0" lang="en-US" sz="2600">
                          <a:latin typeface="Arial"/>
                          <a:ea typeface="Arial"/>
                          <a:cs typeface="Arial"/>
                          <a:sym typeface="Arial"/>
                        </a:rPr>
                        <a:t>D. Cơ thể dẻo dai</a:t>
                      </a:r>
                      <a:endParaRPr b="0" sz="2600">
                        <a:latin typeface="Arial"/>
                        <a:ea typeface="Arial"/>
                        <a:cs typeface="Arial"/>
                        <a:sym typeface="Arial"/>
                      </a:endParaRPr>
                    </a:p>
                  </a:txBody>
                  <a:tcPr marT="45725" marB="45725" marR="91450" marL="91450"/>
                </a:tc>
              </a:tr>
              <a:tr h="600500">
                <a:tc>
                  <a:txBody>
                    <a:bodyPr/>
                    <a:lstStyle/>
                    <a:p>
                      <a:pPr indent="0" lvl="0" marL="0" marR="0" rtl="0" algn="l">
                        <a:spcBef>
                          <a:spcPts val="0"/>
                        </a:spcBef>
                        <a:spcAft>
                          <a:spcPts val="0"/>
                        </a:spcAft>
                        <a:buNone/>
                      </a:pPr>
                      <a:r>
                        <a:t/>
                      </a:r>
                      <a:endParaRPr b="0" sz="26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b="0" lang="en-US" sz="2600">
                          <a:latin typeface="Arial"/>
                          <a:ea typeface="Arial"/>
                          <a:cs typeface="Arial"/>
                          <a:sym typeface="Arial"/>
                        </a:rPr>
                        <a:t>G. Không ảnh hưởng đến sức khoẻ</a:t>
                      </a:r>
                      <a:endParaRPr b="0" sz="2600">
                        <a:latin typeface="Arial"/>
                        <a:ea typeface="Arial"/>
                        <a:cs typeface="Arial"/>
                        <a:sym typeface="Arial"/>
                      </a:endParaRPr>
                    </a:p>
                  </a:txBody>
                  <a:tcPr marT="45725" marB="45725" marR="91450" marL="91450"/>
                </a:tc>
              </a:tr>
            </a:tbl>
          </a:graphicData>
        </a:graphic>
      </p:graphicFrame>
      <p:sp>
        <p:nvSpPr>
          <p:cNvPr id="158" name="Google Shape;158;p7"/>
          <p:cNvSpPr txBox="1"/>
          <p:nvPr/>
        </p:nvSpPr>
        <p:spPr>
          <a:xfrm>
            <a:off x="1460310" y="3777927"/>
            <a:ext cx="1967205"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Arial"/>
                <a:ea typeface="Arial"/>
                <a:cs typeface="Arial"/>
                <a:sym typeface="Arial"/>
              </a:rPr>
              <a:t>A. Đau lưng</a:t>
            </a:r>
            <a:endParaRPr sz="2600">
              <a:solidFill>
                <a:schemeClr val="dk1"/>
              </a:solidFill>
              <a:latin typeface="Arial"/>
              <a:ea typeface="Arial"/>
              <a:cs typeface="Arial"/>
              <a:sym typeface="Arial"/>
            </a:endParaRPr>
          </a:p>
        </p:txBody>
      </p:sp>
      <p:sp>
        <p:nvSpPr>
          <p:cNvPr id="159" name="Google Shape;159;p7"/>
          <p:cNvSpPr txBox="1"/>
          <p:nvPr/>
        </p:nvSpPr>
        <p:spPr>
          <a:xfrm>
            <a:off x="1458140" y="4392642"/>
            <a:ext cx="1797287"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Arial"/>
                <a:ea typeface="Arial"/>
                <a:cs typeface="Arial"/>
                <a:sym typeface="Arial"/>
              </a:rPr>
              <a:t>C. Mỏi mắt</a:t>
            </a:r>
            <a:endParaRPr sz="2600">
              <a:solidFill>
                <a:schemeClr val="dk1"/>
              </a:solidFill>
              <a:latin typeface="Arial"/>
              <a:ea typeface="Arial"/>
              <a:cs typeface="Arial"/>
              <a:sym typeface="Arial"/>
            </a:endParaRPr>
          </a:p>
        </p:txBody>
      </p:sp>
      <p:sp>
        <p:nvSpPr>
          <p:cNvPr id="160" name="Google Shape;160;p7"/>
          <p:cNvSpPr txBox="1"/>
          <p:nvPr/>
        </p:nvSpPr>
        <p:spPr>
          <a:xfrm>
            <a:off x="1444492" y="5003290"/>
            <a:ext cx="337945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Arial"/>
                <a:ea typeface="Arial"/>
                <a:cs typeface="Arial"/>
                <a:sym typeface="Arial"/>
              </a:rPr>
              <a:t>E. Cong vẹo cột sống</a:t>
            </a:r>
            <a:endParaRPr sz="2600">
              <a:solidFill>
                <a:schemeClr val="dk1"/>
              </a:solidFill>
              <a:latin typeface="Arial"/>
              <a:ea typeface="Arial"/>
              <a:cs typeface="Arial"/>
              <a:sym typeface="Arial"/>
            </a:endParaRPr>
          </a:p>
        </p:txBody>
      </p:sp>
      <p:sp>
        <p:nvSpPr>
          <p:cNvPr id="161" name="Google Shape;161;p7"/>
          <p:cNvSpPr txBox="1"/>
          <p:nvPr/>
        </p:nvSpPr>
        <p:spPr>
          <a:xfrm>
            <a:off x="5088061" y="3777927"/>
            <a:ext cx="2356735"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Arial"/>
                <a:ea typeface="Arial"/>
                <a:cs typeface="Arial"/>
                <a:sym typeface="Arial"/>
              </a:rPr>
              <a:t>B. Đau vai gáy</a:t>
            </a:r>
            <a:endParaRPr sz="2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500"/>
                                        <p:tgtEl>
                                          <p:spTgt spid="15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500"/>
                                        <p:tgtEl>
                                          <p:spTgt spid="16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500"/>
                                        <p:tgtEl>
                                          <p:spTgt spid="16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8"/>
          <p:cNvPicPr preferRelativeResize="0"/>
          <p:nvPr/>
        </p:nvPicPr>
        <p:blipFill rotWithShape="1">
          <a:blip r:embed="rId3">
            <a:alphaModFix/>
          </a:blip>
          <a:srcRect b="0" l="0" r="0" t="0"/>
          <a:stretch/>
        </p:blipFill>
        <p:spPr>
          <a:xfrm>
            <a:off x="4298651" y="389324"/>
            <a:ext cx="3657995" cy="761201"/>
          </a:xfrm>
          <a:prstGeom prst="rect">
            <a:avLst/>
          </a:prstGeom>
          <a:noFill/>
          <a:ln>
            <a:noFill/>
          </a:ln>
        </p:spPr>
      </p:pic>
      <p:grpSp>
        <p:nvGrpSpPr>
          <p:cNvPr id="167" name="Google Shape;167;p8"/>
          <p:cNvGrpSpPr/>
          <p:nvPr/>
        </p:nvGrpSpPr>
        <p:grpSpPr>
          <a:xfrm>
            <a:off x="1583145" y="2341734"/>
            <a:ext cx="8647205" cy="1930015"/>
            <a:chOff x="1583145" y="2328086"/>
            <a:chExt cx="8647205" cy="1930015"/>
          </a:xfrm>
        </p:grpSpPr>
        <p:sp>
          <p:nvSpPr>
            <p:cNvPr id="168" name="Google Shape;168;p8"/>
            <p:cNvSpPr/>
            <p:nvPr/>
          </p:nvSpPr>
          <p:spPr>
            <a:xfrm>
              <a:off x="2357106" y="2502279"/>
              <a:ext cx="7633055" cy="1532727"/>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2600">
                  <a:solidFill>
                    <a:srgbClr val="3333CC"/>
                  </a:solidFill>
                  <a:latin typeface="Calibri"/>
                  <a:ea typeface="Calibri"/>
                  <a:cs typeface="Calibri"/>
                  <a:sym typeface="Calibri"/>
                </a:rPr>
                <a:t>Em hãy ngồi như đang sử dụng máy tính và yêu cầu bạn cùng bàn nhận xét đúng ở đâu, sai ở đâu? Sau đó hai bạn đổi vai trò cho nhau. </a:t>
              </a:r>
              <a:endParaRPr b="1" sz="2600">
                <a:solidFill>
                  <a:srgbClr val="3333CC"/>
                </a:solidFill>
                <a:latin typeface="Arial"/>
                <a:ea typeface="Arial"/>
                <a:cs typeface="Arial"/>
                <a:sym typeface="Arial"/>
              </a:endParaRPr>
            </a:p>
          </p:txBody>
        </p:sp>
        <p:pic>
          <p:nvPicPr>
            <p:cNvPr id="169" name="Google Shape;169;p8"/>
            <p:cNvPicPr preferRelativeResize="0"/>
            <p:nvPr/>
          </p:nvPicPr>
          <p:blipFill rotWithShape="1">
            <a:blip r:embed="rId4">
              <a:alphaModFix/>
            </a:blip>
            <a:srcRect b="0" l="0" r="0" t="0"/>
            <a:stretch/>
          </p:blipFill>
          <p:spPr>
            <a:xfrm>
              <a:off x="1791609" y="2552327"/>
              <a:ext cx="565497" cy="476250"/>
            </a:xfrm>
            <a:prstGeom prst="rect">
              <a:avLst/>
            </a:prstGeom>
            <a:noFill/>
            <a:ln>
              <a:noFill/>
            </a:ln>
          </p:spPr>
        </p:pic>
        <p:sp>
          <p:nvSpPr>
            <p:cNvPr id="170" name="Google Shape;170;p8"/>
            <p:cNvSpPr/>
            <p:nvPr/>
          </p:nvSpPr>
          <p:spPr>
            <a:xfrm>
              <a:off x="1583145" y="2328086"/>
              <a:ext cx="8647205" cy="1930015"/>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2022-01-27T15:18:21Z</dcterms:created>
  <dc:creator>Admin</dc:creator>
</cp:coreProperties>
</file>