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</p:sldIdLst>
  <p:sldSz cx="9144000" cy="6858000" type="screen4x3"/>
  <p:notesSz cx="6858000" cy="9144000"/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1" d="100"/>
          <a:sy n="81" d="100"/>
        </p:scale>
        <p:origin x="108" y="53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B9B5FF-DB4F-46CC-B194-D9F404CA042D}" type="datetimeFigureOut">
              <a:rPr lang="vi-VN" smtClean="0"/>
              <a:t>06/11/2023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52E9C3-A444-4E11-86C3-88B9110AB034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9425055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B9B5FF-DB4F-46CC-B194-D9F404CA042D}" type="datetimeFigureOut">
              <a:rPr lang="vi-VN" smtClean="0"/>
              <a:t>06/11/2023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52E9C3-A444-4E11-86C3-88B9110AB034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3507881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B9B5FF-DB4F-46CC-B194-D9F404CA042D}" type="datetimeFigureOut">
              <a:rPr lang="vi-VN" smtClean="0"/>
              <a:t>06/11/2023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52E9C3-A444-4E11-86C3-88B9110AB034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2466916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B9B5FF-DB4F-46CC-B194-D9F404CA042D}" type="datetimeFigureOut">
              <a:rPr lang="vi-VN" smtClean="0"/>
              <a:t>06/11/2023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52E9C3-A444-4E11-86C3-88B9110AB034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5802063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B9B5FF-DB4F-46CC-B194-D9F404CA042D}" type="datetimeFigureOut">
              <a:rPr lang="vi-VN" smtClean="0"/>
              <a:t>06/11/2023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52E9C3-A444-4E11-86C3-88B9110AB034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7871688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B9B5FF-DB4F-46CC-B194-D9F404CA042D}" type="datetimeFigureOut">
              <a:rPr lang="vi-VN" smtClean="0"/>
              <a:t>06/11/2023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52E9C3-A444-4E11-86C3-88B9110AB034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4494805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B9B5FF-DB4F-46CC-B194-D9F404CA042D}" type="datetimeFigureOut">
              <a:rPr lang="vi-VN" smtClean="0"/>
              <a:t>06/11/2023</a:t>
            </a:fld>
            <a:endParaRPr lang="vi-V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52E9C3-A444-4E11-86C3-88B9110AB034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2288016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B9B5FF-DB4F-46CC-B194-D9F404CA042D}" type="datetimeFigureOut">
              <a:rPr lang="vi-VN" smtClean="0"/>
              <a:t>06/11/2023</a:t>
            </a:fld>
            <a:endParaRPr lang="vi-V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52E9C3-A444-4E11-86C3-88B9110AB034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3104237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B9B5FF-DB4F-46CC-B194-D9F404CA042D}" type="datetimeFigureOut">
              <a:rPr lang="vi-VN" smtClean="0"/>
              <a:t>06/11/2023</a:t>
            </a:fld>
            <a:endParaRPr lang="vi-V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52E9C3-A444-4E11-86C3-88B9110AB034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4828438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B9B5FF-DB4F-46CC-B194-D9F404CA042D}" type="datetimeFigureOut">
              <a:rPr lang="vi-VN" smtClean="0"/>
              <a:t>06/11/2023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52E9C3-A444-4E11-86C3-88B9110AB034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9981348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B9B5FF-DB4F-46CC-B194-D9F404CA042D}" type="datetimeFigureOut">
              <a:rPr lang="vi-VN" smtClean="0"/>
              <a:t>06/11/2023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52E9C3-A444-4E11-86C3-88B9110AB034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4458554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B9B5FF-DB4F-46CC-B194-D9F404CA042D}" type="datetimeFigureOut">
              <a:rPr lang="vi-VN" smtClean="0"/>
              <a:t>06/11/2023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52E9C3-A444-4E11-86C3-88B9110AB034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2372571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35968" y="3470178"/>
            <a:ext cx="7772400" cy="2088232"/>
          </a:xfrm>
        </p:spPr>
        <p:txBody>
          <a:bodyPr>
            <a:normAutofit/>
          </a:bodyPr>
          <a:lstStyle/>
          <a:p>
            <a:r>
              <a:rPr lang="en-US" sz="3100" b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800" b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Lớp nhà trẻ : 24-36 tháng</a:t>
            </a:r>
            <a:br>
              <a:rPr lang="en-US" sz="2800" b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2800" b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Giáo viên:Phạm Thị Thanh Hà</a:t>
            </a:r>
            <a:endParaRPr lang="vi-VN" sz="2800" b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683623" y="1377982"/>
            <a:ext cx="7772400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b="1">
                <a:latin typeface="Times New Roman" pitchFamily="18" charset="0"/>
                <a:cs typeface="Times New Roman" pitchFamily="18" charset="0"/>
              </a:rPr>
              <a:t>UBND QUẬN LONG BIÊN</a:t>
            </a:r>
            <a:br>
              <a:rPr lang="en-US" sz="2800" b="1">
                <a:latin typeface="Times New Roman" pitchFamily="18" charset="0"/>
                <a:cs typeface="Times New Roman" pitchFamily="18" charset="0"/>
              </a:rPr>
            </a:br>
            <a:r>
              <a:rPr lang="en-US" sz="2800" b="1">
                <a:latin typeface="Times New Roman" pitchFamily="18" charset="0"/>
                <a:cs typeface="Times New Roman" pitchFamily="18" charset="0"/>
              </a:rPr>
              <a:t>TRƯỜNG MẦM NON THƯỢNG THANH</a:t>
            </a:r>
            <a:endParaRPr lang="vi-VN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685800" y="2811758"/>
            <a:ext cx="7772400" cy="11521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5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54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LĨNH VỰC PHÁT TRIỂN NHẬN THỨC</a:t>
            </a:r>
            <a:endParaRPr lang="en-US" sz="5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54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Đề tài: Phân biệt to- nhỏ </a:t>
            </a:r>
            <a:endParaRPr lang="vi-VN" sz="5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14916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916832"/>
            <a:ext cx="8229600" cy="1143000"/>
          </a:xfrm>
        </p:spPr>
        <p:txBody>
          <a:bodyPr>
            <a:noAutofit/>
          </a:bodyPr>
          <a:lstStyle/>
          <a:p>
            <a:r>
              <a:rPr lang="en-US" sz="4000" b="1" dirty="0">
                <a:solidFill>
                  <a:srgbClr val="FF00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BÀI HỌC ĐẾN ĐÂY LÀ HẾT RỒI</a:t>
            </a:r>
            <a:br>
              <a:rPr lang="en-US" sz="4000" b="1" dirty="0">
                <a:solidFill>
                  <a:srgbClr val="FF00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</a:br>
            <a:br>
              <a:rPr lang="en-US" sz="4000" b="1" dirty="0">
                <a:solidFill>
                  <a:srgbClr val="FF00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en-US" sz="4000" b="1" dirty="0">
                <a:solidFill>
                  <a:srgbClr val="FF00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XIN CHÀO VÀ HẸN GẶP LẠI</a:t>
            </a:r>
          </a:p>
        </p:txBody>
      </p:sp>
    </p:spTree>
    <p:extLst>
      <p:ext uri="{BB962C8B-B14F-4D97-AF65-F5344CB8AC3E}">
        <p14:creationId xmlns:p14="http://schemas.microsoft.com/office/powerpoint/2010/main" val="336021253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07153" y="1124744"/>
            <a:ext cx="8229600" cy="1540768"/>
          </a:xfrm>
        </p:spPr>
        <p:txBody>
          <a:bodyPr>
            <a:normAutofit fontScale="25000" lnSpcReduction="20000"/>
          </a:bodyPr>
          <a:lstStyle/>
          <a:p>
            <a:pPr algn="l"/>
            <a:r>
              <a:rPr lang="vi-VN" sz="11200" b="1" i="0">
                <a:solidFill>
                  <a:srgbClr val="0070C0"/>
                </a:solidFill>
                <a:effectLst/>
                <a:latin typeface="Times New Roman" panose="02020603050405020304" pitchFamily="18" charset="0"/>
              </a:rPr>
              <a:t>1</a:t>
            </a:r>
            <a:r>
              <a:rPr lang="en-US" sz="11200" b="1" i="0">
                <a:solidFill>
                  <a:srgbClr val="0070C0"/>
                </a:solidFill>
                <a:effectLst/>
                <a:latin typeface="Times New Roman" panose="02020603050405020304" pitchFamily="18" charset="0"/>
              </a:rPr>
              <a:t>.</a:t>
            </a:r>
            <a:r>
              <a:rPr lang="vi-VN" sz="11200" b="1" i="0">
                <a:solidFill>
                  <a:srgbClr val="0070C0"/>
                </a:solidFill>
                <a:effectLst/>
                <a:latin typeface="Times New Roman" panose="02020603050405020304" pitchFamily="18" charset="0"/>
              </a:rPr>
              <a:t> Kiến thức</a:t>
            </a:r>
            <a:endParaRPr lang="vi-VN" sz="11200" b="0" i="0">
              <a:solidFill>
                <a:srgbClr val="0070C0"/>
              </a:solidFill>
              <a:effectLst/>
              <a:latin typeface="Roboto" panose="02000000000000000000" pitchFamily="2" charset="0"/>
            </a:endParaRPr>
          </a:p>
          <a:p>
            <a:pPr algn="l"/>
            <a:r>
              <a:rPr lang="vi-VN" sz="11200" b="0" i="0">
                <a:solidFill>
                  <a:srgbClr val="0070C0"/>
                </a:solidFill>
                <a:effectLst/>
                <a:latin typeface="Times New Roman" panose="02020603050405020304" pitchFamily="18" charset="0"/>
              </a:rPr>
              <a:t>- Trẻ phát triển tư duy và khả năng quan sát</a:t>
            </a:r>
            <a:endParaRPr lang="vi-VN" sz="11200" b="0" i="0">
              <a:solidFill>
                <a:srgbClr val="0070C0"/>
              </a:solidFill>
              <a:effectLst/>
              <a:latin typeface="Roboto" panose="02000000000000000000" pitchFamily="2" charset="0"/>
            </a:endParaRPr>
          </a:p>
          <a:p>
            <a:pPr algn="l"/>
            <a:r>
              <a:rPr lang="vi-VN" sz="11200" b="0" i="0">
                <a:solidFill>
                  <a:srgbClr val="0070C0"/>
                </a:solidFill>
                <a:effectLst/>
                <a:latin typeface="Times New Roman" panose="02020603050405020304" pitchFamily="18" charset="0"/>
              </a:rPr>
              <a:t>- Trẻ nhận biết và phân biệt được kích thứơc to nhỏ chính xác từ đó biết liên hệ thực thế</a:t>
            </a:r>
            <a:endParaRPr lang="vi-VN" sz="11200" b="0" i="0">
              <a:solidFill>
                <a:srgbClr val="0070C0"/>
              </a:solidFill>
              <a:effectLst/>
              <a:latin typeface="Roboto" panose="02000000000000000000" pitchFamily="2" charset="0"/>
            </a:endParaRPr>
          </a:p>
          <a:p>
            <a:pPr algn="l"/>
            <a:r>
              <a:rPr lang="vi-VN" sz="11200" b="1" i="0">
                <a:solidFill>
                  <a:srgbClr val="0070C0"/>
                </a:solidFill>
                <a:effectLst/>
                <a:latin typeface="Times New Roman" panose="02020603050405020304" pitchFamily="18" charset="0"/>
              </a:rPr>
              <a:t>2</a:t>
            </a:r>
            <a:r>
              <a:rPr lang="en-US" sz="11200" b="1" i="0">
                <a:solidFill>
                  <a:srgbClr val="0070C0"/>
                </a:solidFill>
                <a:effectLst/>
                <a:latin typeface="Times New Roman" panose="02020603050405020304" pitchFamily="18" charset="0"/>
              </a:rPr>
              <a:t>.</a:t>
            </a:r>
            <a:r>
              <a:rPr lang="vi-VN" sz="11200" b="1" i="0">
                <a:solidFill>
                  <a:srgbClr val="0070C0"/>
                </a:solidFill>
                <a:effectLst/>
                <a:latin typeface="Times New Roman" panose="02020603050405020304" pitchFamily="18" charset="0"/>
              </a:rPr>
              <a:t> Kỹ năng</a:t>
            </a:r>
            <a:endParaRPr lang="vi-VN" sz="11200" b="0" i="0">
              <a:solidFill>
                <a:srgbClr val="0070C0"/>
              </a:solidFill>
              <a:effectLst/>
              <a:latin typeface="Roboto" panose="02000000000000000000" pitchFamily="2" charset="0"/>
            </a:endParaRPr>
          </a:p>
          <a:p>
            <a:pPr algn="l"/>
            <a:r>
              <a:rPr lang="vi-VN" sz="11200" b="0" i="0">
                <a:solidFill>
                  <a:srgbClr val="0070C0"/>
                </a:solidFill>
                <a:effectLst/>
                <a:latin typeface="Times New Roman" panose="02020603050405020304" pitchFamily="18" charset="0"/>
              </a:rPr>
              <a:t>- Trẻ có kỹ năng chơi trò chơi cùng cô và các bạn</a:t>
            </a:r>
            <a:endParaRPr lang="vi-VN" sz="11200" b="0" i="0">
              <a:solidFill>
                <a:srgbClr val="0070C0"/>
              </a:solidFill>
              <a:effectLst/>
              <a:latin typeface="Roboto" panose="02000000000000000000" pitchFamily="2" charset="0"/>
            </a:endParaRPr>
          </a:p>
          <a:p>
            <a:pPr algn="l"/>
            <a:r>
              <a:rPr lang="vi-VN" sz="11200" b="0" i="0">
                <a:solidFill>
                  <a:srgbClr val="0070C0"/>
                </a:solidFill>
                <a:effectLst/>
                <a:latin typeface="Times New Roman" panose="02020603050405020304" pitchFamily="18" charset="0"/>
              </a:rPr>
              <a:t>- Rèn trẻ kỹ năng nhận biết phân biệt màu xanh- đỏ, to- nhỏ</a:t>
            </a:r>
            <a:endParaRPr lang="vi-VN" sz="11200" b="0" i="0">
              <a:solidFill>
                <a:srgbClr val="0070C0"/>
              </a:solidFill>
              <a:effectLst/>
              <a:latin typeface="Roboto" panose="02000000000000000000" pitchFamily="2" charset="0"/>
            </a:endParaRPr>
          </a:p>
          <a:p>
            <a:pPr algn="l"/>
            <a:r>
              <a:rPr lang="vi-VN" sz="11200" b="1" i="0">
                <a:solidFill>
                  <a:srgbClr val="0070C0"/>
                </a:solidFill>
                <a:effectLst/>
                <a:latin typeface="Times New Roman" panose="02020603050405020304" pitchFamily="18" charset="0"/>
              </a:rPr>
              <a:t>3</a:t>
            </a:r>
            <a:r>
              <a:rPr lang="en-US" sz="11200" b="1" i="0">
                <a:solidFill>
                  <a:srgbClr val="0070C0"/>
                </a:solidFill>
                <a:effectLst/>
                <a:latin typeface="Times New Roman" panose="02020603050405020304" pitchFamily="18" charset="0"/>
              </a:rPr>
              <a:t>.</a:t>
            </a:r>
            <a:r>
              <a:rPr lang="vi-VN" sz="11200" b="1" i="0">
                <a:solidFill>
                  <a:srgbClr val="0070C0"/>
                </a:solidFill>
                <a:effectLst/>
                <a:latin typeface="Times New Roman" panose="02020603050405020304" pitchFamily="18" charset="0"/>
              </a:rPr>
              <a:t> Thái độ</a:t>
            </a:r>
            <a:endParaRPr lang="vi-VN" sz="11200" b="0" i="0">
              <a:solidFill>
                <a:srgbClr val="0070C0"/>
              </a:solidFill>
              <a:effectLst/>
              <a:latin typeface="Roboto" panose="02000000000000000000" pitchFamily="2" charset="0"/>
            </a:endParaRPr>
          </a:p>
          <a:p>
            <a:pPr algn="l"/>
            <a:r>
              <a:rPr lang="vi-VN" sz="11200" b="0" i="0">
                <a:solidFill>
                  <a:srgbClr val="0070C0"/>
                </a:solidFill>
                <a:effectLst/>
                <a:latin typeface="Times New Roman" panose="02020603050405020304" pitchFamily="18" charset="0"/>
              </a:rPr>
              <a:t>- Trẻ biết quý trọng, giữ gìn đồ dùng đồ chơi trong lớp</a:t>
            </a:r>
            <a:endParaRPr lang="vi-VN" sz="11200" b="0" i="0">
              <a:solidFill>
                <a:srgbClr val="0070C0"/>
              </a:solidFill>
              <a:effectLst/>
              <a:latin typeface="Roboto" panose="02000000000000000000" pitchFamily="2" charset="0"/>
            </a:endParaRPr>
          </a:p>
          <a:p>
            <a:pPr algn="l"/>
            <a:r>
              <a:rPr lang="vi-VN" sz="11200" b="0" i="0">
                <a:solidFill>
                  <a:srgbClr val="0070C0"/>
                </a:solidFill>
                <a:effectLst/>
                <a:latin typeface="Times New Roman" panose="02020603050405020304" pitchFamily="18" charset="0"/>
              </a:rPr>
              <a:t>- Trẻ tích cực tham gia hoạt động cùng cô và các bạn</a:t>
            </a:r>
            <a:endParaRPr lang="vi-VN" sz="11200" b="0" i="0">
              <a:solidFill>
                <a:srgbClr val="0070C0"/>
              </a:solidFill>
              <a:effectLst/>
              <a:latin typeface="Roboto" panose="02000000000000000000" pitchFamily="2" charset="0"/>
            </a:endParaRPr>
          </a:p>
          <a:p>
            <a:pPr marL="0" indent="0" algn="ctr">
              <a:buNone/>
            </a:pPr>
            <a:endParaRPr lang="en-US" sz="60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05476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7704" y="332656"/>
            <a:ext cx="4752528" cy="4859567"/>
          </a:xfrm>
          <a:prstGeom prst="rect">
            <a:avLst/>
          </a:prstGeom>
        </p:spPr>
      </p:pic>
      <p:sp>
        <p:nvSpPr>
          <p:cNvPr id="12" name="Rounded Rectangle 11"/>
          <p:cNvSpPr/>
          <p:nvPr/>
        </p:nvSpPr>
        <p:spPr>
          <a:xfrm>
            <a:off x="2267744" y="5404048"/>
            <a:ext cx="4032448" cy="792088"/>
          </a:xfrm>
          <a:prstGeom prst="round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táo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màu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đỏ</a:t>
            </a:r>
            <a:endParaRPr lang="vi-VN" sz="40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548250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9575" y="573162"/>
            <a:ext cx="4035425" cy="4127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2773" y="2636912"/>
            <a:ext cx="2133678" cy="21823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ounded Rectangle 3"/>
          <p:cNvSpPr/>
          <p:nvPr/>
        </p:nvSpPr>
        <p:spPr>
          <a:xfrm>
            <a:off x="1043608" y="5013176"/>
            <a:ext cx="2880320" cy="864096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b="1" dirty="0" err="1"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sz="4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latin typeface="Times New Roman" pitchFamily="18" charset="0"/>
                <a:cs typeface="Times New Roman" pitchFamily="18" charset="0"/>
              </a:rPr>
              <a:t>táo</a:t>
            </a:r>
            <a:r>
              <a:rPr lang="en-US" sz="4400" b="1" dirty="0">
                <a:latin typeface="Times New Roman" pitchFamily="18" charset="0"/>
                <a:cs typeface="Times New Roman" pitchFamily="18" charset="0"/>
              </a:rPr>
              <a:t> to</a:t>
            </a:r>
            <a:endParaRPr lang="vi-VN" sz="4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5469762" y="5038716"/>
            <a:ext cx="3379700" cy="864096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b="1" dirty="0" err="1"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sz="4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latin typeface="Times New Roman" pitchFamily="18" charset="0"/>
                <a:cs typeface="Times New Roman" pitchFamily="18" charset="0"/>
              </a:rPr>
              <a:t>táo</a:t>
            </a:r>
            <a:r>
              <a:rPr lang="en-US" sz="4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latin typeface="Times New Roman" pitchFamily="18" charset="0"/>
                <a:cs typeface="Times New Roman" pitchFamily="18" charset="0"/>
              </a:rPr>
              <a:t>nhỏ</a:t>
            </a:r>
            <a:endParaRPr lang="vi-VN" sz="44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011117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5000" r="-1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548680"/>
            <a:ext cx="4525963" cy="4525963"/>
          </a:xfrm>
        </p:spPr>
      </p:pic>
      <p:pic>
        <p:nvPicPr>
          <p:cNvPr id="5" name="Content Placeholder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8144" y="2358185"/>
            <a:ext cx="2734147" cy="2734147"/>
          </a:xfrm>
          <a:prstGeom prst="rect">
            <a:avLst/>
          </a:prstGeom>
        </p:spPr>
      </p:pic>
      <p:sp>
        <p:nvSpPr>
          <p:cNvPr id="6" name="Rounded Rectangle 5"/>
          <p:cNvSpPr/>
          <p:nvPr/>
        </p:nvSpPr>
        <p:spPr>
          <a:xfrm>
            <a:off x="611560" y="5445224"/>
            <a:ext cx="3888432" cy="86409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001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err="1">
                <a:latin typeface="Times New Roman" pitchFamily="18" charset="0"/>
                <a:cs typeface="Times New Roman" pitchFamily="18" charset="0"/>
              </a:rPr>
              <a:t>Ngôi</a:t>
            </a:r>
            <a:r>
              <a:rPr lang="en-US" sz="4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sz="4400" dirty="0">
                <a:latin typeface="Times New Roman" pitchFamily="18" charset="0"/>
                <a:cs typeface="Times New Roman" pitchFamily="18" charset="0"/>
              </a:rPr>
              <a:t> to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5225302" y="5431401"/>
            <a:ext cx="3888432" cy="86409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001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err="1">
                <a:latin typeface="Times New Roman" pitchFamily="18" charset="0"/>
                <a:cs typeface="Times New Roman" pitchFamily="18" charset="0"/>
              </a:rPr>
              <a:t>Ngôi</a:t>
            </a:r>
            <a:r>
              <a:rPr lang="en-US" sz="4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sz="4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latin typeface="Times New Roman" pitchFamily="18" charset="0"/>
                <a:cs typeface="Times New Roman" pitchFamily="18" charset="0"/>
              </a:rPr>
              <a:t>nhỏ</a:t>
            </a:r>
            <a:endParaRPr lang="en-US" sz="4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5713905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2492896"/>
            <a:ext cx="8229600" cy="1684784"/>
          </a:xfrm>
        </p:spPr>
        <p:txBody>
          <a:bodyPr>
            <a:norm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0" indent="0" algn="ctr">
              <a:buNone/>
            </a:pPr>
            <a:r>
              <a:rPr lang="en-US" sz="66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Bé</a:t>
            </a:r>
            <a:r>
              <a:rPr lang="en-US" sz="66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6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66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6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66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6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66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to</a:t>
            </a:r>
          </a:p>
        </p:txBody>
      </p:sp>
    </p:spTree>
    <p:extLst>
      <p:ext uri="{BB962C8B-B14F-4D97-AF65-F5344CB8AC3E}">
        <p14:creationId xmlns:p14="http://schemas.microsoft.com/office/powerpoint/2010/main" val="31526248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5000" r="-1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9952" y="836712"/>
            <a:ext cx="4525963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5379" y="2492896"/>
            <a:ext cx="2840123" cy="28401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060887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2708920"/>
            <a:ext cx="8229600" cy="154076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60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Bé</a:t>
            </a:r>
            <a:r>
              <a:rPr lang="en-US" sz="60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60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60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60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nhỏ</a:t>
            </a:r>
            <a:endParaRPr lang="en-US" sz="60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505810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5000" r="-1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421401"/>
            <a:ext cx="3067050" cy="57332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2113856"/>
            <a:ext cx="2152704" cy="40240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15096476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95</TotalTime>
  <Words>179</Words>
  <Application>Microsoft Office PowerPoint</Application>
  <PresentationFormat>On-screen Show (4:3)</PresentationFormat>
  <Paragraphs>21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5" baseType="lpstr">
      <vt:lpstr>Arial</vt:lpstr>
      <vt:lpstr>Calibri</vt:lpstr>
      <vt:lpstr>Roboto</vt:lpstr>
      <vt:lpstr>Times New Roman</vt:lpstr>
      <vt:lpstr>Office Theme</vt:lpstr>
      <vt:lpstr>  Lớp nhà trẻ : 24-36 tháng Giáo viên:Phạm Thị Thanh Hà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BÀI HỌC ĐẾN ĐÂY LÀ HẾT RỒI  XIN CHÀO VÀ HẸN GẶP LẠI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Lớp: Thỏ Trắng giáo viên:Trần Cao Thị Kiều Khanh</dc:title>
  <dc:creator>25-36t</dc:creator>
  <cp:lastModifiedBy>Bui Anh Van</cp:lastModifiedBy>
  <cp:revision>9</cp:revision>
  <dcterms:created xsi:type="dcterms:W3CDTF">2023-11-02T08:33:24Z</dcterms:created>
  <dcterms:modified xsi:type="dcterms:W3CDTF">2023-11-06T13:42:07Z</dcterms:modified>
</cp:coreProperties>
</file>