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59" r:id="rId3"/>
    <p:sldId id="261" r:id="rId4"/>
    <p:sldId id="271" r:id="rId5"/>
    <p:sldId id="262" r:id="rId6"/>
    <p:sldId id="263" r:id="rId7"/>
    <p:sldId id="264" r:id="rId8"/>
    <p:sldId id="265" r:id="rId9"/>
    <p:sldId id="270" r:id="rId10"/>
    <p:sldId id="268" r:id="rId11"/>
    <p:sldId id="267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3D2C1519-BB3B-44D5-99C1-535A4422A60F}">
          <p14:sldIdLst/>
        </p14:section>
        <p14:section name="Untitled Section" id="{C16D589A-221E-4A58-87D8-4F99800794A7}">
          <p14:sldIdLst>
            <p14:sldId id="256"/>
          </p14:sldIdLst>
        </p14:section>
        <p14:section name="Untitled Section" id="{A5706400-2EEF-4B05-A1BE-4044E94B95B9}">
          <p14:sldIdLst>
            <p14:sldId id="259"/>
            <p14:sldId id="261"/>
            <p14:sldId id="271"/>
            <p14:sldId id="262"/>
            <p14:sldId id="263"/>
            <p14:sldId id="264"/>
            <p14:sldId id="265"/>
            <p14:sldId id="270"/>
            <p14:sldId id="268"/>
            <p14:sldId id="267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CC00"/>
    <a:srgbClr val="3366FF"/>
    <a:srgbClr val="67238D"/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114" y="22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2F8AD16-ED7E-4F78-9EF2-38B3D4FBC3EB}" type="datetimeFigureOut">
              <a:rPr lang="en-US" smtClean="0"/>
              <a:pPr/>
              <a:t>10/14/2023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E475C7-C316-487D-A511-0C039BC21B1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09431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05B6DB-6D19-4854-B2C9-9AD1A292794E}" type="datetimeFigureOut">
              <a:rPr lang="en-US" smtClean="0"/>
              <a:pPr/>
              <a:t>10/14/2023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B0EAC0-6712-4EAA-93C4-460E4B16C6D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09097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05B6DB-6D19-4854-B2C9-9AD1A292794E}" type="datetimeFigureOut">
              <a:rPr lang="en-US" smtClean="0"/>
              <a:pPr/>
              <a:t>10/14/2023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B0EAC0-6712-4EAA-93C4-460E4B16C6D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91186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05B6DB-6D19-4854-B2C9-9AD1A292794E}" type="datetimeFigureOut">
              <a:rPr lang="en-US" smtClean="0"/>
              <a:pPr/>
              <a:t>10/14/2023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B0EAC0-6712-4EAA-93C4-460E4B16C6D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76378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05B6DB-6D19-4854-B2C9-9AD1A292794E}" type="datetimeFigureOut">
              <a:rPr lang="en-US" smtClean="0"/>
              <a:pPr/>
              <a:t>10/14/2023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B0EAC0-6712-4EAA-93C4-460E4B16C6D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93751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05B6DB-6D19-4854-B2C9-9AD1A292794E}" type="datetimeFigureOut">
              <a:rPr lang="en-US" smtClean="0"/>
              <a:pPr/>
              <a:t>10/14/2023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B0EAC0-6712-4EAA-93C4-460E4B16C6D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94416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05B6DB-6D19-4854-B2C9-9AD1A292794E}" type="datetimeFigureOut">
              <a:rPr lang="en-US" smtClean="0"/>
              <a:pPr/>
              <a:t>10/14/2023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B0EAC0-6712-4EAA-93C4-460E4B16C6D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81967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05B6DB-6D19-4854-B2C9-9AD1A292794E}" type="datetimeFigureOut">
              <a:rPr lang="en-US" smtClean="0"/>
              <a:pPr/>
              <a:t>10/14/2023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B0EAC0-6712-4EAA-93C4-460E4B16C6D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73655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05B6DB-6D19-4854-B2C9-9AD1A292794E}" type="datetimeFigureOut">
              <a:rPr lang="en-US" smtClean="0"/>
              <a:pPr/>
              <a:t>10/14/2023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B0EAC0-6712-4EAA-93C4-460E4B16C6D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55213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05B6DB-6D19-4854-B2C9-9AD1A292794E}" type="datetimeFigureOut">
              <a:rPr lang="en-US" smtClean="0"/>
              <a:pPr/>
              <a:t>10/14/2023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B0EAC0-6712-4EAA-93C4-460E4B16C6D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46300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05B6DB-6D19-4854-B2C9-9AD1A292794E}" type="datetimeFigureOut">
              <a:rPr lang="en-US" smtClean="0"/>
              <a:pPr/>
              <a:t>10/14/2023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B0EAC0-6712-4EAA-93C4-460E4B16C6D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60106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05B6DB-6D19-4854-B2C9-9AD1A292794E}" type="datetimeFigureOut">
              <a:rPr lang="en-US" smtClean="0"/>
              <a:pPr/>
              <a:t>10/14/2023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B0EAC0-6712-4EAA-93C4-460E4B16C6D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75973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05B6DB-6D19-4854-B2C9-9AD1A292794E}" type="datetimeFigureOut">
              <a:rPr lang="en-US" smtClean="0"/>
              <a:pPr/>
              <a:t>10/14/2023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B0EAC0-6712-4EAA-93C4-460E4B16C6D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61857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jpeg"/><Relationship Id="rId4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1026" name="Picture 2" descr="C:\Users\Administrator\Desktop\tải xuống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2567608" y="332657"/>
            <a:ext cx="748883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PHÒNG GD&amp;ĐT QUẬN 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LONG BIÊN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TRƯỜNG MẦM NON THƯỢNG 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THANH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963653" y="1715617"/>
            <a:ext cx="626469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>
                <a:solidFill>
                  <a:srgbClr val="FF0000"/>
                </a:solidFill>
                <a:latin typeface=".VnArabiaH" pitchFamily="34" charset="0"/>
                <a:cs typeface="Times New Roman" pitchFamily="18" charset="0"/>
              </a:rPr>
              <a:t>LĨNH VỰC PHÁT TRIỂN NG¤N NGỮ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719736" y="3212976"/>
            <a:ext cx="496855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Đề</a:t>
            </a:r>
            <a:r>
              <a:rPr lang="en-US" sz="2400" b="1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tài</a:t>
            </a:r>
            <a:r>
              <a:rPr lang="en-US" sz="2400" b="1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: NBTN: </a:t>
            </a:r>
            <a:r>
              <a:rPr lang="en-US" sz="2400" b="1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Đôi</a:t>
            </a:r>
            <a:r>
              <a:rPr lang="en-US" sz="2400" b="1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dép</a:t>
            </a:r>
            <a:r>
              <a:rPr lang="en-US" sz="2400" b="1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sz="2400" b="1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Lứa</a:t>
            </a:r>
            <a:r>
              <a:rPr lang="en-US" sz="2400" b="1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tuổi</a:t>
            </a:r>
            <a:r>
              <a:rPr lang="en-US" sz="2400" b="1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: 24 - 36 </a:t>
            </a:r>
            <a:r>
              <a:rPr lang="en-US" sz="2400" b="1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tháng</a:t>
            </a:r>
            <a:r>
              <a:rPr lang="en-US" sz="2400" b="1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sz="2400" b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GV: </a:t>
            </a:r>
            <a:r>
              <a:rPr lang="en-US" sz="2400" b="1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Phạm</a:t>
            </a:r>
            <a:r>
              <a:rPr lang="en-US" sz="2400" b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Thị</a:t>
            </a:r>
            <a:r>
              <a:rPr lang="en-US" sz="2400" b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Thanh</a:t>
            </a:r>
            <a:r>
              <a:rPr lang="en-US" sz="2400" b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Hà</a:t>
            </a:r>
            <a:endParaRPr lang="en-US" sz="2400" b="1" dirty="0">
              <a:solidFill>
                <a:srgbClr val="FF00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992528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8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Users\Administrator\Desktop\images (17).jpg"/>
          <p:cNvPicPr>
            <a:picLocks noGrp="1" noChangeAspect="1" noChangeArrowheads="1"/>
          </p:cNvPicPr>
          <p:nvPr>
            <p:ph idx="4294967295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158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3863754" y="1628801"/>
            <a:ext cx="4536503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sz="44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4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Trò chơi 2:</a:t>
            </a:r>
          </a:p>
          <a:p>
            <a:pPr algn="ctr"/>
            <a:r>
              <a:rPr lang="en-US" sz="4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Tô màu đôi dép</a:t>
            </a:r>
          </a:p>
        </p:txBody>
      </p:sp>
    </p:spTree>
    <p:extLst>
      <p:ext uri="{BB962C8B-B14F-4D97-AF65-F5344CB8AC3E}">
        <p14:creationId xmlns:p14="http://schemas.microsoft.com/office/powerpoint/2010/main" val="17839010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7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8" dur="2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6" name="Picture 4" descr="HÌNH NỀN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317" name="WordArt 5"/>
          <p:cNvSpPr>
            <a:spLocks noChangeArrowheads="1" noChangeShapeType="1" noTextEdit="1"/>
          </p:cNvSpPr>
          <p:nvPr/>
        </p:nvSpPr>
        <p:spPr bwMode="auto">
          <a:xfrm>
            <a:off x="2743200" y="1066800"/>
            <a:ext cx="6553200" cy="3352800"/>
          </a:xfrm>
          <a:prstGeom prst="rect">
            <a:avLst/>
          </a:prstGeom>
        </p:spPr>
        <p:txBody>
          <a:bodyPr wrap="none" fromWordArt="1">
            <a:prstTxWarp prst="textDoubleWave1">
              <a:avLst>
                <a:gd name="adj1" fmla="val 6500"/>
                <a:gd name="adj2" fmla="val 0"/>
              </a:avLst>
            </a:prstTxWarp>
          </a:bodyPr>
          <a:lstStyle/>
          <a:p>
            <a:pPr algn="ctr"/>
            <a:r>
              <a:rPr lang="en-US" sz="3600" b="1" kern="10" spc="-360" dirty="0" err="1">
                <a:ln w="12700">
                  <a:solidFill>
                    <a:srgbClr val="000099"/>
                  </a:solidFill>
                  <a:round/>
                  <a:headEnd/>
                  <a:tailEnd/>
                </a:ln>
                <a:solidFill>
                  <a:srgbClr val="33CCFF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Arial"/>
                <a:cs typeface="Arial"/>
              </a:rPr>
              <a:t>Kết</a:t>
            </a:r>
            <a:r>
              <a:rPr lang="en-US" sz="3600" b="1" kern="10" spc="-360" dirty="0">
                <a:ln w="12700">
                  <a:solidFill>
                    <a:srgbClr val="000099"/>
                  </a:solidFill>
                  <a:round/>
                  <a:headEnd/>
                  <a:tailEnd/>
                </a:ln>
                <a:solidFill>
                  <a:srgbClr val="33CCFF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Arial"/>
                <a:cs typeface="Arial"/>
              </a:rPr>
              <a:t> </a:t>
            </a:r>
            <a:r>
              <a:rPr lang="en-US" sz="3600" b="1" kern="10" spc="-360" dirty="0" err="1">
                <a:ln w="12700">
                  <a:solidFill>
                    <a:srgbClr val="000099"/>
                  </a:solidFill>
                  <a:round/>
                  <a:headEnd/>
                  <a:tailEnd/>
                </a:ln>
                <a:solidFill>
                  <a:srgbClr val="33CCFF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Arial"/>
                <a:cs typeface="Arial"/>
              </a:rPr>
              <a:t>thúc</a:t>
            </a:r>
            <a:r>
              <a:rPr lang="en-US" sz="3600" b="1" kern="10" spc="-360" dirty="0">
                <a:ln w="12700">
                  <a:solidFill>
                    <a:srgbClr val="000099"/>
                  </a:solidFill>
                  <a:round/>
                  <a:headEnd/>
                  <a:tailEnd/>
                </a:ln>
                <a:solidFill>
                  <a:srgbClr val="33CCFF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Arial"/>
                <a:cs typeface="Arial"/>
              </a:rPr>
              <a:t>:</a:t>
            </a:r>
          </a:p>
          <a:p>
            <a:pPr algn="ctr"/>
            <a:r>
              <a:rPr lang="en-US" sz="3600" b="1" kern="10" spc="-360" dirty="0" err="1">
                <a:ln w="12700">
                  <a:solidFill>
                    <a:srgbClr val="000099"/>
                  </a:solidFill>
                  <a:round/>
                  <a:headEnd/>
                  <a:tailEnd/>
                </a:ln>
                <a:solidFill>
                  <a:srgbClr val="33CCFF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Arial"/>
                <a:cs typeface="Arial"/>
              </a:rPr>
              <a:t>Chúc</a:t>
            </a:r>
            <a:r>
              <a:rPr lang="en-US" sz="3600" b="1" kern="10" spc="-360" dirty="0">
                <a:ln w="12700">
                  <a:solidFill>
                    <a:srgbClr val="000099"/>
                  </a:solidFill>
                  <a:round/>
                  <a:headEnd/>
                  <a:tailEnd/>
                </a:ln>
                <a:solidFill>
                  <a:srgbClr val="33CCFF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Arial"/>
                <a:cs typeface="Arial"/>
              </a:rPr>
              <a:t> </a:t>
            </a:r>
            <a:r>
              <a:rPr lang="en-US" sz="3600" b="1" kern="10" spc="-360" dirty="0" err="1">
                <a:ln w="12700">
                  <a:solidFill>
                    <a:srgbClr val="000099"/>
                  </a:solidFill>
                  <a:round/>
                  <a:headEnd/>
                  <a:tailEnd/>
                </a:ln>
                <a:solidFill>
                  <a:srgbClr val="33CCFF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Arial"/>
                <a:cs typeface="Arial"/>
              </a:rPr>
              <a:t>các</a:t>
            </a:r>
            <a:r>
              <a:rPr lang="en-US" sz="3600" b="1" kern="10" spc="-360" dirty="0">
                <a:ln w="12700">
                  <a:solidFill>
                    <a:srgbClr val="000099"/>
                  </a:solidFill>
                  <a:round/>
                  <a:headEnd/>
                  <a:tailEnd/>
                </a:ln>
                <a:solidFill>
                  <a:srgbClr val="33CCFF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Arial"/>
                <a:cs typeface="Arial"/>
              </a:rPr>
              <a:t> </a:t>
            </a:r>
            <a:r>
              <a:rPr lang="en-US" sz="3600" b="1" kern="10" spc="-360" dirty="0" err="1">
                <a:ln w="12700">
                  <a:solidFill>
                    <a:srgbClr val="000099"/>
                  </a:solidFill>
                  <a:round/>
                  <a:headEnd/>
                  <a:tailEnd/>
                </a:ln>
                <a:solidFill>
                  <a:srgbClr val="33CCFF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Arial"/>
                <a:cs typeface="Arial"/>
              </a:rPr>
              <a:t>cô</a:t>
            </a:r>
            <a:r>
              <a:rPr lang="en-US" sz="3600" b="1" kern="10" spc="-360" dirty="0">
                <a:ln w="12700">
                  <a:solidFill>
                    <a:srgbClr val="000099"/>
                  </a:solidFill>
                  <a:round/>
                  <a:headEnd/>
                  <a:tailEnd/>
                </a:ln>
                <a:solidFill>
                  <a:srgbClr val="33CCFF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Arial"/>
                <a:cs typeface="Arial"/>
              </a:rPr>
              <a:t> </a:t>
            </a:r>
            <a:r>
              <a:rPr lang="en-US" sz="3600" b="1" kern="10" spc="-360" dirty="0" err="1">
                <a:ln w="12700">
                  <a:solidFill>
                    <a:srgbClr val="000099"/>
                  </a:solidFill>
                  <a:round/>
                  <a:headEnd/>
                  <a:tailEnd/>
                </a:ln>
                <a:solidFill>
                  <a:srgbClr val="33CCFF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Arial"/>
                <a:cs typeface="Arial"/>
              </a:rPr>
              <a:t>và</a:t>
            </a:r>
            <a:r>
              <a:rPr lang="en-US" sz="3600" b="1" kern="10" spc="-360" dirty="0">
                <a:ln w="12700">
                  <a:solidFill>
                    <a:srgbClr val="000099"/>
                  </a:solidFill>
                  <a:round/>
                  <a:headEnd/>
                  <a:tailEnd/>
                </a:ln>
                <a:solidFill>
                  <a:srgbClr val="33CCFF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Arial"/>
                <a:cs typeface="Arial"/>
              </a:rPr>
              <a:t> </a:t>
            </a:r>
            <a:r>
              <a:rPr lang="en-US" sz="3600" b="1" kern="10" spc="-360" dirty="0" err="1">
                <a:ln w="12700">
                  <a:solidFill>
                    <a:srgbClr val="000099"/>
                  </a:solidFill>
                  <a:round/>
                  <a:headEnd/>
                  <a:tailEnd/>
                </a:ln>
                <a:solidFill>
                  <a:srgbClr val="33CCFF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Arial"/>
                <a:cs typeface="Arial"/>
              </a:rPr>
              <a:t>các</a:t>
            </a:r>
            <a:r>
              <a:rPr lang="en-US" sz="3600" b="1" kern="10" spc="-360" dirty="0">
                <a:ln w="12700">
                  <a:solidFill>
                    <a:srgbClr val="000099"/>
                  </a:solidFill>
                  <a:round/>
                  <a:headEnd/>
                  <a:tailEnd/>
                </a:ln>
                <a:solidFill>
                  <a:srgbClr val="33CCFF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Arial"/>
                <a:cs typeface="Arial"/>
              </a:rPr>
              <a:t> </a:t>
            </a:r>
            <a:r>
              <a:rPr lang="en-US" sz="3600" b="1" kern="10" spc="-360" dirty="0" err="1">
                <a:ln w="12700">
                  <a:solidFill>
                    <a:srgbClr val="000099"/>
                  </a:solidFill>
                  <a:round/>
                  <a:headEnd/>
                  <a:tailEnd/>
                </a:ln>
                <a:solidFill>
                  <a:srgbClr val="33CCFF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Arial"/>
                <a:cs typeface="Arial"/>
              </a:rPr>
              <a:t>bé</a:t>
            </a:r>
            <a:endParaRPr lang="en-US" sz="3600" b="1" kern="10" spc="-360" dirty="0">
              <a:ln w="12700">
                <a:solidFill>
                  <a:srgbClr val="000099"/>
                </a:solidFill>
                <a:round/>
                <a:headEnd/>
                <a:tailEnd/>
              </a:ln>
              <a:solidFill>
                <a:srgbClr val="33CCFF"/>
              </a:solidFill>
              <a:effectLst>
                <a:outerShdw dist="125724" dir="18900000" algn="ctr" rotWithShape="0">
                  <a:srgbClr val="000099"/>
                </a:outerShdw>
              </a:effectLst>
              <a:latin typeface="Arial"/>
              <a:cs typeface="Arial"/>
            </a:endParaRPr>
          </a:p>
          <a:p>
            <a:pPr algn="ctr"/>
            <a:r>
              <a:rPr lang="en-US" sz="3600" b="1" kern="10" spc="-360" dirty="0" err="1">
                <a:ln w="12700">
                  <a:solidFill>
                    <a:srgbClr val="000099"/>
                  </a:solidFill>
                  <a:round/>
                  <a:headEnd/>
                  <a:tailEnd/>
                </a:ln>
                <a:solidFill>
                  <a:srgbClr val="33CCFF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Arial"/>
                <a:cs typeface="Arial"/>
              </a:rPr>
              <a:t>mạnh</a:t>
            </a:r>
            <a:r>
              <a:rPr lang="en-US" sz="3600" b="1" kern="10" spc="-360" dirty="0">
                <a:ln w="12700">
                  <a:solidFill>
                    <a:srgbClr val="000099"/>
                  </a:solidFill>
                  <a:round/>
                  <a:headEnd/>
                  <a:tailEnd/>
                </a:ln>
                <a:solidFill>
                  <a:srgbClr val="33CCFF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Arial"/>
                <a:cs typeface="Arial"/>
              </a:rPr>
              <a:t> </a:t>
            </a:r>
            <a:r>
              <a:rPr lang="en-US" sz="3600" b="1" kern="10" spc="-360" dirty="0" err="1">
                <a:ln w="12700">
                  <a:solidFill>
                    <a:srgbClr val="000099"/>
                  </a:solidFill>
                  <a:round/>
                  <a:headEnd/>
                  <a:tailEnd/>
                </a:ln>
                <a:solidFill>
                  <a:srgbClr val="33CCFF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Arial"/>
                <a:cs typeface="Arial"/>
              </a:rPr>
              <a:t>khỏe</a:t>
            </a:r>
            <a:r>
              <a:rPr lang="en-US" sz="3600" b="1" kern="10" spc="-360" dirty="0">
                <a:ln w="12700">
                  <a:solidFill>
                    <a:srgbClr val="000099"/>
                  </a:solidFill>
                  <a:round/>
                  <a:headEnd/>
                  <a:tailEnd/>
                </a:ln>
                <a:solidFill>
                  <a:srgbClr val="33CCFF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Arial"/>
                <a:cs typeface="Arial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8532579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133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7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3076" name="Picture 4" descr="HÌNH NỀN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077" name="WordArt 5"/>
          <p:cNvSpPr>
            <a:spLocks noChangeArrowheads="1" noChangeShapeType="1" noTextEdit="1"/>
          </p:cNvSpPr>
          <p:nvPr/>
        </p:nvSpPr>
        <p:spPr bwMode="auto">
          <a:xfrm>
            <a:off x="3581400" y="1295400"/>
            <a:ext cx="4953000" cy="3938588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32056"/>
              </a:avLst>
            </a:prstTxWarp>
          </a:bodyPr>
          <a:lstStyle/>
          <a:p>
            <a:pPr algn="ctr"/>
            <a:r>
              <a:rPr lang="vi-VN" sz="3600" b="1" kern="1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80000"/>
                    </a:srgbClr>
                  </a:outerShdw>
                </a:effectLst>
                <a:latin typeface="Arial"/>
                <a:cs typeface="Arial"/>
              </a:rPr>
              <a:t>Hoạt động 1:</a:t>
            </a:r>
            <a:endParaRPr lang="en-US" sz="3600" b="1" kern="10">
              <a:ln w="9525">
                <a:solidFill>
                  <a:srgbClr val="CC99FF"/>
                </a:solidFill>
                <a:round/>
                <a:headEnd/>
                <a:tailEnd/>
              </a:ln>
              <a:gradFill rotWithShape="0">
                <a:gsLst>
                  <a:gs pos="0">
                    <a:srgbClr val="6600CC"/>
                  </a:gs>
                  <a:gs pos="100000">
                    <a:srgbClr val="CC00CC"/>
                  </a:gs>
                </a:gsLst>
                <a:lin ang="5400000" scaled="1"/>
              </a:gradFill>
              <a:effectLst>
                <a:outerShdw dist="53882" dir="2700000" algn="ctr" rotWithShape="0">
                  <a:srgbClr val="9999FF">
                    <a:alpha val="80000"/>
                  </a:srgbClr>
                </a:outerShdw>
              </a:effectLst>
              <a:latin typeface="Arial"/>
              <a:cs typeface="Arial"/>
            </a:endParaRPr>
          </a:p>
          <a:p>
            <a:pPr algn="ctr"/>
            <a:r>
              <a:rPr lang="en-US" sz="3600" b="1" kern="1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80000"/>
                    </a:srgbClr>
                  </a:outerShdw>
                </a:effectLst>
                <a:latin typeface="Arial"/>
                <a:cs typeface="Arial"/>
              </a:rPr>
              <a:t>Hộp quà bí mật.</a:t>
            </a:r>
            <a:endParaRPr lang="vi-VN" sz="3600" b="1" kern="10">
              <a:ln w="9525">
                <a:solidFill>
                  <a:srgbClr val="CC99FF"/>
                </a:solidFill>
                <a:round/>
                <a:headEnd/>
                <a:tailEnd/>
              </a:ln>
              <a:gradFill rotWithShape="0">
                <a:gsLst>
                  <a:gs pos="0">
                    <a:srgbClr val="6600CC"/>
                  </a:gs>
                  <a:gs pos="100000">
                    <a:srgbClr val="CC00CC"/>
                  </a:gs>
                </a:gsLst>
                <a:lin ang="5400000" scaled="1"/>
              </a:gradFill>
              <a:effectLst>
                <a:outerShdw dist="53882" dir="2700000" algn="ctr" rotWithShape="0">
                  <a:srgbClr val="9999FF">
                    <a:alpha val="80000"/>
                  </a:srgbClr>
                </a:outerShdw>
              </a:effectLst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1491165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0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100" name="Picture 4" descr="HÌNH NỀN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101" name="WordArt 5"/>
          <p:cNvSpPr>
            <a:spLocks noChangeArrowheads="1" noChangeShapeType="1" noTextEdit="1"/>
          </p:cNvSpPr>
          <p:nvPr/>
        </p:nvSpPr>
        <p:spPr bwMode="auto">
          <a:xfrm>
            <a:off x="3575720" y="914400"/>
            <a:ext cx="5184576" cy="5029200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32056"/>
              </a:avLst>
            </a:prstTxWarp>
          </a:bodyPr>
          <a:lstStyle/>
          <a:p>
            <a:pPr algn="ctr"/>
            <a:r>
              <a:rPr lang="vi-VN" sz="3600" b="1" kern="10" dirty="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80000"/>
                    </a:srgbClr>
                  </a:outerShdw>
                </a:effectLst>
                <a:latin typeface="Arial"/>
                <a:cs typeface="Arial"/>
              </a:rPr>
              <a:t>Hoạt động 2:</a:t>
            </a:r>
          </a:p>
          <a:p>
            <a:pPr algn="ctr"/>
            <a:r>
              <a:rPr lang="vi-VN" sz="3600" b="1" kern="10" dirty="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80000"/>
                    </a:srgbClr>
                  </a:outerShdw>
                </a:effectLst>
                <a:latin typeface="Arial"/>
                <a:cs typeface="Arial"/>
              </a:rPr>
              <a:t>NBTN: </a:t>
            </a:r>
          </a:p>
          <a:p>
            <a:pPr algn="ctr"/>
            <a:r>
              <a:rPr lang="en-US" sz="3600" b="1" kern="10" dirty="0" err="1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80000"/>
                    </a:srgbClr>
                  </a:outerShdw>
                </a:effectLst>
                <a:latin typeface="Arial"/>
                <a:cs typeface="Arial"/>
              </a:rPr>
              <a:t>Đôi</a:t>
            </a:r>
            <a:r>
              <a:rPr lang="en-US" sz="3600" b="1" kern="10" dirty="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80000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lang="en-US" sz="3600" b="1" kern="10" dirty="0" err="1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80000"/>
                    </a:srgbClr>
                  </a:outerShdw>
                </a:effectLst>
                <a:latin typeface="Arial"/>
                <a:cs typeface="Arial"/>
              </a:rPr>
              <a:t>dép</a:t>
            </a:r>
            <a:r>
              <a:rPr lang="vi-VN" sz="3600" b="1" kern="10" dirty="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80000"/>
                    </a:srgbClr>
                  </a:outerShdw>
                </a:effectLst>
                <a:latin typeface="Arial"/>
                <a:cs typeface="Arial"/>
              </a:rPr>
              <a:t>.</a:t>
            </a:r>
            <a:endParaRPr lang="en-US" sz="3600" b="1" kern="10" dirty="0">
              <a:ln w="9525">
                <a:solidFill>
                  <a:srgbClr val="CC99FF"/>
                </a:solidFill>
                <a:round/>
                <a:headEnd/>
                <a:tailEnd/>
              </a:ln>
              <a:gradFill rotWithShape="0">
                <a:gsLst>
                  <a:gs pos="0">
                    <a:srgbClr val="6600CC"/>
                  </a:gs>
                  <a:gs pos="100000">
                    <a:srgbClr val="CC00CC"/>
                  </a:gs>
                </a:gsLst>
                <a:lin ang="5400000" scaled="1"/>
              </a:gradFill>
              <a:effectLst>
                <a:outerShdw dist="53882" dir="2700000" algn="ctr" rotWithShape="0">
                  <a:srgbClr val="9999FF">
                    <a:alpha val="80000"/>
                  </a:srgbClr>
                </a:outerShdw>
              </a:effectLst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9938138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1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9CD40CE8-02DE-4031-981D-9B246626C1C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90626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3" name="Picture 5" descr="khung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174" name="WordArt 6"/>
          <p:cNvSpPr>
            <a:spLocks noChangeArrowheads="1" noChangeShapeType="1" noTextEdit="1"/>
          </p:cNvSpPr>
          <p:nvPr/>
        </p:nvSpPr>
        <p:spPr bwMode="auto">
          <a:xfrm>
            <a:off x="3733800" y="2743200"/>
            <a:ext cx="4495800" cy="1752600"/>
          </a:xfrm>
          <a:prstGeom prst="rect">
            <a:avLst/>
          </a:prstGeom>
        </p:spPr>
        <p:txBody>
          <a:bodyPr wrap="none" fromWordArt="1">
            <a:prstTxWarp prst="textDoubleWave1">
              <a:avLst>
                <a:gd name="adj1" fmla="val 6500"/>
                <a:gd name="adj2" fmla="val 0"/>
              </a:avLst>
            </a:prstTxWarp>
          </a:bodyPr>
          <a:lstStyle/>
          <a:p>
            <a:pPr algn="ctr"/>
            <a:r>
              <a:rPr lang="en-US" sz="3600" b="1" kern="10" spc="-360">
                <a:ln w="12700">
                  <a:solidFill>
                    <a:srgbClr val="000099"/>
                  </a:solidFill>
                  <a:round/>
                  <a:headEnd/>
                  <a:tailEnd/>
                </a:ln>
                <a:solidFill>
                  <a:srgbClr val="33CCFF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Arial"/>
                <a:cs typeface="Arial"/>
              </a:rPr>
              <a:t>Mở rộng.</a:t>
            </a:r>
          </a:p>
        </p:txBody>
      </p:sp>
    </p:spTree>
    <p:extLst>
      <p:ext uri="{BB962C8B-B14F-4D97-AF65-F5344CB8AC3E}">
        <p14:creationId xmlns:p14="http://schemas.microsoft.com/office/powerpoint/2010/main" val="17898406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7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5" name="Picture 3" descr="C:\Users\Administrator\Desktop\đôi tông.jpg"/>
          <p:cNvPicPr>
            <a:picLocks noGrp="1" noChangeAspect="1" noChangeArrowheads="1"/>
          </p:cNvPicPr>
          <p:nvPr>
            <p:ph idx="4294967295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357563"/>
            <a:ext cx="6096000" cy="35004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4" name="Picture 2" descr="C:\Users\Administrator\Desktop\dép lê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6" y="0"/>
            <a:ext cx="6095554" cy="33569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6" name="Picture 4" descr="C:\Users\Administrator\Desktop\giầy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3393281"/>
            <a:ext cx="6096000" cy="3429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7" name="Picture 5" descr="C:\Users\Administrator\Desktop\dép quai hậu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0"/>
            <a:ext cx="5647184" cy="33569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400378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307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07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0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0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20" name="Picture 4" descr="HÌNH NỀN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221" name="WordArt 5"/>
          <p:cNvSpPr>
            <a:spLocks noChangeArrowheads="1" noChangeShapeType="1" noTextEdit="1"/>
          </p:cNvSpPr>
          <p:nvPr/>
        </p:nvSpPr>
        <p:spPr bwMode="auto">
          <a:xfrm>
            <a:off x="3962400" y="457201"/>
            <a:ext cx="4876800" cy="4176713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32056"/>
              </a:avLst>
            </a:prstTxWarp>
          </a:bodyPr>
          <a:lstStyle/>
          <a:p>
            <a:pPr algn="ctr"/>
            <a:r>
              <a:rPr lang="vi-VN" sz="3600" b="1" kern="1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80000"/>
                    </a:srgbClr>
                  </a:outerShdw>
                </a:effectLst>
                <a:latin typeface="Arial"/>
                <a:cs typeface="Arial"/>
              </a:rPr>
              <a:t>Hoạt động 3:</a:t>
            </a:r>
          </a:p>
          <a:p>
            <a:pPr algn="ctr"/>
            <a:r>
              <a:rPr lang="vi-VN" sz="3600" b="1" kern="1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80000"/>
                    </a:srgbClr>
                  </a:outerShdw>
                </a:effectLst>
                <a:latin typeface="Arial"/>
                <a:cs typeface="Arial"/>
              </a:rPr>
              <a:t>Củng cố.</a:t>
            </a:r>
            <a:endParaRPr lang="en-US" sz="3600" b="1" kern="10">
              <a:ln w="9525">
                <a:solidFill>
                  <a:srgbClr val="CC99FF"/>
                </a:solidFill>
                <a:round/>
                <a:headEnd/>
                <a:tailEnd/>
              </a:ln>
              <a:gradFill rotWithShape="0">
                <a:gsLst>
                  <a:gs pos="0">
                    <a:srgbClr val="6600CC"/>
                  </a:gs>
                  <a:gs pos="100000">
                    <a:srgbClr val="CC00CC"/>
                  </a:gs>
                </a:gsLst>
                <a:lin ang="5400000" scaled="1"/>
              </a:gradFill>
              <a:effectLst>
                <a:outerShdw dist="53882" dir="2700000" algn="ctr" rotWithShape="0">
                  <a:srgbClr val="9999FF">
                    <a:alpha val="80000"/>
                  </a:srgbClr>
                </a:outerShdw>
              </a:effectLst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7722872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9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1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8" name="Picture 4" descr="khung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269" name="WordArt 5"/>
          <p:cNvSpPr>
            <a:spLocks noChangeArrowheads="1" noChangeShapeType="1" noTextEdit="1"/>
          </p:cNvSpPr>
          <p:nvPr/>
        </p:nvSpPr>
        <p:spPr bwMode="auto">
          <a:xfrm>
            <a:off x="1447800" y="1295400"/>
            <a:ext cx="2971800" cy="2895600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32056"/>
              </a:avLst>
            </a:prstTxWarp>
          </a:bodyPr>
          <a:lstStyle/>
          <a:p>
            <a:pPr algn="ctr"/>
            <a:r>
              <a:rPr lang="vi-VN" sz="3600" b="1" kern="10" dirty="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80000"/>
                    </a:srgbClr>
                  </a:outerShdw>
                </a:effectLst>
                <a:latin typeface="Arial"/>
                <a:cs typeface="Arial"/>
              </a:rPr>
              <a:t>Trò chơi </a:t>
            </a:r>
            <a:r>
              <a:rPr lang="en-US" sz="3600" b="1" kern="10" dirty="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80000"/>
                    </a:srgbClr>
                  </a:outerShdw>
                </a:effectLst>
                <a:latin typeface="Arial"/>
                <a:cs typeface="Arial"/>
              </a:rPr>
              <a:t>1</a:t>
            </a:r>
            <a:r>
              <a:rPr lang="vi-VN" sz="3600" b="1" kern="10" dirty="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80000"/>
                    </a:srgbClr>
                  </a:outerShdw>
                </a:effectLst>
                <a:latin typeface="Arial"/>
                <a:cs typeface="Arial"/>
              </a:rPr>
              <a:t>:</a:t>
            </a:r>
            <a:endParaRPr lang="en-US" sz="3600" b="1" kern="10" dirty="0">
              <a:ln w="9525">
                <a:solidFill>
                  <a:srgbClr val="CC99FF"/>
                </a:solidFill>
                <a:round/>
                <a:headEnd/>
                <a:tailEnd/>
              </a:ln>
              <a:gradFill rotWithShape="0">
                <a:gsLst>
                  <a:gs pos="0">
                    <a:srgbClr val="6600CC"/>
                  </a:gs>
                  <a:gs pos="100000">
                    <a:srgbClr val="CC00CC"/>
                  </a:gs>
                </a:gsLst>
                <a:lin ang="5400000" scaled="1"/>
              </a:gradFill>
              <a:effectLst>
                <a:outerShdw dist="53882" dir="2700000" algn="ctr" rotWithShape="0">
                  <a:srgbClr val="9999FF">
                    <a:alpha val="80000"/>
                  </a:srgbClr>
                </a:outerShdw>
              </a:effectLst>
              <a:latin typeface="Arial"/>
              <a:cs typeface="Arial"/>
            </a:endParaRPr>
          </a:p>
        </p:txBody>
      </p:sp>
      <p:sp>
        <p:nvSpPr>
          <p:cNvPr id="11270" name="WordArt 6"/>
          <p:cNvSpPr>
            <a:spLocks noChangeArrowheads="1" noChangeShapeType="1" noTextEdit="1"/>
          </p:cNvSpPr>
          <p:nvPr/>
        </p:nvSpPr>
        <p:spPr bwMode="auto">
          <a:xfrm>
            <a:off x="7391400" y="381000"/>
            <a:ext cx="3200400" cy="3500438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32056"/>
              </a:avLst>
            </a:prstTxWarp>
          </a:bodyPr>
          <a:lstStyle/>
          <a:p>
            <a:pPr algn="ctr"/>
            <a:r>
              <a:rPr lang="en-US" sz="3600" b="1" kern="10" dirty="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80000"/>
                    </a:srgbClr>
                  </a:outerShdw>
                </a:effectLst>
                <a:latin typeface="Arial"/>
                <a:cs typeface="Arial"/>
              </a:rPr>
              <a:t>Ai </a:t>
            </a:r>
            <a:r>
              <a:rPr lang="en-US" sz="3600" b="1" kern="10" dirty="0" err="1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80000"/>
                    </a:srgbClr>
                  </a:outerShdw>
                </a:effectLst>
                <a:latin typeface="Arial"/>
                <a:cs typeface="Arial"/>
              </a:rPr>
              <a:t>tinh</a:t>
            </a:r>
            <a:r>
              <a:rPr lang="en-US" sz="3600" b="1" kern="10" dirty="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80000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lang="en-US" sz="3600" b="1" kern="10" dirty="0" err="1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80000"/>
                    </a:srgbClr>
                  </a:outerShdw>
                </a:effectLst>
                <a:latin typeface="Arial"/>
                <a:cs typeface="Arial"/>
              </a:rPr>
              <a:t>mắt</a:t>
            </a:r>
            <a:r>
              <a:rPr lang="en-US" sz="3600" b="1" kern="10" dirty="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80000"/>
                    </a:srgbClr>
                  </a:outerShdw>
                </a:effectLst>
                <a:latin typeface="Arial"/>
                <a:cs typeface="Arial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8581677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12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12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9" grpId="0" animBg="1"/>
      <p:bldP spid="11270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9" name="Picture 5" descr="C:\Documents and Settings\CHIEN THANG\My Documents\Downloads\giầy.jpg"/>
          <p:cNvPicPr>
            <a:picLocks noGrp="1" noChangeAspect="1" noChangeArrowheads="1"/>
          </p:cNvPicPr>
          <p:nvPr>
            <p:ph idx="4294967295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6324600" y="0"/>
            <a:ext cx="5867400" cy="3505200"/>
          </a:xfrm>
          <a:prstGeom prst="rect">
            <a:avLst/>
          </a:prstGeom>
          <a:noFill/>
        </p:spPr>
      </p:pic>
      <p:pic>
        <p:nvPicPr>
          <p:cNvPr id="1030" name="Picture 6" descr="C:\Documents and Settings\CHIEN THANG\My Documents\Downloads\dép lê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2895" y="0"/>
            <a:ext cx="6235505" cy="3505200"/>
          </a:xfrm>
          <a:prstGeom prst="rect">
            <a:avLst/>
          </a:prstGeom>
          <a:noFill/>
        </p:spPr>
      </p:pic>
      <p:pic>
        <p:nvPicPr>
          <p:cNvPr id="1031" name="Picture 7" descr="C:\Documents and Settings\CHIEN THANG\My Documents\Downloads\dép quai hậu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2895" y="3478237"/>
            <a:ext cx="6235504" cy="3374319"/>
          </a:xfrm>
          <a:prstGeom prst="rect">
            <a:avLst/>
          </a:prstGeom>
          <a:noFill/>
        </p:spPr>
      </p:pic>
      <p:pic>
        <p:nvPicPr>
          <p:cNvPr id="1032" name="Picture 8" descr="C:\Documents and Settings\CHIEN THANG\My Documents\Downloads\đôi tông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324599" y="3505200"/>
            <a:ext cx="5854505" cy="33528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0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0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0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3" dur="500"/>
                                        <p:tgtEl>
                                          <p:spTgt spid="10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9" dur="500"/>
                                        <p:tgtEl>
                                          <p:spTgt spid="10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3" dur="500"/>
                                        <p:tgtEl>
                                          <p:spTgt spid="10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9" dur="500"/>
                                        <p:tgtEl>
                                          <p:spTgt spid="10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81</TotalTime>
  <Words>94</Words>
  <Application>Microsoft Office PowerPoint</Application>
  <PresentationFormat>Widescreen</PresentationFormat>
  <Paragraphs>22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.VnArabiaH</vt:lpstr>
      <vt:lpstr>Arial</vt:lpstr>
      <vt:lpstr>Calibri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Truong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Nguyen</dc:creator>
  <cp:lastModifiedBy>Windows User</cp:lastModifiedBy>
  <cp:revision>11</cp:revision>
  <dcterms:created xsi:type="dcterms:W3CDTF">2016-10-10T07:32:30Z</dcterms:created>
  <dcterms:modified xsi:type="dcterms:W3CDTF">2023-10-14T16:28:25Z</dcterms:modified>
</cp:coreProperties>
</file>