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2" r:id="rId3"/>
    <p:sldId id="259" r:id="rId4"/>
    <p:sldId id="260" r:id="rId5"/>
    <p:sldId id="261" r:id="rId6"/>
    <p:sldId id="262" r:id="rId7"/>
    <p:sldId id="264" r:id="rId8"/>
    <p:sldId id="279" r:id="rId9"/>
    <p:sldId id="265" r:id="rId10"/>
    <p:sldId id="267" r:id="rId11"/>
    <p:sldId id="280" r:id="rId12"/>
    <p:sldId id="278" r:id="rId13"/>
    <p:sldId id="277" r:id="rId14"/>
    <p:sldId id="268" r:id="rId15"/>
    <p:sldId id="281" r:id="rId16"/>
    <p:sldId id="270" r:id="rId17"/>
    <p:sldId id="283"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3" d="100"/>
          <a:sy n="103" d="100"/>
        </p:scale>
        <p:origin x="144"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CF908E-EBE0-41FE-A3A5-2498F9AB9D28}"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447508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F908E-EBE0-41FE-A3A5-2498F9AB9D28}"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4178092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F908E-EBE0-41FE-A3A5-2498F9AB9D28}"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98553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F908E-EBE0-41FE-A3A5-2498F9AB9D28}"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955706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CF908E-EBE0-41FE-A3A5-2498F9AB9D28}"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4002648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CF908E-EBE0-41FE-A3A5-2498F9AB9D28}"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3421801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CF908E-EBE0-41FE-A3A5-2498F9AB9D28}" type="datetimeFigureOut">
              <a:rPr lang="en-US" smtClean="0"/>
              <a:t>11/24/2022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434312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CF908E-EBE0-41FE-A3A5-2498F9AB9D28}" type="datetimeFigureOut">
              <a:rPr lang="en-US" smtClean="0"/>
              <a:t>11/24/2022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564753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F908E-EBE0-41FE-A3A5-2498F9AB9D28}" type="datetimeFigureOut">
              <a:rPr lang="en-US" smtClean="0"/>
              <a:t>11/24/2022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347475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CF908E-EBE0-41FE-A3A5-2498F9AB9D28}"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3243582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CF908E-EBE0-41FE-A3A5-2498F9AB9D28}"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3072718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CF908E-EBE0-41FE-A3A5-2498F9AB9D28}" type="datetimeFigureOut">
              <a:rPr lang="en-US" smtClean="0"/>
              <a:t>11/24/2022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5D25DF-D8F8-407F-9711-1D50C19F3DA1}" type="slidenum">
              <a:rPr lang="en-US" smtClean="0"/>
              <a:t>‹#›</a:t>
            </a:fld>
            <a:endParaRPr lang="en-US"/>
          </a:p>
        </p:txBody>
      </p:sp>
    </p:spTree>
    <p:extLst>
      <p:ext uri="{BB962C8B-B14F-4D97-AF65-F5344CB8AC3E}">
        <p14:creationId xmlns:p14="http://schemas.microsoft.com/office/powerpoint/2010/main" val="192686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131015khung-hinh-ngo-nghinh-tre-t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2891661" y="1546420"/>
            <a:ext cx="617656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b="1">
                <a:solidFill>
                  <a:srgbClr val="FF0000"/>
                </a:solidFill>
                <a:latin typeface="Times New Roman" panose="02020603050405020304" pitchFamily="18" charset="0"/>
              </a:rPr>
              <a:t>ỦY BAN NHÂN DÂN QUẬN LONG BIÊN</a:t>
            </a:r>
            <a:endParaRPr lang="en-US" altLang="en-US" sz="1800" b="1" dirty="0">
              <a:solidFill>
                <a:srgbClr val="FF0000"/>
              </a:solidFill>
              <a:latin typeface="Times New Roman" panose="02020603050405020304" pitchFamily="18" charset="0"/>
            </a:endParaRPr>
          </a:p>
          <a:p>
            <a:pPr algn="ctr" eaLnBrk="1" hangingPunct="1">
              <a:spcBef>
                <a:spcPct val="50000"/>
              </a:spcBef>
              <a:buFontTx/>
              <a:buNone/>
            </a:pPr>
            <a:r>
              <a:rPr lang="en-US" altLang="en-US" sz="2400" b="1" dirty="0">
                <a:solidFill>
                  <a:srgbClr val="FF0000"/>
                </a:solidFill>
                <a:latin typeface="Times New Roman" panose="02020603050405020304" pitchFamily="18" charset="0"/>
              </a:rPr>
              <a:t>TRƯỜNG MẦM </a:t>
            </a:r>
            <a:r>
              <a:rPr lang="en-US" altLang="en-US" sz="2400" b="1">
                <a:solidFill>
                  <a:srgbClr val="FF0000"/>
                </a:solidFill>
                <a:latin typeface="Times New Roman" panose="02020603050405020304" pitchFamily="18" charset="0"/>
              </a:rPr>
              <a:t>NON THƯỢNG THANH</a:t>
            </a:r>
            <a:endParaRPr lang="en-US" altLang="en-US" sz="2400" b="1" dirty="0">
              <a:solidFill>
                <a:srgbClr val="FF0000"/>
              </a:solidFill>
              <a:latin typeface="Times New Roman" panose="02020603050405020304" pitchFamily="18" charset="0"/>
            </a:endParaRPr>
          </a:p>
        </p:txBody>
      </p:sp>
      <p:sp>
        <p:nvSpPr>
          <p:cNvPr id="5" name="Text Box 7"/>
          <p:cNvSpPr txBox="1">
            <a:spLocks noChangeArrowheads="1"/>
          </p:cNvSpPr>
          <p:nvPr/>
        </p:nvSpPr>
        <p:spPr bwMode="auto">
          <a:xfrm>
            <a:off x="2891662" y="2619376"/>
            <a:ext cx="6408677"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300" b="1" dirty="0">
                <a:solidFill>
                  <a:srgbClr val="0000FF"/>
                </a:solidFill>
                <a:latin typeface="Times New Roman" panose="02020603050405020304" pitchFamily="18" charset="0"/>
              </a:rPr>
              <a:t>LĨNH VỰC: PHÁT TRIỂN TÌNH CẢM XÃ HỘI</a:t>
            </a:r>
          </a:p>
        </p:txBody>
      </p:sp>
      <p:sp>
        <p:nvSpPr>
          <p:cNvPr id="6" name="Text Box 34"/>
          <p:cNvSpPr txBox="1">
            <a:spLocks noChangeArrowheads="1"/>
          </p:cNvSpPr>
          <p:nvPr/>
        </p:nvSpPr>
        <p:spPr bwMode="auto">
          <a:xfrm>
            <a:off x="3547238" y="3187914"/>
            <a:ext cx="5753100" cy="28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500" b="1" i="1" dirty="0" err="1">
                <a:solidFill>
                  <a:srgbClr val="0000FF"/>
                </a:solidFill>
                <a:latin typeface="Times New Roman" panose="02020603050405020304" pitchFamily="18" charset="0"/>
                <a:cs typeface="Times New Roman" panose="02020603050405020304" pitchFamily="18" charset="0"/>
              </a:rPr>
              <a:t>Đề</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tài</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Dạy</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trẻ</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kỹ</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năng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err="1">
                <a:solidFill>
                  <a:srgbClr val="0000FF"/>
                </a:solidFill>
                <a:latin typeface="Times New Roman" panose="02020603050405020304" pitchFamily="18" charset="0"/>
                <a:cs typeface="Times New Roman" panose="02020603050405020304" pitchFamily="18" charset="0"/>
              </a:rPr>
              <a:t>chào</a:t>
            </a:r>
            <a:r>
              <a:rPr lang="en-US" altLang="en-US" sz="2500" b="1" i="1">
                <a:solidFill>
                  <a:srgbClr val="0000FF"/>
                </a:solidFill>
                <a:latin typeface="Times New Roman" panose="02020603050405020304" pitchFamily="18" charset="0"/>
                <a:cs typeface="Times New Roman" panose="02020603050405020304" pitchFamily="18" charset="0"/>
              </a:rPr>
              <a:t> hỏi,  nói lời cảm ơn</a:t>
            </a:r>
            <a:endParaRPr lang="en-US" altLang="en-US" sz="2500" b="1" i="1"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buFontTx/>
              <a:buNone/>
            </a:pPr>
            <a:r>
              <a:rPr lang="en-US" altLang="en-US" sz="2500" b="1" i="1">
                <a:solidFill>
                  <a:srgbClr val="0000FF"/>
                </a:solidFill>
                <a:latin typeface="Times New Roman" panose="02020603050405020304" pitchFamily="18" charset="0"/>
                <a:cs typeface="Times New Roman" panose="02020603050405020304" pitchFamily="18" charset="0"/>
              </a:rPr>
              <a:t>Độ </a:t>
            </a:r>
            <a:r>
              <a:rPr lang="en-US" altLang="en-US" sz="2500" b="1" i="1" dirty="0" err="1">
                <a:solidFill>
                  <a:srgbClr val="0000FF"/>
                </a:solidFill>
                <a:latin typeface="Times New Roman" panose="02020603050405020304" pitchFamily="18" charset="0"/>
                <a:cs typeface="Times New Roman" panose="02020603050405020304" pitchFamily="18" charset="0"/>
              </a:rPr>
              <a:t>tuổi</a:t>
            </a:r>
            <a:r>
              <a:rPr lang="en-US" altLang="en-US" sz="2500" b="1" i="1">
                <a:solidFill>
                  <a:srgbClr val="0000FF"/>
                </a:solidFill>
                <a:latin typeface="Times New Roman" panose="02020603050405020304" pitchFamily="18" charset="0"/>
                <a:cs typeface="Times New Roman" panose="02020603050405020304" pitchFamily="18" charset="0"/>
              </a:rPr>
              <a:t>: Nhà trẻ 24-36 tháng</a:t>
            </a:r>
            <a:endParaRPr lang="en-US" altLang="en-US" sz="2500" b="1" i="1"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buFontTx/>
              <a:buNone/>
            </a:pPr>
            <a:r>
              <a:rPr lang="en-US" altLang="en-US" sz="2500" b="1" i="1" dirty="0" err="1">
                <a:solidFill>
                  <a:srgbClr val="0000FF"/>
                </a:solidFill>
                <a:latin typeface="Times New Roman" panose="02020603050405020304" pitchFamily="18" charset="0"/>
                <a:cs typeface="Times New Roman" panose="02020603050405020304" pitchFamily="18" charset="0"/>
              </a:rPr>
              <a:t>Giáo</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viên</a:t>
            </a:r>
            <a:r>
              <a:rPr lang="en-US" altLang="en-US" sz="2500" b="1" i="1">
                <a:solidFill>
                  <a:srgbClr val="0000FF"/>
                </a:solidFill>
                <a:latin typeface="Times New Roman" panose="02020603050405020304" pitchFamily="18" charset="0"/>
                <a:cs typeface="Times New Roman" panose="02020603050405020304" pitchFamily="18" charset="0"/>
              </a:rPr>
              <a:t>: Lê Ngọc Hân</a:t>
            </a:r>
            <a:endParaRPr lang="en-US" altLang="en-US" sz="2500" b="1" i="1"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buFontTx/>
              <a:buNone/>
            </a:pPr>
            <a:endParaRPr lang="en-US" altLang="en-US" sz="3500" dirty="0">
              <a:solidFill>
                <a:srgbClr val="FF0000"/>
              </a:solidFill>
              <a:latin typeface="Calibri" panose="020F0502020204030204" pitchFamily="34" charset="0"/>
            </a:endParaRPr>
          </a:p>
        </p:txBody>
      </p:sp>
    </p:spTree>
    <p:extLst>
      <p:ext uri="{BB962C8B-B14F-4D97-AF65-F5344CB8AC3E}">
        <p14:creationId xmlns:p14="http://schemas.microsoft.com/office/powerpoint/2010/main" val="463517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nodeType="withEffect">
                                  <p:stCondLst>
                                    <p:cond delay="0"/>
                                  </p:stCondLst>
                                  <p:childTnLst>
                                    <p:animClr clrSpc="hsl" dir="cw">
                                      <p:cBhvr override="childStyle">
                                        <p:cTn id="6" dur="500" fill="hold"/>
                                        <p:tgtEl>
                                          <p:spTgt spid="3077">
                                            <p:txEl>
                                              <p:pRg st="1" end="1"/>
                                            </p:txEl>
                                          </p:spTgt>
                                        </p:tgtEl>
                                        <p:attrNameLst>
                                          <p:attrName>style.color</p:attrName>
                                        </p:attrNameLst>
                                      </p:cBhvr>
                                      <p:by>
                                        <p:hsl h="-7200000" s="0" l="0"/>
                                      </p:by>
                                    </p:animClr>
                                    <p:animClr clrSpc="hsl" dir="cw">
                                      <p:cBhvr>
                                        <p:cTn id="7" dur="500" fill="hold"/>
                                        <p:tgtEl>
                                          <p:spTgt spid="3077">
                                            <p:txEl>
                                              <p:pRg st="1" end="1"/>
                                            </p:txEl>
                                          </p:spTgt>
                                        </p:tgtEl>
                                        <p:attrNameLst>
                                          <p:attrName>fillcolor</p:attrName>
                                        </p:attrNameLst>
                                      </p:cBhvr>
                                      <p:by>
                                        <p:hsl h="-7200000" s="0" l="0"/>
                                      </p:by>
                                    </p:animClr>
                                    <p:animClr clrSpc="hsl" dir="cw">
                                      <p:cBhvr>
                                        <p:cTn id="8" dur="500" fill="hold"/>
                                        <p:tgtEl>
                                          <p:spTgt spid="3077">
                                            <p:txEl>
                                              <p:pRg st="1" end="1"/>
                                            </p:txEl>
                                          </p:spTgt>
                                        </p:tgtEl>
                                        <p:attrNameLst>
                                          <p:attrName>stroke.color</p:attrName>
                                        </p:attrNameLst>
                                      </p:cBhvr>
                                      <p:by>
                                        <p:hsl h="-7200000" s="0" l="0"/>
                                      </p:by>
                                    </p:animClr>
                                    <p:set>
                                      <p:cBhvr>
                                        <p:cTn id="9" dur="500" fill="hold"/>
                                        <p:tgtEl>
                                          <p:spTgt spid="3077">
                                            <p:txEl>
                                              <p:pRg st="1" end="1"/>
                                            </p:txEl>
                                          </p:spTgt>
                                        </p:tgtEl>
                                        <p:attrNameLst>
                                          <p:attrName>fill.type</p:attrName>
                                        </p:attrNameLst>
                                      </p:cBhvr>
                                      <p:to>
                                        <p:strVal val="solid"/>
                                      </p:to>
                                    </p:set>
                                  </p:childTnLst>
                                </p:cTn>
                              </p:par>
                              <p:par>
                                <p:cTn id="10" presetID="22" presetClass="emph" presetSubtype="0" repeatCount="indefinite" fill="hold" nodeType="withEffect">
                                  <p:stCondLst>
                                    <p:cond delay="0"/>
                                  </p:stCondLst>
                                  <p:childTnLst>
                                    <p:animClr clrSpc="hsl" dir="cw">
                                      <p:cBhvr override="childStyle">
                                        <p:cTn id="11" dur="500" fill="hold"/>
                                        <p:tgtEl>
                                          <p:spTgt spid="3077">
                                            <p:txEl>
                                              <p:pRg st="0" end="0"/>
                                            </p:txEl>
                                          </p:spTgt>
                                        </p:tgtEl>
                                        <p:attrNameLst>
                                          <p:attrName>style.color</p:attrName>
                                        </p:attrNameLst>
                                      </p:cBhvr>
                                      <p:by>
                                        <p:hsl h="-7200000" s="0" l="0"/>
                                      </p:by>
                                    </p:animClr>
                                    <p:animClr clrSpc="hsl" dir="cw">
                                      <p:cBhvr>
                                        <p:cTn id="12" dur="500" fill="hold"/>
                                        <p:tgtEl>
                                          <p:spTgt spid="3077">
                                            <p:txEl>
                                              <p:pRg st="0" end="0"/>
                                            </p:txEl>
                                          </p:spTgt>
                                        </p:tgtEl>
                                        <p:attrNameLst>
                                          <p:attrName>fillcolor</p:attrName>
                                        </p:attrNameLst>
                                      </p:cBhvr>
                                      <p:by>
                                        <p:hsl h="-7200000" s="0" l="0"/>
                                      </p:by>
                                    </p:animClr>
                                    <p:animClr clrSpc="hsl" dir="cw">
                                      <p:cBhvr>
                                        <p:cTn id="13" dur="500" fill="hold"/>
                                        <p:tgtEl>
                                          <p:spTgt spid="3077">
                                            <p:txEl>
                                              <p:pRg st="0" end="0"/>
                                            </p:txEl>
                                          </p:spTgt>
                                        </p:tgtEl>
                                        <p:attrNameLst>
                                          <p:attrName>stroke.color</p:attrName>
                                        </p:attrNameLst>
                                      </p:cBhvr>
                                      <p:by>
                                        <p:hsl h="-7200000" s="0" l="0"/>
                                      </p:by>
                                    </p:animClr>
                                    <p:set>
                                      <p:cBhvr>
                                        <p:cTn id="14" dur="500" fill="hold"/>
                                        <p:tgtEl>
                                          <p:spTgt spid="3077">
                                            <p:txEl>
                                              <p:pRg st="0" end="0"/>
                                            </p:txEl>
                                          </p:spTgt>
                                        </p:tgtEl>
                                        <p:attrNameLst>
                                          <p:attrName>fill.type</p:attrName>
                                        </p:attrNameLst>
                                      </p:cBhvr>
                                      <p:to>
                                        <p:strVal val="solid"/>
                                      </p:to>
                                    </p:set>
                                  </p:childTnLst>
                                </p:cTn>
                              </p:par>
                              <p:par>
                                <p:cTn id="15" presetID="23" presetClass="emph" presetSubtype="0" repeatCount="indefinite" fill="hold" grpId="0" nodeType="withEffect">
                                  <p:stCondLst>
                                    <p:cond delay="0"/>
                                  </p:stCondLst>
                                  <p:childTnLst>
                                    <p:animClr clrSpc="hsl" dir="cw">
                                      <p:cBhvr override="childStyle">
                                        <p:cTn id="16" dur="500" fill="hold"/>
                                        <p:tgtEl>
                                          <p:spTgt spid="5"/>
                                        </p:tgtEl>
                                        <p:attrNameLst>
                                          <p:attrName>style.color</p:attrName>
                                        </p:attrNameLst>
                                      </p:cBhvr>
                                      <p:by>
                                        <p:hsl h="10842353" s="0" l="0"/>
                                      </p:by>
                                    </p:animClr>
                                    <p:animClr clrSpc="hsl" dir="cw">
                                      <p:cBhvr>
                                        <p:cTn id="17" dur="500" fill="hold"/>
                                        <p:tgtEl>
                                          <p:spTgt spid="5"/>
                                        </p:tgtEl>
                                        <p:attrNameLst>
                                          <p:attrName>fillcolor</p:attrName>
                                        </p:attrNameLst>
                                      </p:cBhvr>
                                      <p:by>
                                        <p:hsl h="10842353" s="0" l="0"/>
                                      </p:by>
                                    </p:animClr>
                                    <p:animClr clrSpc="hsl" dir="cw">
                                      <p:cBhvr>
                                        <p:cTn id="18" dur="500" fill="hold"/>
                                        <p:tgtEl>
                                          <p:spTgt spid="5"/>
                                        </p:tgtEl>
                                        <p:attrNameLst>
                                          <p:attrName>stroke.color</p:attrName>
                                        </p:attrNameLst>
                                      </p:cBhvr>
                                      <p:by>
                                        <p:hsl h="10842353" s="0" l="0"/>
                                      </p:by>
                                    </p:animClr>
                                    <p:set>
                                      <p:cBhvr>
                                        <p:cTn id="19" dur="500" fill="hold"/>
                                        <p:tgtEl>
                                          <p:spTgt spid="5"/>
                                        </p:tgtEl>
                                        <p:attrNameLst>
                                          <p:attrName>fill.type</p:attrName>
                                        </p:attrNameLst>
                                      </p:cBhvr>
                                      <p:to>
                                        <p:strVal val="solid"/>
                                      </p:to>
                                    </p:set>
                                  </p:childTnLst>
                                </p:cTn>
                              </p:par>
                            </p:childTnLst>
                          </p:cTn>
                        </p:par>
                        <p:par>
                          <p:cTn id="20" fill="hold" nodeType="afterGroup">
                            <p:stCondLst>
                              <p:cond delay="500"/>
                            </p:stCondLst>
                            <p:childTnLst>
                              <p:par>
                                <p:cTn id="21" presetID="4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anim calcmode="lin" valueType="num">
                                      <p:cBhvr>
                                        <p:cTn id="24" dur="2000" fill="hold"/>
                                        <p:tgtEl>
                                          <p:spTgt spid="6"/>
                                        </p:tgtEl>
                                        <p:attrNameLst>
                                          <p:attrName>ppt_w</p:attrName>
                                        </p:attrNameLst>
                                      </p:cBhvr>
                                      <p:tavLst>
                                        <p:tav tm="0" fmla="#ppt_w*sin(2.5*pi*$)">
                                          <p:val>
                                            <p:fltVal val="0"/>
                                          </p:val>
                                        </p:tav>
                                        <p:tav tm="100000">
                                          <p:val>
                                            <p:fltVal val="1"/>
                                          </p:val>
                                        </p:tav>
                                      </p:tavLst>
                                    </p:anim>
                                    <p:anim calcmode="lin" valueType="num">
                                      <p:cBhvr>
                                        <p:cTn id="25" dur="2000" fill="hold"/>
                                        <p:tgtEl>
                                          <p:spTgt spid="6"/>
                                        </p:tgtEl>
                                        <p:attrNameLst>
                                          <p:attrName>ppt_h</p:attrName>
                                        </p:attrNameLst>
                                      </p:cBhvr>
                                      <p:tavLst>
                                        <p:tav tm="0">
                                          <p:val>
                                            <p:strVal val="#ppt_h"/>
                                          </p:val>
                                        </p:tav>
                                        <p:tav tm="100000">
                                          <p:val>
                                            <p:strVal val="#ppt_h"/>
                                          </p:val>
                                        </p:tav>
                                      </p:tavLst>
                                    </p:anim>
                                  </p:childTnLst>
                                </p:cTn>
                              </p:par>
                              <p:par>
                                <p:cTn id="26" presetID="23" presetClass="emph" presetSubtype="0" repeatCount="indefinite" fill="hold" grpId="1" nodeType="withEffect">
                                  <p:stCondLst>
                                    <p:cond delay="0"/>
                                  </p:stCondLst>
                                  <p:iterate type="lt">
                                    <p:tmPct val="0"/>
                                  </p:iterate>
                                  <p:childTnLst>
                                    <p:animClr clrSpc="hsl" dir="cw">
                                      <p:cBhvr override="childStyle">
                                        <p:cTn id="27" dur="500" fill="hold"/>
                                        <p:tgtEl>
                                          <p:spTgt spid="6"/>
                                        </p:tgtEl>
                                        <p:attrNameLst>
                                          <p:attrName>style.color</p:attrName>
                                        </p:attrNameLst>
                                      </p:cBhvr>
                                      <p:by>
                                        <p:hsl h="10842353" s="0" l="0"/>
                                      </p:by>
                                    </p:animClr>
                                    <p:animClr clrSpc="hsl" dir="cw">
                                      <p:cBhvr>
                                        <p:cTn id="28" dur="500" fill="hold"/>
                                        <p:tgtEl>
                                          <p:spTgt spid="6"/>
                                        </p:tgtEl>
                                        <p:attrNameLst>
                                          <p:attrName>fillcolor</p:attrName>
                                        </p:attrNameLst>
                                      </p:cBhvr>
                                      <p:by>
                                        <p:hsl h="10842353" s="0" l="0"/>
                                      </p:by>
                                    </p:animClr>
                                    <p:animClr clrSpc="hsl" dir="cw">
                                      <p:cBhvr>
                                        <p:cTn id="29" dur="500" fill="hold"/>
                                        <p:tgtEl>
                                          <p:spTgt spid="6"/>
                                        </p:tgtEl>
                                        <p:attrNameLst>
                                          <p:attrName>stroke.color</p:attrName>
                                        </p:attrNameLst>
                                      </p:cBhvr>
                                      <p:by>
                                        <p:hsl h="10842353" s="0" l="0"/>
                                      </p:by>
                                    </p:animClr>
                                    <p:set>
                                      <p:cBhvr>
                                        <p:cTn id="30"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Box 1"/>
          <p:cNvSpPr txBox="1">
            <a:spLocks noChangeArrowheads="1"/>
          </p:cNvSpPr>
          <p:nvPr/>
        </p:nvSpPr>
        <p:spPr bwMode="auto">
          <a:xfrm>
            <a:off x="3581400" y="6019801"/>
            <a:ext cx="5105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000" b="1" dirty="0">
                <a:solidFill>
                  <a:srgbClr val="FF0000"/>
                </a:solidFill>
                <a:latin typeface="Times New Roman" panose="02020603050405020304" pitchFamily="18" charset="0"/>
              </a:rPr>
              <a:t>Xin </a:t>
            </a:r>
            <a:r>
              <a:rPr lang="en-US" altLang="en-US" sz="4000" b="1" dirty="0" err="1">
                <a:solidFill>
                  <a:srgbClr val="FF0000"/>
                </a:solidFill>
                <a:latin typeface="Times New Roman" panose="02020603050405020304" pitchFamily="18" charset="0"/>
              </a:rPr>
              <a:t>lỗi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khi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bị</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mắc</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lỗi</a:t>
            </a:r>
            <a:endParaRPr lang="en-US" altLang="en-US" sz="4000" b="1" dirty="0">
              <a:solidFill>
                <a:srgbClr val="FF0000"/>
              </a:solidFill>
              <a:latin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276600" y="146497"/>
            <a:ext cx="5715000" cy="5715000"/>
          </a:xfrm>
          <a:prstGeom prst="rect">
            <a:avLst/>
          </a:prstGeom>
        </p:spPr>
      </p:pic>
    </p:spTree>
    <p:extLst>
      <p:ext uri="{BB962C8B-B14F-4D97-AF65-F5344CB8AC3E}">
        <p14:creationId xmlns:p14="http://schemas.microsoft.com/office/powerpoint/2010/main" val="138923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43">
                                            <p:txEl>
                                              <p:pRg st="0" end="0"/>
                                            </p:txEl>
                                          </p:spTgt>
                                        </p:tgtEl>
                                        <p:attrNameLst>
                                          <p:attrName>style.visibility</p:attrName>
                                        </p:attrNameLst>
                                      </p:cBhvr>
                                      <p:to>
                                        <p:strVal val="visible"/>
                                      </p:to>
                                    </p:set>
                                    <p:animEffect transition="in" filter="barn(inVertical)">
                                      <p:cBhvr>
                                        <p:cTn id="12" dur="500"/>
                                        <p:tgtEl>
                                          <p:spTgt spid="614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Sơn Ca Kể Chuyện - BÀI HỌC ĐẦU TIÊN CỦA GẤU (Truyện Cổ Tích)">
            <a:hlinkClick r:id="" action="ppaction://media"/>
          </p:cNvPr>
          <p:cNvPicPr>
            <a:picLocks noChangeAspect="1"/>
          </p:cNvPicPr>
          <p:nvPr>
            <a:videoFile r:link="rId1"/>
            <p:extLst>
              <p:ext uri="{DAA4B4D4-6D71-4841-9C94-3DE7FCFB9230}">
                <p14:media xmlns:p14="http://schemas.microsoft.com/office/powerpoint/2010/main" r:embed="rId2">
                  <p14:trim st="44705" end="36311"/>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04920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6879"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4"/>
          <p:cNvSpPr txBox="1">
            <a:spLocks noChangeArrowheads="1"/>
          </p:cNvSpPr>
          <p:nvPr/>
        </p:nvSpPr>
        <p:spPr bwMode="auto">
          <a:xfrm>
            <a:off x="2701343" y="2270841"/>
            <a:ext cx="471688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sz="4000" dirty="0" err="1">
                <a:solidFill>
                  <a:srgbClr val="002060"/>
                </a:solidFill>
              </a:rPr>
              <a:t>Các</a:t>
            </a:r>
            <a:r>
              <a:rPr lang="en-US" sz="4000" dirty="0">
                <a:solidFill>
                  <a:srgbClr val="002060"/>
                </a:solidFill>
              </a:rPr>
              <a:t> con </a:t>
            </a:r>
            <a:r>
              <a:rPr lang="en-US" sz="4000" dirty="0" err="1">
                <a:solidFill>
                  <a:srgbClr val="002060"/>
                </a:solidFill>
              </a:rPr>
              <a:t>có</a:t>
            </a:r>
            <a:r>
              <a:rPr lang="en-US" sz="4000" dirty="0">
                <a:solidFill>
                  <a:srgbClr val="002060"/>
                </a:solidFill>
              </a:rPr>
              <a:t> </a:t>
            </a:r>
            <a:r>
              <a:rPr lang="en-US" sz="4000" dirty="0" err="1">
                <a:solidFill>
                  <a:srgbClr val="002060"/>
                </a:solidFill>
              </a:rPr>
              <a:t>biết</a:t>
            </a:r>
            <a:r>
              <a:rPr lang="en-US" sz="4000" dirty="0">
                <a:solidFill>
                  <a:srgbClr val="002060"/>
                </a:solidFill>
              </a:rPr>
              <a:t> </a:t>
            </a:r>
            <a:r>
              <a:rPr lang="en-US" sz="4000" dirty="0" err="1">
                <a:solidFill>
                  <a:srgbClr val="002060"/>
                </a:solidFill>
              </a:rPr>
              <a:t>khi</a:t>
            </a:r>
            <a:r>
              <a:rPr lang="en-US" sz="4000" dirty="0">
                <a:solidFill>
                  <a:srgbClr val="002060"/>
                </a:solidFill>
              </a:rPr>
              <a:t> </a:t>
            </a:r>
            <a:r>
              <a:rPr lang="en-US" sz="4000" dirty="0" err="1">
                <a:solidFill>
                  <a:srgbClr val="002060"/>
                </a:solidFill>
              </a:rPr>
              <a:t>nào</a:t>
            </a:r>
            <a:r>
              <a:rPr lang="en-US" sz="4000" dirty="0">
                <a:solidFill>
                  <a:srgbClr val="002060"/>
                </a:solidFill>
              </a:rPr>
              <a:t> </a:t>
            </a:r>
            <a:r>
              <a:rPr lang="en-US" sz="4000" dirty="0" err="1">
                <a:solidFill>
                  <a:srgbClr val="002060"/>
                </a:solidFill>
              </a:rPr>
              <a:t>chúng</a:t>
            </a:r>
            <a:r>
              <a:rPr lang="en-US" sz="4000" dirty="0">
                <a:solidFill>
                  <a:srgbClr val="002060"/>
                </a:solidFill>
              </a:rPr>
              <a:t> </a:t>
            </a:r>
            <a:r>
              <a:rPr lang="en-US" sz="4000" dirty="0" err="1">
                <a:solidFill>
                  <a:srgbClr val="002060"/>
                </a:solidFill>
              </a:rPr>
              <a:t>mình</a:t>
            </a:r>
            <a:r>
              <a:rPr lang="en-US" sz="4000" dirty="0">
                <a:solidFill>
                  <a:srgbClr val="002060"/>
                </a:solidFill>
              </a:rPr>
              <a:t> </a:t>
            </a:r>
            <a:r>
              <a:rPr lang="en-US" sz="4000" dirty="0" err="1">
                <a:solidFill>
                  <a:srgbClr val="002060"/>
                </a:solidFill>
              </a:rPr>
              <a:t>cần</a:t>
            </a:r>
            <a:r>
              <a:rPr lang="en-US" sz="4000" dirty="0">
                <a:solidFill>
                  <a:srgbClr val="002060"/>
                </a:solidFill>
              </a:rPr>
              <a:t> </a:t>
            </a:r>
            <a:r>
              <a:rPr lang="en-US" sz="4000" dirty="0" err="1">
                <a:solidFill>
                  <a:srgbClr val="002060"/>
                </a:solidFill>
              </a:rPr>
              <a:t>nói</a:t>
            </a:r>
            <a:r>
              <a:rPr lang="en-US" sz="4000" dirty="0">
                <a:solidFill>
                  <a:srgbClr val="002060"/>
                </a:solidFill>
              </a:rPr>
              <a:t> </a:t>
            </a:r>
            <a:r>
              <a:rPr lang="en-US" sz="4000" dirty="0" err="1">
                <a:solidFill>
                  <a:srgbClr val="002060"/>
                </a:solidFill>
              </a:rPr>
              <a:t>lời</a:t>
            </a:r>
            <a:r>
              <a:rPr lang="en-US" sz="4000" dirty="0">
                <a:solidFill>
                  <a:srgbClr val="002060"/>
                </a:solidFill>
              </a:rPr>
              <a:t> </a:t>
            </a:r>
            <a:r>
              <a:rPr lang="en-US" sz="4000" dirty="0" err="1">
                <a:solidFill>
                  <a:srgbClr val="002060"/>
                </a:solidFill>
              </a:rPr>
              <a:t>cảm</a:t>
            </a:r>
            <a:r>
              <a:rPr lang="en-US" sz="4000" dirty="0">
                <a:solidFill>
                  <a:srgbClr val="002060"/>
                </a:solidFill>
              </a:rPr>
              <a:t> </a:t>
            </a:r>
            <a:r>
              <a:rPr lang="en-US" sz="4000" dirty="0" err="1">
                <a:solidFill>
                  <a:srgbClr val="002060"/>
                </a:solidFill>
              </a:rPr>
              <a:t>ơn</a:t>
            </a:r>
            <a:r>
              <a:rPr lang="en-US" sz="4000" dirty="0">
                <a:solidFill>
                  <a:srgbClr val="002060"/>
                </a:solidFill>
              </a:rPr>
              <a:t> </a:t>
            </a:r>
            <a:r>
              <a:rPr lang="en-US" sz="4000" dirty="0" err="1">
                <a:solidFill>
                  <a:srgbClr val="002060"/>
                </a:solidFill>
              </a:rPr>
              <a:t>nữa</a:t>
            </a:r>
            <a:r>
              <a:rPr lang="en-US" sz="4000" dirty="0">
                <a:solidFill>
                  <a:srgbClr val="002060"/>
                </a:solidFill>
              </a:rPr>
              <a:t> </a:t>
            </a:r>
            <a:r>
              <a:rPr lang="en-US" sz="4000" dirty="0" err="1">
                <a:solidFill>
                  <a:srgbClr val="002060"/>
                </a:solidFill>
              </a:rPr>
              <a:t>không</a:t>
            </a:r>
            <a:r>
              <a:rPr lang="en-US" sz="4000" dirty="0">
                <a:solidFill>
                  <a:srgbClr val="002060"/>
                </a:solidFill>
              </a:rPr>
              <a:t>? </a:t>
            </a:r>
            <a:endParaRPr lang="en-US" altLang="en-US" sz="4000" b="1"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3905478669"/>
      </p:ext>
    </p:extLst>
  </p:cSld>
  <p:clrMapOvr>
    <a:masterClrMapping/>
  </p:clrMapOvr>
  <p:transition spd="slow">
    <p:comb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IMG201801231616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4588" y="228601"/>
            <a:ext cx="7467600"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2"/>
          <p:cNvSpPr txBox="1">
            <a:spLocks noChangeArrowheads="1"/>
          </p:cNvSpPr>
          <p:nvPr/>
        </p:nvSpPr>
        <p:spPr bwMode="auto">
          <a:xfrm>
            <a:off x="2319338" y="5948364"/>
            <a:ext cx="8077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4400" b="1" dirty="0" err="1">
                <a:solidFill>
                  <a:srgbClr val="0000FF"/>
                </a:solidFill>
                <a:latin typeface="Times New Roman" panose="02020603050405020304" pitchFamily="18" charset="0"/>
              </a:rPr>
              <a:t>Cảm</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ơn</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khi</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bạn</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đã</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giúp</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mình</a:t>
            </a:r>
            <a:endParaRPr lang="en-US" altLang="en-US" sz="4400"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9188681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0419"/>
                                        </p:tgtEl>
                                        <p:attrNameLst>
                                          <p:attrName>style.visibility</p:attrName>
                                        </p:attrNameLst>
                                      </p:cBhvr>
                                      <p:to>
                                        <p:strVal val="visible"/>
                                      </p:to>
                                    </p:set>
                                    <p:animEffect transition="in" filter="barn(inVertical)">
                                      <p:cBhvr>
                                        <p:cTn id="12"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Box 1"/>
          <p:cNvSpPr txBox="1">
            <a:spLocks noChangeArrowheads="1"/>
          </p:cNvSpPr>
          <p:nvPr/>
        </p:nvSpPr>
        <p:spPr bwMode="auto">
          <a:xfrm>
            <a:off x="2895600" y="5874027"/>
            <a:ext cx="6705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000" b="1" dirty="0" err="1">
                <a:solidFill>
                  <a:srgbClr val="FF0000"/>
                </a:solidFill>
                <a:latin typeface="Times New Roman" panose="02020603050405020304" pitchFamily="18" charset="0"/>
              </a:rPr>
              <a:t>Cảm</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ơn</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khi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được</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nhận</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quà</a:t>
            </a:r>
            <a:endParaRPr lang="en-US" altLang="en-US" sz="4000" b="1" dirty="0">
              <a:solidFill>
                <a:srgbClr val="FF0000"/>
              </a:solidFill>
              <a:latin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387249" y="265044"/>
            <a:ext cx="10186903" cy="5327373"/>
          </a:xfrm>
          <a:prstGeom prst="rect">
            <a:avLst/>
          </a:prstGeom>
        </p:spPr>
      </p:pic>
    </p:spTree>
    <p:extLst>
      <p:ext uri="{BB962C8B-B14F-4D97-AF65-F5344CB8AC3E}">
        <p14:creationId xmlns:p14="http://schemas.microsoft.com/office/powerpoint/2010/main" val="55087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2467"/>
                                        </p:tgtEl>
                                        <p:attrNameLst>
                                          <p:attrName>style.visibility</p:attrName>
                                        </p:attrNameLst>
                                      </p:cBhvr>
                                      <p:to>
                                        <p:strVal val="visible"/>
                                      </p:to>
                                    </p:set>
                                    <p:anim calcmode="lin" valueType="num">
                                      <p:cBhvr additive="base">
                                        <p:cTn id="12" dur="500" fill="hold"/>
                                        <p:tgtEl>
                                          <p:spTgt spid="62467"/>
                                        </p:tgtEl>
                                        <p:attrNameLst>
                                          <p:attrName>ppt_x</p:attrName>
                                        </p:attrNameLst>
                                      </p:cBhvr>
                                      <p:tavLst>
                                        <p:tav tm="0">
                                          <p:val>
                                            <p:strVal val="#ppt_x"/>
                                          </p:val>
                                        </p:tav>
                                        <p:tav tm="100000">
                                          <p:val>
                                            <p:strVal val="#ppt_x"/>
                                          </p:val>
                                        </p:tav>
                                      </p:tavLst>
                                    </p:anim>
                                    <p:anim calcmode="lin" valueType="num">
                                      <p:cBhvr additive="base">
                                        <p:cTn id="13" dur="500" fill="hold"/>
                                        <p:tgtEl>
                                          <p:spTgt spid="624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Sơn Ca Kể Chuyện - BÀI HỌC ĐẦU TIÊN CỦA GẤU (Truyện Cổ Tích)">
            <a:hlinkClick r:id="" action="ppaction://media"/>
          </p:cNvPr>
          <p:cNvPicPr>
            <a:picLocks noChangeAspect="1"/>
          </p:cNvPicPr>
          <p:nvPr>
            <a:videoFile r:link="rId1"/>
            <p:extLst>
              <p:ext uri="{DAA4B4D4-6D71-4841-9C94-3DE7FCFB9230}">
                <p14:media xmlns:p14="http://schemas.microsoft.com/office/powerpoint/2010/main" r:embed="rId2">
                  <p14:trim st="7496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63159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WordArt 5"/>
          <p:cNvSpPr>
            <a:spLocks noChangeArrowheads="1" noChangeShapeType="1" noTextEdit="1"/>
          </p:cNvSpPr>
          <p:nvPr/>
        </p:nvSpPr>
        <p:spPr bwMode="auto">
          <a:xfrm>
            <a:off x="2495550" y="3545794"/>
            <a:ext cx="4343400" cy="863263"/>
          </a:xfrm>
          <a:prstGeom prst="rect">
            <a:avLst/>
          </a:prstGeom>
        </p:spPr>
        <p:txBody>
          <a:bodyPr wrap="none" fromWordArt="1">
            <a:prstTxWarp prst="textPlain">
              <a:avLst>
                <a:gd name="adj" fmla="val 50000"/>
              </a:avLst>
            </a:prstTxWarp>
          </a:bodyPr>
          <a:lstStyle/>
          <a:p>
            <a:pPr algn="ct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Đội</a:t>
            </a:r>
            <a:r>
              <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nào</a:t>
            </a:r>
            <a:r>
              <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nhanh</a:t>
            </a:r>
            <a:r>
              <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nhất</a:t>
            </a:r>
            <a:endPar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endParaRPr>
          </a:p>
        </p:txBody>
      </p:sp>
      <p:sp>
        <p:nvSpPr>
          <p:cNvPr id="64516" name="Text Box 6"/>
          <p:cNvSpPr txBox="1">
            <a:spLocks noChangeArrowheads="1"/>
          </p:cNvSpPr>
          <p:nvPr/>
        </p:nvSpPr>
        <p:spPr bwMode="auto">
          <a:xfrm>
            <a:off x="2743200" y="2436429"/>
            <a:ext cx="378638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5400" b="1" dirty="0">
                <a:solidFill>
                  <a:srgbClr val="FF0066"/>
                </a:solidFill>
                <a:latin typeface="Times New Roman" panose="02020603050405020304" pitchFamily="18" charset="0"/>
              </a:rPr>
              <a:t>TRÒ CHƠI</a:t>
            </a:r>
            <a:endParaRPr lang="vi-VN" altLang="en-US" sz="5400" b="1" dirty="0">
              <a:solidFill>
                <a:srgbClr val="FF0066"/>
              </a:solidFill>
              <a:latin typeface="Times New Roman" panose="02020603050405020304" pitchFamily="18" charset="0"/>
            </a:endParaRPr>
          </a:p>
        </p:txBody>
      </p:sp>
      <p:pic>
        <p:nvPicPr>
          <p:cNvPr id="64517"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906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1107394"/>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954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7620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05725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924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WordArt 5"/>
          <p:cNvSpPr>
            <a:spLocks noChangeArrowheads="1" noChangeShapeType="1" noTextEdit="1"/>
          </p:cNvSpPr>
          <p:nvPr/>
        </p:nvSpPr>
        <p:spPr bwMode="auto">
          <a:xfrm>
            <a:off x="2495550" y="3545794"/>
            <a:ext cx="4343400" cy="863263"/>
          </a:xfrm>
          <a:prstGeom prst="rect">
            <a:avLst/>
          </a:prstGeom>
        </p:spPr>
        <p:txBody>
          <a:bodyPr wrap="none" fromWordArt="1">
            <a:prstTxWarp prst="textPlain">
              <a:avLst>
                <a:gd name="adj" fmla="val 50000"/>
              </a:avLst>
            </a:prstTxWarp>
          </a:bodyPr>
          <a:lstStyle/>
          <a:p>
            <a:pPr algn="ctr"/>
            <a:endPar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endParaRPr>
          </a:p>
        </p:txBody>
      </p:sp>
      <p:sp>
        <p:nvSpPr>
          <p:cNvPr id="64516" name="Text Box 6"/>
          <p:cNvSpPr txBox="1">
            <a:spLocks noChangeArrowheads="1"/>
          </p:cNvSpPr>
          <p:nvPr/>
        </p:nvSpPr>
        <p:spPr bwMode="auto">
          <a:xfrm>
            <a:off x="2743200" y="2436429"/>
            <a:ext cx="378638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sz="2000" b="1">
                <a:solidFill>
                  <a:schemeClr val="accent2"/>
                </a:solidFill>
                <a:effectLst/>
                <a:latin typeface="Times New Roman" panose="02020603050405020304" pitchFamily="18" charset="0"/>
                <a:ea typeface="Times New Roman" panose="02020603050405020304" pitchFamily="18" charset="0"/>
              </a:rPr>
              <a:t>*Củng cố</a:t>
            </a:r>
            <a:r>
              <a:rPr lang="en-US" sz="2000">
                <a:solidFill>
                  <a:schemeClr val="accent2"/>
                </a:solidFill>
                <a:effectLst/>
                <a:latin typeface="Arial" panose="020B0604020202020204" pitchFamily="34" charset="0"/>
                <a:ea typeface="Times New Roman" panose="02020603050405020304" pitchFamily="18" charset="0"/>
              </a:rPr>
              <a:t>:</a:t>
            </a:r>
            <a:r>
              <a:rPr lang="nl-NL" sz="2000">
                <a:solidFill>
                  <a:schemeClr val="accent2"/>
                </a:solidFill>
                <a:effectLst/>
                <a:latin typeface="Times New Roman" panose="02020603050405020304" pitchFamily="18" charset="0"/>
                <a:ea typeface="Times New Roman" panose="02020603050405020304" pitchFamily="18" charset="0"/>
              </a:rPr>
              <a:t> Các con vừa được học gì nhỉ. Hôm nay cô dạy chúng mình  biết nói lời cảm ơn khi được  người khác giúp đỡ, và nói lời xin lỗi khi cần đấy</a:t>
            </a:r>
            <a:endParaRPr lang="vi-VN" altLang="en-US" sz="5400" b="1" dirty="0">
              <a:solidFill>
                <a:srgbClr val="FF0066"/>
              </a:solidFill>
              <a:latin typeface="Times New Roman" panose="02020603050405020304" pitchFamily="18" charset="0"/>
            </a:endParaRPr>
          </a:p>
        </p:txBody>
      </p:sp>
      <p:pic>
        <p:nvPicPr>
          <p:cNvPr id="64517"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906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1107394"/>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954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7620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585317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F:\Tranh ảnh dạy học\Hinh nen dep\SLGG_2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138" y="0"/>
            <a:ext cx="9144001" cy="6858000"/>
          </a:xfrm>
          <a:prstGeom prst="rect">
            <a:avLst/>
          </a:prstGeom>
          <a:solidFill>
            <a:srgbClr val="00FF99"/>
          </a:solidFill>
          <a:ln w="9525">
            <a:solidFill>
              <a:srgbClr val="00FF99"/>
            </a:solidFill>
            <a:miter lim="800000"/>
            <a:headEnd/>
            <a:tailEnd/>
          </a:ln>
        </p:spPr>
      </p:pic>
      <p:pic>
        <p:nvPicPr>
          <p:cNvPr id="70660"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05525" y="688975"/>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78825" y="8763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73500" y="684213"/>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81138" y="1255713"/>
            <a:ext cx="10287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209800" y="2975550"/>
            <a:ext cx="7394014" cy="1909465"/>
          </a:xfrm>
          <a:prstGeom prst="rect">
            <a:avLst/>
          </a:prstGeom>
          <a:noFill/>
        </p:spPr>
        <p:txBody>
          <a:bodyPr wrap="none" lIns="91440" tIns="45720" rIns="91440" bIns="45720">
            <a:prstTxWarp prst="textWave2">
              <a:avLst/>
            </a:prstTxWarp>
            <a:spAutoFit/>
          </a:bodyPr>
          <a:lstStyle/>
          <a:p>
            <a:pPr algn="ct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Chào</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tạm</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biệt</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các</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bé</a:t>
            </a:r>
            <a:endPar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715641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14861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334" y="191774"/>
            <a:ext cx="8686800"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9601200" y="10668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1752600" y="2286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51BBCE0-BFF8-C59D-E16C-C49408F98DBB}"/>
              </a:ext>
            </a:extLst>
          </p:cNvPr>
          <p:cNvSpPr txBox="1"/>
          <p:nvPr/>
        </p:nvSpPr>
        <p:spPr>
          <a:xfrm>
            <a:off x="2721631" y="1000317"/>
            <a:ext cx="7600935" cy="3345596"/>
          </a:xfrm>
          <a:prstGeom prst="rect">
            <a:avLst/>
          </a:prstGeom>
          <a:noFill/>
        </p:spPr>
        <p:txBody>
          <a:bodyPr wrap="square">
            <a:spAutoFit/>
          </a:bodyPr>
          <a:lstStyle/>
          <a:p>
            <a:pPr>
              <a:lnSpc>
                <a:spcPct val="150000"/>
              </a:lnSpc>
              <a:spcBef>
                <a:spcPts val="600"/>
              </a:spcBef>
            </a:pPr>
            <a:r>
              <a:rPr lang="en-US" sz="1800" b="1">
                <a:solidFill>
                  <a:schemeClr val="accent1"/>
                </a:solidFill>
                <a:effectLst/>
                <a:latin typeface="Times New Roman" panose="02020603050405020304" pitchFamily="18" charset="0"/>
                <a:ea typeface="Times New Roman" panose="02020603050405020304" pitchFamily="18" charset="0"/>
              </a:rPr>
              <a:t>I</a:t>
            </a:r>
            <a:r>
              <a:rPr lang="en-US" sz="2000" b="1">
                <a:solidFill>
                  <a:schemeClr val="accent1"/>
                </a:solidFill>
                <a:effectLst/>
                <a:latin typeface="Times New Roman" panose="02020603050405020304" pitchFamily="18" charset="0"/>
                <a:ea typeface="Times New Roman" panose="02020603050405020304" pitchFamily="18" charset="0"/>
              </a:rPr>
              <a:t>. MỤC ĐÍCH - YÊU CẦU</a:t>
            </a:r>
            <a:endParaRPr lang="en-US" sz="2000">
              <a:solidFill>
                <a:schemeClr val="accent1"/>
              </a:solidFill>
              <a:effectLst/>
              <a:latin typeface="Times New Roman" panose="02020603050405020304" pitchFamily="18" charset="0"/>
              <a:ea typeface="Times New Roman" panose="02020603050405020304" pitchFamily="18" charset="0"/>
            </a:endParaRPr>
          </a:p>
          <a:p>
            <a:pPr algn="just">
              <a:lnSpc>
                <a:spcPct val="150000"/>
              </a:lnSpc>
              <a:tabLst>
                <a:tab pos="171450" algn="l"/>
              </a:tabLst>
            </a:pPr>
            <a:r>
              <a:rPr lang="en-US" sz="2000" b="1">
                <a:solidFill>
                  <a:schemeClr val="accent1"/>
                </a:solidFill>
                <a:effectLst/>
                <a:latin typeface=".VnTime" panose="020B7200000000000000" pitchFamily="34" charset="0"/>
                <a:ea typeface="Times New Roman" panose="02020603050405020304" pitchFamily="18" charset="0"/>
              </a:rPr>
              <a:t>1. KiÕn thøc:</a:t>
            </a:r>
            <a:endParaRPr lang="en-US" sz="2000">
              <a:solidFill>
                <a:schemeClr val="accent1"/>
              </a:solidFill>
              <a:effectLst/>
              <a:latin typeface="Times New Roman" panose="02020603050405020304" pitchFamily="18" charset="0"/>
              <a:ea typeface="Times New Roman" panose="02020603050405020304" pitchFamily="18" charset="0"/>
            </a:endParaRPr>
          </a:p>
          <a:p>
            <a:pPr algn="just">
              <a:lnSpc>
                <a:spcPct val="150000"/>
              </a:lnSpc>
              <a:tabLst>
                <a:tab pos="171450" algn="l"/>
              </a:tabLst>
            </a:pPr>
            <a:r>
              <a:rPr lang="en-US" sz="2000" b="1">
                <a:solidFill>
                  <a:schemeClr val="accent1"/>
                </a:solidFill>
                <a:effectLst/>
                <a:latin typeface="Times New Roman" panose="02020603050405020304" pitchFamily="18" charset="0"/>
                <a:ea typeface="Times New Roman" panose="02020603050405020304" pitchFamily="18" charset="0"/>
              </a:rPr>
              <a:t>- </a:t>
            </a:r>
            <a:r>
              <a:rPr lang="en-US" sz="2000">
                <a:solidFill>
                  <a:schemeClr val="accent1"/>
                </a:solidFill>
                <a:effectLst/>
                <a:latin typeface="Times New Roman" panose="02020603050405020304" pitchFamily="18" charset="0"/>
                <a:ea typeface="Times New Roman" panose="02020603050405020304" pitchFamily="18" charset="0"/>
              </a:rPr>
              <a:t>Trẻ</a:t>
            </a:r>
            <a:r>
              <a:rPr lang="en-US" sz="2000" b="1">
                <a:solidFill>
                  <a:schemeClr val="accent1"/>
                </a:solidFill>
                <a:effectLst/>
                <a:latin typeface="Times New Roman" panose="02020603050405020304" pitchFamily="18" charset="0"/>
                <a:ea typeface="Times New Roman" panose="02020603050405020304" pitchFamily="18" charset="0"/>
              </a:rPr>
              <a:t> </a:t>
            </a:r>
            <a:r>
              <a:rPr lang="en-US" sz="2000">
                <a:solidFill>
                  <a:schemeClr val="accent1"/>
                </a:solidFill>
                <a:effectLst/>
                <a:latin typeface="Times New Roman" panose="02020603050405020304" pitchFamily="18" charset="0"/>
                <a:ea typeface="Times New Roman" panose="02020603050405020304" pitchFamily="18" charset="0"/>
              </a:rPr>
              <a:t>biết cảm ơn người khác khi được giúp đỡ hoặc cho quà</a:t>
            </a:r>
          </a:p>
          <a:p>
            <a:pPr algn="just">
              <a:lnSpc>
                <a:spcPct val="150000"/>
              </a:lnSpc>
              <a:tabLst>
                <a:tab pos="171450" algn="l"/>
              </a:tabLst>
            </a:pPr>
            <a:r>
              <a:rPr lang="en-US" sz="2000" b="1">
                <a:solidFill>
                  <a:schemeClr val="accent1"/>
                </a:solidFill>
                <a:effectLst/>
                <a:latin typeface=".VnTime" panose="020B7200000000000000" pitchFamily="34" charset="0"/>
                <a:ea typeface="Times New Roman" panose="02020603050405020304" pitchFamily="18" charset="0"/>
              </a:rPr>
              <a:t>2. Kü  n¨ng: </a:t>
            </a:r>
            <a:endParaRPr lang="en-US" sz="2000">
              <a:solidFill>
                <a:schemeClr val="accent1"/>
              </a:solidFill>
              <a:effectLst/>
              <a:latin typeface="Times New Roman" panose="02020603050405020304" pitchFamily="18" charset="0"/>
              <a:ea typeface="Times New Roman" panose="02020603050405020304" pitchFamily="18" charset="0"/>
            </a:endParaRPr>
          </a:p>
          <a:p>
            <a:pPr algn="just">
              <a:lnSpc>
                <a:spcPct val="150000"/>
              </a:lnSpc>
              <a:tabLst>
                <a:tab pos="171450" algn="l"/>
              </a:tabLst>
            </a:pPr>
            <a:r>
              <a:rPr lang="en-US" sz="2000">
                <a:solidFill>
                  <a:schemeClr val="accent1"/>
                </a:solidFill>
                <a:effectLst/>
                <a:latin typeface="Times New Roman" panose="02020603050405020304" pitchFamily="18" charset="0"/>
                <a:ea typeface="Times New Roman" panose="02020603050405020304" pitchFamily="18" charset="0"/>
              </a:rPr>
              <a:t>- Trẻ biết đứng thẳng, khoanh tay trước ngực nói cảm ơn</a:t>
            </a:r>
          </a:p>
          <a:p>
            <a:pPr algn="just">
              <a:lnSpc>
                <a:spcPct val="150000"/>
              </a:lnSpc>
              <a:tabLst>
                <a:tab pos="171450" algn="l"/>
              </a:tabLst>
            </a:pPr>
            <a:r>
              <a:rPr lang="en-US" sz="2000" b="1">
                <a:solidFill>
                  <a:schemeClr val="accent1"/>
                </a:solidFill>
                <a:effectLst/>
                <a:latin typeface=".VnTime" panose="020B7200000000000000" pitchFamily="34" charset="0"/>
                <a:ea typeface="Times New Roman" panose="02020603050405020304" pitchFamily="18" charset="0"/>
              </a:rPr>
              <a:t>  3. Th¸i ®é.</a:t>
            </a:r>
            <a:endParaRPr lang="en-US" sz="2000">
              <a:solidFill>
                <a:schemeClr val="accent1"/>
              </a:solidFill>
              <a:effectLst/>
              <a:latin typeface="Times New Roman" panose="02020603050405020304" pitchFamily="18" charset="0"/>
              <a:ea typeface="Times New Roman" panose="02020603050405020304" pitchFamily="18" charset="0"/>
            </a:endParaRPr>
          </a:p>
          <a:p>
            <a:pPr algn="just">
              <a:lnSpc>
                <a:spcPct val="150000"/>
              </a:lnSpc>
              <a:spcBef>
                <a:spcPts val="600"/>
              </a:spcBef>
            </a:pPr>
            <a:r>
              <a:rPr lang="en-US" sz="2000">
                <a:solidFill>
                  <a:schemeClr val="accent1"/>
                </a:solidFill>
                <a:effectLst/>
                <a:latin typeface="Times New Roman" panose="02020603050405020304" pitchFamily="18" charset="0"/>
                <a:ea typeface="Times New Roman" panose="02020603050405020304" pitchFamily="18" charset="0"/>
              </a:rPr>
              <a:t>Trẻ ngoan biết vâng lời người lớn, biết cảm ơn khi có người giúp đỡ</a:t>
            </a:r>
          </a:p>
        </p:txBody>
      </p:sp>
    </p:spTree>
    <p:extLst>
      <p:ext uri="{BB962C8B-B14F-4D97-AF65-F5344CB8AC3E}">
        <p14:creationId xmlns:p14="http://schemas.microsoft.com/office/powerpoint/2010/main" val="806783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061"/>
                                        </p:tgtEl>
                                        <p:attrNameLst>
                                          <p:attrName>style.visibility</p:attrName>
                                        </p:attrNameLst>
                                      </p:cBhvr>
                                      <p:to>
                                        <p:strVal val="visible"/>
                                      </p:to>
                                    </p:set>
                                    <p:animEffect transition="in" filter="fade">
                                      <p:cBhvr>
                                        <p:cTn id="7" dur="2000"/>
                                        <p:tgtEl>
                                          <p:spTgt spid="206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14861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334" y="191774"/>
            <a:ext cx="8686800"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5"/>
          <p:cNvSpPr txBox="1">
            <a:spLocks noChangeArrowheads="1"/>
          </p:cNvSpPr>
          <p:nvPr/>
        </p:nvSpPr>
        <p:spPr bwMode="auto">
          <a:xfrm>
            <a:off x="2590800" y="838201"/>
            <a:ext cx="6477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800" b="1">
                <a:solidFill>
                  <a:srgbClr val="FF0000"/>
                </a:solidFill>
                <a:latin typeface="Times New Roman" panose="02020603050405020304" pitchFamily="18" charset="0"/>
              </a:rPr>
              <a:t>ỔN ĐỊNH TỔ CHỨC</a:t>
            </a:r>
          </a:p>
        </p:txBody>
      </p:sp>
      <p:sp>
        <p:nvSpPr>
          <p:cNvPr id="6150" name="Text Box 6"/>
          <p:cNvSpPr txBox="1">
            <a:spLocks noChangeArrowheads="1"/>
          </p:cNvSpPr>
          <p:nvPr/>
        </p:nvSpPr>
        <p:spPr bwMode="auto">
          <a:xfrm>
            <a:off x="3495079" y="1948684"/>
            <a:ext cx="553040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None/>
            </a:pPr>
            <a:r>
              <a:rPr lang="en-US" sz="2800" dirty="0">
                <a:solidFill>
                  <a:srgbClr val="0070C0"/>
                </a:solidFill>
              </a:rPr>
              <a:t>Cho </a:t>
            </a:r>
            <a:r>
              <a:rPr lang="en-US" sz="2800" dirty="0" err="1">
                <a:solidFill>
                  <a:srgbClr val="0070C0"/>
                </a:solidFill>
              </a:rPr>
              <a:t>trẻ</a:t>
            </a:r>
            <a:r>
              <a:rPr lang="en-US" sz="2800" dirty="0">
                <a:solidFill>
                  <a:srgbClr val="0070C0"/>
                </a:solidFill>
              </a:rPr>
              <a:t> </a:t>
            </a:r>
            <a:r>
              <a:rPr lang="en-US" sz="2800" dirty="0" err="1">
                <a:solidFill>
                  <a:srgbClr val="0070C0"/>
                </a:solidFill>
              </a:rPr>
              <a:t>xem</a:t>
            </a:r>
            <a:r>
              <a:rPr lang="en-US" sz="2800" dirty="0">
                <a:solidFill>
                  <a:srgbClr val="0070C0"/>
                </a:solidFill>
              </a:rPr>
              <a:t> </a:t>
            </a:r>
            <a:r>
              <a:rPr lang="en-US" sz="2800" dirty="0" err="1">
                <a:solidFill>
                  <a:srgbClr val="0070C0"/>
                </a:solidFill>
              </a:rPr>
              <a:t>tình</a:t>
            </a:r>
            <a:r>
              <a:rPr lang="en-US" sz="2800" dirty="0">
                <a:solidFill>
                  <a:srgbClr val="0070C0"/>
                </a:solidFill>
              </a:rPr>
              <a:t> </a:t>
            </a:r>
            <a:r>
              <a:rPr lang="en-US" sz="2800" dirty="0" err="1">
                <a:solidFill>
                  <a:srgbClr val="0070C0"/>
                </a:solidFill>
              </a:rPr>
              <a:t>huống</a:t>
            </a:r>
            <a:r>
              <a:rPr lang="en-US" sz="2800" dirty="0">
                <a:solidFill>
                  <a:srgbClr val="0070C0"/>
                </a:solidFill>
              </a:rPr>
              <a:t>: </a:t>
            </a:r>
            <a:r>
              <a:rPr lang="en-US" sz="2800" dirty="0" err="1">
                <a:solidFill>
                  <a:srgbClr val="0070C0"/>
                </a:solidFill>
              </a:rPr>
              <a:t>Mẹ</a:t>
            </a:r>
            <a:r>
              <a:rPr lang="en-US" sz="2800" dirty="0">
                <a:solidFill>
                  <a:srgbClr val="0070C0"/>
                </a:solidFill>
              </a:rPr>
              <a:t> </a:t>
            </a:r>
            <a:r>
              <a:rPr lang="en-US" sz="2800" dirty="0" err="1">
                <a:solidFill>
                  <a:srgbClr val="0070C0"/>
                </a:solidFill>
              </a:rPr>
              <a:t>đưa</a:t>
            </a:r>
            <a:r>
              <a:rPr lang="en-US" sz="2800" dirty="0">
                <a:solidFill>
                  <a:srgbClr val="0070C0"/>
                </a:solidFill>
              </a:rPr>
              <a:t> con </a:t>
            </a:r>
            <a:r>
              <a:rPr lang="en-US" sz="2800" dirty="0" err="1">
                <a:solidFill>
                  <a:srgbClr val="0070C0"/>
                </a:solidFill>
              </a:rPr>
              <a:t>đến</a:t>
            </a:r>
            <a:r>
              <a:rPr lang="en-US" sz="2800" dirty="0">
                <a:solidFill>
                  <a:srgbClr val="0070C0"/>
                </a:solidFill>
              </a:rPr>
              <a:t> </a:t>
            </a:r>
            <a:r>
              <a:rPr lang="en-US" sz="2800" dirty="0" err="1">
                <a:solidFill>
                  <a:srgbClr val="0070C0"/>
                </a:solidFill>
              </a:rPr>
              <a:t>lớp</a:t>
            </a:r>
            <a:r>
              <a:rPr lang="en-US" sz="2800" dirty="0">
                <a:solidFill>
                  <a:srgbClr val="0070C0"/>
                </a:solidFill>
              </a:rPr>
              <a:t>. </a:t>
            </a:r>
            <a:r>
              <a:rPr lang="en-US" sz="2800" dirty="0" err="1">
                <a:solidFill>
                  <a:srgbClr val="0070C0"/>
                </a:solidFill>
              </a:rPr>
              <a:t>Bạn</a:t>
            </a:r>
            <a:r>
              <a:rPr lang="en-US" sz="2800" dirty="0">
                <a:solidFill>
                  <a:srgbClr val="0070C0"/>
                </a:solidFill>
              </a:rPr>
              <a:t> </a:t>
            </a:r>
            <a:r>
              <a:rPr lang="en-US" sz="2800" dirty="0" err="1">
                <a:solidFill>
                  <a:srgbClr val="0070C0"/>
                </a:solidFill>
              </a:rPr>
              <a:t>nhỏ</a:t>
            </a:r>
            <a:r>
              <a:rPr lang="en-US" sz="2800" dirty="0">
                <a:solidFill>
                  <a:srgbClr val="0070C0"/>
                </a:solidFill>
              </a:rPr>
              <a:t> </a:t>
            </a:r>
            <a:r>
              <a:rPr lang="en-US" sz="2800" dirty="0" err="1">
                <a:solidFill>
                  <a:srgbClr val="0070C0"/>
                </a:solidFill>
              </a:rPr>
              <a:t>biết</a:t>
            </a:r>
            <a:r>
              <a:rPr lang="en-US" sz="2800" dirty="0">
                <a:solidFill>
                  <a:srgbClr val="0070C0"/>
                </a:solidFill>
              </a:rPr>
              <a:t> </a:t>
            </a:r>
            <a:r>
              <a:rPr lang="en-US" sz="2800" dirty="0" err="1">
                <a:solidFill>
                  <a:srgbClr val="0070C0"/>
                </a:solidFill>
              </a:rPr>
              <a:t>khoanh</a:t>
            </a:r>
            <a:r>
              <a:rPr lang="en-US" sz="2800" dirty="0">
                <a:solidFill>
                  <a:srgbClr val="0070C0"/>
                </a:solidFill>
              </a:rPr>
              <a:t> </a:t>
            </a:r>
            <a:r>
              <a:rPr lang="en-US" sz="2800" dirty="0" err="1">
                <a:solidFill>
                  <a:srgbClr val="0070C0"/>
                </a:solidFill>
              </a:rPr>
              <a:t>tay</a:t>
            </a:r>
            <a:r>
              <a:rPr lang="en-US" sz="2800" dirty="0">
                <a:solidFill>
                  <a:srgbClr val="0070C0"/>
                </a:solidFill>
              </a:rPr>
              <a:t> </a:t>
            </a:r>
            <a:r>
              <a:rPr lang="en-US" sz="2800" dirty="0" err="1">
                <a:solidFill>
                  <a:srgbClr val="0070C0"/>
                </a:solidFill>
              </a:rPr>
              <a:t>lễ</a:t>
            </a:r>
            <a:r>
              <a:rPr lang="en-US" sz="2800" dirty="0">
                <a:solidFill>
                  <a:srgbClr val="0070C0"/>
                </a:solidFill>
              </a:rPr>
              <a:t> </a:t>
            </a:r>
            <a:r>
              <a:rPr lang="en-US" sz="2800" dirty="0" err="1">
                <a:solidFill>
                  <a:srgbClr val="0070C0"/>
                </a:solidFill>
              </a:rPr>
              <a:t>phép</a:t>
            </a:r>
            <a:r>
              <a:rPr lang="en-US" sz="2800" dirty="0">
                <a:solidFill>
                  <a:srgbClr val="0070C0"/>
                </a:solidFill>
              </a:rPr>
              <a:t> </a:t>
            </a:r>
            <a:r>
              <a:rPr lang="en-US" sz="2800" dirty="0" err="1">
                <a:solidFill>
                  <a:srgbClr val="0070C0"/>
                </a:solidFill>
              </a:rPr>
              <a:t>chào</a:t>
            </a:r>
            <a:r>
              <a:rPr lang="en-US" sz="2800" dirty="0">
                <a:solidFill>
                  <a:srgbClr val="0070C0"/>
                </a:solidFill>
              </a:rPr>
              <a:t> </a:t>
            </a:r>
            <a:r>
              <a:rPr lang="en-US" sz="2800" dirty="0" err="1">
                <a:solidFill>
                  <a:srgbClr val="0070C0"/>
                </a:solidFill>
              </a:rPr>
              <a:t>cô</a:t>
            </a:r>
            <a:r>
              <a:rPr lang="en-US" sz="2800" dirty="0">
                <a:solidFill>
                  <a:srgbClr val="0070C0"/>
                </a:solidFill>
              </a:rPr>
              <a:t> </a:t>
            </a:r>
            <a:r>
              <a:rPr lang="en-US" sz="2800" dirty="0" err="1">
                <a:solidFill>
                  <a:srgbClr val="0070C0"/>
                </a:solidFill>
              </a:rPr>
              <a:t>và</a:t>
            </a:r>
            <a:r>
              <a:rPr lang="en-US" sz="2800" dirty="0">
                <a:solidFill>
                  <a:srgbClr val="0070C0"/>
                </a:solidFill>
              </a:rPr>
              <a:t> </a:t>
            </a:r>
            <a:r>
              <a:rPr lang="en-US" sz="2800" dirty="0" err="1">
                <a:solidFill>
                  <a:srgbClr val="0070C0"/>
                </a:solidFill>
              </a:rPr>
              <a:t>mẹ</a:t>
            </a:r>
            <a:endParaRPr lang="en-US" sz="2800" dirty="0">
              <a:solidFill>
                <a:srgbClr val="0070C0"/>
              </a:solidFill>
            </a:endParaRPr>
          </a:p>
        </p:txBody>
      </p:sp>
      <p:pic>
        <p:nvPicPr>
          <p:cNvPr id="2061"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9601200" y="10668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1752600" y="2286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708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6149">
                                            <p:txEl>
                                              <p:pRg st="0" end="0"/>
                                            </p:txEl>
                                          </p:spTgt>
                                        </p:tgtEl>
                                        <p:attrNameLst>
                                          <p:attrName>style.color</p:attrName>
                                        </p:attrNameLst>
                                      </p:cBhvr>
                                      <p:to>
                                        <a:schemeClr val="accent2"/>
                                      </p:to>
                                    </p:animClr>
                                    <p:animClr clrSpc="rgb" dir="cw">
                                      <p:cBhvr>
                                        <p:cTn id="7" dur="500" fill="hold"/>
                                        <p:tgtEl>
                                          <p:spTgt spid="6149">
                                            <p:txEl>
                                              <p:pRg st="0" end="0"/>
                                            </p:txEl>
                                          </p:spTgt>
                                        </p:tgtEl>
                                        <p:attrNameLst>
                                          <p:attrName>fillcolor</p:attrName>
                                        </p:attrNameLst>
                                      </p:cBhvr>
                                      <p:to>
                                        <a:schemeClr val="accent2"/>
                                      </p:to>
                                    </p:animClr>
                                    <p:set>
                                      <p:cBhvr>
                                        <p:cTn id="8" dur="500" fill="hold"/>
                                        <p:tgtEl>
                                          <p:spTgt spid="6149">
                                            <p:txEl>
                                              <p:pRg st="0" end="0"/>
                                            </p:txEl>
                                          </p:spTgt>
                                        </p:tgtEl>
                                        <p:attrNameLst>
                                          <p:attrName>fill.type</p:attrName>
                                        </p:attrNameLst>
                                      </p:cBhvr>
                                      <p:to>
                                        <p:strVal val="solid"/>
                                      </p:to>
                                    </p:set>
                                    <p:set>
                                      <p:cBhvr>
                                        <p:cTn id="9" dur="500" fill="hold"/>
                                        <p:tgtEl>
                                          <p:spTgt spid="6149">
                                            <p:txEl>
                                              <p:pRg st="0" end="0"/>
                                            </p:txEl>
                                          </p:spTgt>
                                        </p:tgtEl>
                                        <p:attrNameLst>
                                          <p:attrName>fill.on</p:attrName>
                                        </p:attrNameLst>
                                      </p:cBhvr>
                                      <p:to>
                                        <p:strVal val="true"/>
                                      </p:to>
                                    </p:set>
                                  </p:childTnLst>
                                </p:cTn>
                              </p:par>
                              <p:par>
                                <p:cTn id="10" presetID="19" presetClass="emph" presetSubtype="0" repeatCount="indefinite" fill="hold" nodeType="withEffect">
                                  <p:stCondLst>
                                    <p:cond delay="0"/>
                                  </p:stCondLst>
                                  <p:childTnLst>
                                    <p:animClr clrSpc="rgb" dir="cw">
                                      <p:cBhvr override="childStyle">
                                        <p:cTn id="11" dur="500" fill="hold"/>
                                        <p:tgtEl>
                                          <p:spTgt spid="6150">
                                            <p:txEl>
                                              <p:pRg st="0" end="0"/>
                                            </p:txEl>
                                          </p:spTgt>
                                        </p:tgtEl>
                                        <p:attrNameLst>
                                          <p:attrName>style.color</p:attrName>
                                        </p:attrNameLst>
                                      </p:cBhvr>
                                      <p:to>
                                        <a:schemeClr val="accent2"/>
                                      </p:to>
                                    </p:animClr>
                                    <p:animClr clrSpc="rgb" dir="cw">
                                      <p:cBhvr>
                                        <p:cTn id="12" dur="500" fill="hold"/>
                                        <p:tgtEl>
                                          <p:spTgt spid="6150">
                                            <p:txEl>
                                              <p:pRg st="0" end="0"/>
                                            </p:txEl>
                                          </p:spTgt>
                                        </p:tgtEl>
                                        <p:attrNameLst>
                                          <p:attrName>fillcolor</p:attrName>
                                        </p:attrNameLst>
                                      </p:cBhvr>
                                      <p:to>
                                        <a:schemeClr val="accent2"/>
                                      </p:to>
                                    </p:animClr>
                                    <p:set>
                                      <p:cBhvr>
                                        <p:cTn id="13" dur="500" fill="hold"/>
                                        <p:tgtEl>
                                          <p:spTgt spid="6150">
                                            <p:txEl>
                                              <p:pRg st="0" end="0"/>
                                            </p:txEl>
                                          </p:spTgt>
                                        </p:tgtEl>
                                        <p:attrNameLst>
                                          <p:attrName>fill.type</p:attrName>
                                        </p:attrNameLst>
                                      </p:cBhvr>
                                      <p:to>
                                        <p:strVal val="solid"/>
                                      </p:to>
                                    </p:set>
                                    <p:set>
                                      <p:cBhvr>
                                        <p:cTn id="14" dur="500" fill="hold"/>
                                        <p:tgtEl>
                                          <p:spTgt spid="6150">
                                            <p:txEl>
                                              <p:pRg st="0" end="0"/>
                                            </p:txEl>
                                          </p:spTgt>
                                        </p:tgtEl>
                                        <p:attrNameLst>
                                          <p:attrName>fill.on</p:attrName>
                                        </p:attrNameLst>
                                      </p:cBhvr>
                                      <p:to>
                                        <p:strVal val="true"/>
                                      </p:to>
                                    </p:set>
                                  </p:childTnLst>
                                </p:cTn>
                              </p:par>
                              <p:par>
                                <p:cTn id="15" presetID="10" presetClass="entr" presetSubtype="0" fill="hold" nodeType="withEffect">
                                  <p:stCondLst>
                                    <p:cond delay="0"/>
                                  </p:stCondLst>
                                  <p:childTnLst>
                                    <p:set>
                                      <p:cBhvr>
                                        <p:cTn id="16" dur="1" fill="hold">
                                          <p:stCondLst>
                                            <p:cond delay="0"/>
                                          </p:stCondLst>
                                        </p:cTn>
                                        <p:tgtEl>
                                          <p:spTgt spid="2061"/>
                                        </p:tgtEl>
                                        <p:attrNameLst>
                                          <p:attrName>style.visibility</p:attrName>
                                        </p:attrNameLst>
                                      </p:cBhvr>
                                      <p:to>
                                        <p:strVal val="visible"/>
                                      </p:to>
                                    </p:set>
                                    <p:animEffect transition="in" filter="fade">
                                      <p:cBhvr>
                                        <p:cTn id="17" dur="2000"/>
                                        <p:tgtEl>
                                          <p:spTgt spid="2061"/>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7" descr="131015khung-hinh-ngo-nghinh-tre-t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 Box 8"/>
          <p:cNvSpPr txBox="1">
            <a:spLocks noChangeArrowheads="1"/>
          </p:cNvSpPr>
          <p:nvPr/>
        </p:nvSpPr>
        <p:spPr bwMode="auto">
          <a:xfrm>
            <a:off x="3200400" y="2438400"/>
            <a:ext cx="60960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4800" b="1">
                <a:solidFill>
                  <a:srgbClr val="FF0000"/>
                </a:solidFill>
                <a:latin typeface="Times New Roman" panose="02020603050405020304" pitchFamily="18" charset="0"/>
              </a:rPr>
              <a:t>Theo các con chúng ta cần chào hỏi khi nào?</a:t>
            </a:r>
          </a:p>
        </p:txBody>
      </p:sp>
    </p:spTree>
    <p:extLst>
      <p:ext uri="{BB962C8B-B14F-4D97-AF65-F5344CB8AC3E}">
        <p14:creationId xmlns:p14="http://schemas.microsoft.com/office/powerpoint/2010/main" val="3843710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9224">
                                            <p:txEl>
                                              <p:pRg st="0" end="0"/>
                                            </p:txEl>
                                          </p:spTgt>
                                        </p:tgtEl>
                                        <p:attrNameLst>
                                          <p:attrName>style.visibility</p:attrName>
                                        </p:attrNameLst>
                                      </p:cBhvr>
                                      <p:to>
                                        <p:strVal val="visible"/>
                                      </p:to>
                                    </p:set>
                                    <p:animEffect transition="in" filter="fade">
                                      <p:cBhvr>
                                        <p:cTn id="7" dur="500"/>
                                        <p:tgtEl>
                                          <p:spTgt spid="9224">
                                            <p:txEl>
                                              <p:pRg st="0" end="0"/>
                                            </p:txEl>
                                          </p:spTgt>
                                        </p:tgtEl>
                                      </p:cBhvr>
                                    </p:animEffect>
                                    <p:anim calcmode="lin" valueType="num">
                                      <p:cBhvr>
                                        <p:cTn id="8" dur="500" fill="hold"/>
                                        <p:tgtEl>
                                          <p:spTgt spid="9224">
                                            <p:txEl>
                                              <p:pRg st="0" end="0"/>
                                            </p:txEl>
                                          </p:spTgt>
                                        </p:tgtEl>
                                        <p:attrNameLst>
                                          <p:attrName>ppt_w</p:attrName>
                                        </p:attrNameLst>
                                      </p:cBhvr>
                                      <p:tavLst>
                                        <p:tav tm="0" fmla="#ppt_w*sin(2.5*pi*$)">
                                          <p:val>
                                            <p:fltVal val="0"/>
                                          </p:val>
                                        </p:tav>
                                        <p:tav tm="100000">
                                          <p:val>
                                            <p:fltVal val="1"/>
                                          </p:val>
                                        </p:tav>
                                      </p:tavLst>
                                    </p:anim>
                                    <p:anim calcmode="lin" valueType="num">
                                      <p:cBhvr>
                                        <p:cTn id="9" dur="500" fill="hold"/>
                                        <p:tgtEl>
                                          <p:spTgt spid="922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4"/>
          <p:cNvSpPr txBox="1">
            <a:spLocks noChangeArrowheads="1"/>
          </p:cNvSpPr>
          <p:nvPr/>
        </p:nvSpPr>
        <p:spPr bwMode="auto">
          <a:xfrm>
            <a:off x="3505200" y="5638801"/>
            <a:ext cx="647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vi-VN" altLang="en-US" sz="1800">
              <a:latin typeface="Times New Roman" panose="02020603050405020304" pitchFamily="18" charset="0"/>
            </a:endParaRPr>
          </a:p>
        </p:txBody>
      </p:sp>
      <p:sp>
        <p:nvSpPr>
          <p:cNvPr id="10245" name="Text Box 5"/>
          <p:cNvSpPr txBox="1">
            <a:spLocks noChangeArrowheads="1"/>
          </p:cNvSpPr>
          <p:nvPr/>
        </p:nvSpPr>
        <p:spPr bwMode="auto">
          <a:xfrm>
            <a:off x="3429000" y="6283415"/>
            <a:ext cx="502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2800" b="1" dirty="0">
                <a:solidFill>
                  <a:srgbClr val="0000FF"/>
                </a:solidFill>
                <a:latin typeface="Times New Roman" panose="02020603050405020304" pitchFamily="18" charset="0"/>
              </a:rPr>
              <a:t>Chào khi gặp người lớn tuổi</a:t>
            </a:r>
          </a:p>
        </p:txBody>
      </p:sp>
      <p:pic>
        <p:nvPicPr>
          <p:cNvPr id="10246" name="Picture 6" descr="IMG20180123161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110" y="103031"/>
            <a:ext cx="6168980" cy="609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057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wedge">
                                      <p:cBhvr>
                                        <p:cTn id="7" dur="2000"/>
                                        <p:tgtEl>
                                          <p:spTgt spid="102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fill="hold" nodeType="clickEffect">
                                  <p:stCondLst>
                                    <p:cond delay="0"/>
                                  </p:stCondLst>
                                  <p:iterate type="lt">
                                    <p:tmPct val="10000"/>
                                  </p:iterate>
                                  <p:childTnLst>
                                    <p:set>
                                      <p:cBhvr>
                                        <p:cTn id="11" dur="1" fill="hold">
                                          <p:stCondLst>
                                            <p:cond delay="0"/>
                                          </p:stCondLst>
                                        </p:cTn>
                                        <p:tgtEl>
                                          <p:spTgt spid="10245">
                                            <p:txEl>
                                              <p:pRg st="0" end="0"/>
                                            </p:txEl>
                                          </p:spTgt>
                                        </p:tgtEl>
                                        <p:attrNameLst>
                                          <p:attrName>style.visibility</p:attrName>
                                        </p:attrNameLst>
                                      </p:cBhvr>
                                      <p:to>
                                        <p:strVal val="visible"/>
                                      </p:to>
                                    </p:set>
                                    <p:animEffect transition="in" filter="fade">
                                      <p:cBhvr>
                                        <p:cTn id="12" dur="500"/>
                                        <p:tgtEl>
                                          <p:spTgt spid="10245">
                                            <p:txEl>
                                              <p:pRg st="0" end="0"/>
                                            </p:txEl>
                                          </p:spTgt>
                                        </p:tgtEl>
                                      </p:cBhvr>
                                    </p:animEffect>
                                    <p:anim calcmode="lin" valueType="num">
                                      <p:cBhvr>
                                        <p:cTn id="13" dur="500" fill="hold"/>
                                        <p:tgtEl>
                                          <p:spTgt spid="10245">
                                            <p:txEl>
                                              <p:pRg st="0" end="0"/>
                                            </p:txEl>
                                          </p:spTgt>
                                        </p:tgtEl>
                                        <p:attrNameLst>
                                          <p:attrName>ppt_w</p:attrName>
                                        </p:attrNameLst>
                                      </p:cBhvr>
                                      <p:tavLst>
                                        <p:tav tm="0" fmla="#ppt_w*sin(2.5*pi*$)">
                                          <p:val>
                                            <p:fltVal val="0"/>
                                          </p:val>
                                        </p:tav>
                                        <p:tav tm="100000">
                                          <p:val>
                                            <p:fltVal val="1"/>
                                          </p:val>
                                        </p:tav>
                                      </p:tavLst>
                                    </p:anim>
                                    <p:anim calcmode="lin" valueType="num">
                                      <p:cBhvr>
                                        <p:cTn id="14" dur="500" fill="hold"/>
                                        <p:tgtEl>
                                          <p:spTgt spid="1024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3581400" y="5867400"/>
            <a:ext cx="533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3600" b="1">
                <a:solidFill>
                  <a:srgbClr val="FF0066"/>
                </a:solidFill>
                <a:latin typeface="Times New Roman" panose="02020603050405020304" pitchFamily="18" charset="0"/>
              </a:rPr>
              <a:t>Chào khi đến lớp</a:t>
            </a:r>
          </a:p>
        </p:txBody>
      </p:sp>
      <p:pic>
        <p:nvPicPr>
          <p:cNvPr id="12293" name="Picture 5" descr="IMG201801231608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54000"/>
            <a:ext cx="41910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1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34290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15240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53213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1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800" y="49530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1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1600" y="28194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1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4100" y="-2286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Picture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91653">
            <a:off x="9601200" y="18288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3" descr="Picture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91653">
            <a:off x="1828800" y="4572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3886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061"/>
                                        </p:tgtEl>
                                        <p:attrNameLst>
                                          <p:attrName>style.visibility</p:attrName>
                                        </p:attrNameLst>
                                      </p:cBhvr>
                                      <p:to>
                                        <p:strVal val="visible"/>
                                      </p:to>
                                    </p:set>
                                    <p:animEffect transition="in" filter="fade">
                                      <p:cBhvr>
                                        <p:cTn id="7" dur="2000"/>
                                        <p:tgtEl>
                                          <p:spTgt spid="206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4" fill="hold" nodeType="clickEffect">
                                  <p:stCondLst>
                                    <p:cond delay="0"/>
                                  </p:stCondLst>
                                  <p:childTnLst>
                                    <p:set>
                                      <p:cBhvr>
                                        <p:cTn id="14" dur="1" fill="hold">
                                          <p:stCondLst>
                                            <p:cond delay="0"/>
                                          </p:stCondLst>
                                        </p:cTn>
                                        <p:tgtEl>
                                          <p:spTgt spid="12293"/>
                                        </p:tgtEl>
                                        <p:attrNameLst>
                                          <p:attrName>style.visibility</p:attrName>
                                        </p:attrNameLst>
                                      </p:cBhvr>
                                      <p:to>
                                        <p:strVal val="visible"/>
                                      </p:to>
                                    </p:set>
                                    <p:animEffect transition="in" filter="wheel(4)">
                                      <p:cBhvr>
                                        <p:cTn id="15" dur="2000"/>
                                        <p:tgtEl>
                                          <p:spTgt spid="1229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12292"/>
                                        </p:tgtEl>
                                        <p:attrNameLst>
                                          <p:attrName>style.visibility</p:attrName>
                                        </p:attrNameLst>
                                      </p:cBhvr>
                                      <p:to>
                                        <p:strVal val="visible"/>
                                      </p:to>
                                    </p:set>
                                    <p:anim calcmode="lin" valueType="num">
                                      <p:cBhvr>
                                        <p:cTn id="20" dur="1000" fill="hold"/>
                                        <p:tgtEl>
                                          <p:spTgt spid="12292"/>
                                        </p:tgtEl>
                                        <p:attrNameLst>
                                          <p:attrName>ppt_x</p:attrName>
                                        </p:attrNameLst>
                                      </p:cBhvr>
                                      <p:tavLst>
                                        <p:tav tm="0">
                                          <p:val>
                                            <p:strVal val="#ppt_x-.2"/>
                                          </p:val>
                                        </p:tav>
                                        <p:tav tm="100000">
                                          <p:val>
                                            <p:strVal val="#ppt_x"/>
                                          </p:val>
                                        </p:tav>
                                      </p:tavLst>
                                    </p:anim>
                                    <p:anim calcmode="lin" valueType="num">
                                      <p:cBhvr>
                                        <p:cTn id="21" dur="1000" fill="hold"/>
                                        <p:tgtEl>
                                          <p:spTgt spid="12292"/>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Thanh-Phuong-9d63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533400"/>
            <a:ext cx="728980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1"/>
          <p:cNvSpPr txBox="1">
            <a:spLocks noChangeArrowheads="1"/>
          </p:cNvSpPr>
          <p:nvPr/>
        </p:nvSpPr>
        <p:spPr bwMode="auto">
          <a:xfrm>
            <a:off x="3070717" y="6140608"/>
            <a:ext cx="60251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dirty="0" err="1">
                <a:solidFill>
                  <a:schemeClr val="accent6">
                    <a:lumMod val="50000"/>
                  </a:schemeClr>
                </a:solidFill>
                <a:latin typeface="Times New Roman" panose="02020603050405020304" pitchFamily="18" charset="0"/>
              </a:rPr>
              <a:t>Chào</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khi</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có</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khách</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đến</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chơi</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nhà</a:t>
            </a:r>
            <a:endParaRPr lang="en-US" altLang="en-US" sz="2800" b="1" dirty="0">
              <a:solidFill>
                <a:schemeClr val="accent6">
                  <a:lumMod val="50000"/>
                </a:schemeClr>
              </a:solidFill>
              <a:latin typeface="Times New Roman" panose="02020603050405020304" pitchFamily="18" charset="0"/>
            </a:endParaRPr>
          </a:p>
        </p:txBody>
      </p:sp>
    </p:spTree>
    <p:extLst>
      <p:ext uri="{BB962C8B-B14F-4D97-AF65-F5344CB8AC3E}">
        <p14:creationId xmlns:p14="http://schemas.microsoft.com/office/powerpoint/2010/main" val="1571302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wheel(4)">
                                      <p:cBhvr>
                                        <p:cTn id="7" dur="20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Sơn Ca Kể Chuyện - BÀI HỌC ĐẦU TIÊN CỦA GẤU (Truyện Cổ Tích)">
            <a:hlinkClick r:id="" action="ppaction://media"/>
          </p:cNvPr>
          <p:cNvPicPr>
            <a:picLocks noChangeAspect="1"/>
          </p:cNvPicPr>
          <p:nvPr>
            <a:videoFile r:link="rId1"/>
            <p:extLst>
              <p:ext uri="{DAA4B4D4-6D71-4841-9C94-3DE7FCFB9230}">
                <p14:media xmlns:p14="http://schemas.microsoft.com/office/powerpoint/2010/main" r:embed="rId2">
                  <p14:trim end="67325"/>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68924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4"/>
          <p:cNvSpPr txBox="1">
            <a:spLocks noChangeArrowheads="1"/>
          </p:cNvSpPr>
          <p:nvPr/>
        </p:nvSpPr>
        <p:spPr bwMode="auto">
          <a:xfrm>
            <a:off x="2817253" y="2489782"/>
            <a:ext cx="4446431"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sz="4400" dirty="0" err="1">
                <a:solidFill>
                  <a:srgbClr val="C00000"/>
                </a:solidFill>
              </a:rPr>
              <a:t>Các</a:t>
            </a:r>
            <a:r>
              <a:rPr lang="en-US" sz="4400" dirty="0">
                <a:solidFill>
                  <a:srgbClr val="C00000"/>
                </a:solidFill>
              </a:rPr>
              <a:t> con </a:t>
            </a:r>
            <a:r>
              <a:rPr lang="en-US" sz="4400" dirty="0" err="1">
                <a:solidFill>
                  <a:srgbClr val="C00000"/>
                </a:solidFill>
              </a:rPr>
              <a:t>có</a:t>
            </a:r>
            <a:r>
              <a:rPr lang="en-US" sz="4400" dirty="0">
                <a:solidFill>
                  <a:srgbClr val="C00000"/>
                </a:solidFill>
              </a:rPr>
              <a:t> </a:t>
            </a:r>
            <a:r>
              <a:rPr lang="en-US" sz="4400" dirty="0" err="1">
                <a:solidFill>
                  <a:srgbClr val="C00000"/>
                </a:solidFill>
              </a:rPr>
              <a:t>biết</a:t>
            </a:r>
            <a:r>
              <a:rPr lang="en-US" sz="4400" dirty="0">
                <a:solidFill>
                  <a:srgbClr val="C00000"/>
                </a:solidFill>
              </a:rPr>
              <a:t> </a:t>
            </a:r>
            <a:r>
              <a:rPr lang="en-US" sz="4400" dirty="0" err="1">
                <a:solidFill>
                  <a:srgbClr val="C00000"/>
                </a:solidFill>
              </a:rPr>
              <a:t>khi</a:t>
            </a:r>
            <a:r>
              <a:rPr lang="en-US" sz="4400" dirty="0">
                <a:solidFill>
                  <a:srgbClr val="C00000"/>
                </a:solidFill>
              </a:rPr>
              <a:t> </a:t>
            </a:r>
            <a:r>
              <a:rPr lang="en-US" sz="4400" dirty="0" err="1">
                <a:solidFill>
                  <a:srgbClr val="C00000"/>
                </a:solidFill>
              </a:rPr>
              <a:t>nào</a:t>
            </a:r>
            <a:r>
              <a:rPr lang="en-US" sz="4400" dirty="0">
                <a:solidFill>
                  <a:srgbClr val="C00000"/>
                </a:solidFill>
              </a:rPr>
              <a:t> </a:t>
            </a:r>
            <a:r>
              <a:rPr lang="en-US" sz="4400" dirty="0" err="1">
                <a:solidFill>
                  <a:srgbClr val="C00000"/>
                </a:solidFill>
              </a:rPr>
              <a:t>chúng</a:t>
            </a:r>
            <a:r>
              <a:rPr lang="en-US" sz="4400" dirty="0">
                <a:solidFill>
                  <a:srgbClr val="C00000"/>
                </a:solidFill>
              </a:rPr>
              <a:t> </a:t>
            </a:r>
            <a:r>
              <a:rPr lang="en-US" sz="4400" dirty="0" err="1">
                <a:solidFill>
                  <a:srgbClr val="C00000"/>
                </a:solidFill>
              </a:rPr>
              <a:t>mình</a:t>
            </a:r>
            <a:r>
              <a:rPr lang="en-US" sz="4400" dirty="0">
                <a:solidFill>
                  <a:srgbClr val="C00000"/>
                </a:solidFill>
              </a:rPr>
              <a:t> </a:t>
            </a:r>
            <a:r>
              <a:rPr lang="en-US" sz="4400" dirty="0" err="1">
                <a:solidFill>
                  <a:srgbClr val="C00000"/>
                </a:solidFill>
              </a:rPr>
              <a:t>cần</a:t>
            </a:r>
            <a:r>
              <a:rPr lang="en-US" sz="4400" dirty="0">
                <a:solidFill>
                  <a:srgbClr val="C00000"/>
                </a:solidFill>
              </a:rPr>
              <a:t> </a:t>
            </a:r>
            <a:r>
              <a:rPr lang="en-US" sz="4400" dirty="0" err="1">
                <a:solidFill>
                  <a:srgbClr val="C00000"/>
                </a:solidFill>
              </a:rPr>
              <a:t>nói</a:t>
            </a:r>
            <a:r>
              <a:rPr lang="en-US" sz="4400" dirty="0">
                <a:solidFill>
                  <a:srgbClr val="C00000"/>
                </a:solidFill>
              </a:rPr>
              <a:t> </a:t>
            </a:r>
            <a:r>
              <a:rPr lang="en-US" sz="4400" dirty="0" err="1">
                <a:solidFill>
                  <a:srgbClr val="C00000"/>
                </a:solidFill>
              </a:rPr>
              <a:t>lời</a:t>
            </a:r>
            <a:r>
              <a:rPr lang="en-US" sz="4400" dirty="0">
                <a:solidFill>
                  <a:srgbClr val="C00000"/>
                </a:solidFill>
              </a:rPr>
              <a:t> </a:t>
            </a:r>
            <a:r>
              <a:rPr lang="en-US" sz="4400" dirty="0" err="1">
                <a:solidFill>
                  <a:srgbClr val="C00000"/>
                </a:solidFill>
              </a:rPr>
              <a:t>xin</a:t>
            </a:r>
            <a:r>
              <a:rPr lang="en-US" sz="4400" dirty="0">
                <a:solidFill>
                  <a:srgbClr val="C00000"/>
                </a:solidFill>
              </a:rPr>
              <a:t> </a:t>
            </a:r>
            <a:r>
              <a:rPr lang="en-US" sz="4400" dirty="0" err="1">
                <a:solidFill>
                  <a:srgbClr val="C00000"/>
                </a:solidFill>
              </a:rPr>
              <a:t>lỗi</a:t>
            </a:r>
            <a:r>
              <a:rPr lang="en-US" sz="4400" dirty="0">
                <a:solidFill>
                  <a:srgbClr val="C00000"/>
                </a:solidFill>
              </a:rPr>
              <a:t> </a:t>
            </a:r>
            <a:r>
              <a:rPr lang="en-US" sz="4400" dirty="0" err="1">
                <a:solidFill>
                  <a:srgbClr val="C00000"/>
                </a:solidFill>
              </a:rPr>
              <a:t>không</a:t>
            </a:r>
            <a:r>
              <a:rPr lang="en-US" sz="4400" dirty="0">
                <a:solidFill>
                  <a:srgbClr val="C00000"/>
                </a:solidFill>
              </a:rPr>
              <a:t>? </a:t>
            </a:r>
            <a:endParaRPr lang="en-US" altLang="en-US" sz="4400" b="1" dirty="0">
              <a:solidFill>
                <a:srgbClr val="C00000"/>
              </a:solidFill>
              <a:latin typeface="Times New Roman" panose="02020603050405020304" pitchFamily="18" charset="0"/>
            </a:endParaRPr>
          </a:p>
        </p:txBody>
      </p:sp>
    </p:spTree>
    <p:extLst>
      <p:ext uri="{BB962C8B-B14F-4D97-AF65-F5344CB8AC3E}">
        <p14:creationId xmlns:p14="http://schemas.microsoft.com/office/powerpoint/2010/main" val="2540655655"/>
      </p:ext>
    </p:extLst>
  </p:cSld>
  <p:clrMapOvr>
    <a:masterClrMapping/>
  </p:clrMapOvr>
  <p:transition spd="slow">
    <p:comb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273</Words>
  <Application>Microsoft Office PowerPoint</Application>
  <PresentationFormat>Widescreen</PresentationFormat>
  <Paragraphs>28</Paragraphs>
  <Slides>18</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.VnTime</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Bui Anh Van</cp:lastModifiedBy>
  <cp:revision>9</cp:revision>
  <dcterms:created xsi:type="dcterms:W3CDTF">2021-03-10T01:54:09Z</dcterms:created>
  <dcterms:modified xsi:type="dcterms:W3CDTF">2022-11-24T14:00:09Z</dcterms:modified>
</cp:coreProperties>
</file>