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94" r:id="rId5"/>
    <p:sldId id="290" r:id="rId6"/>
    <p:sldId id="258" r:id="rId7"/>
    <p:sldId id="295" r:id="rId8"/>
    <p:sldId id="296" r:id="rId9"/>
    <p:sldId id="317" r:id="rId10"/>
    <p:sldId id="301" r:id="rId11"/>
    <p:sldId id="297" r:id="rId12"/>
    <p:sldId id="298" r:id="rId13"/>
    <p:sldId id="299" r:id="rId14"/>
    <p:sldId id="302" r:id="rId15"/>
    <p:sldId id="319" r:id="rId16"/>
    <p:sldId id="300" r:id="rId17"/>
    <p:sldId id="318" r:id="rId18"/>
    <p:sldId id="303" r:id="rId19"/>
    <p:sldId id="304" r:id="rId20"/>
    <p:sldId id="305" r:id="rId21"/>
    <p:sldId id="306" r:id="rId22"/>
    <p:sldId id="320" r:id="rId23"/>
    <p:sldId id="321" r:id="rId24"/>
    <p:sldId id="322" r:id="rId25"/>
    <p:sldId id="312" r:id="rId26"/>
    <p:sldId id="314" r:id="rId27"/>
    <p:sldId id="308" r:id="rId28"/>
    <p:sldId id="307" r:id="rId29"/>
    <p:sldId id="309" r:id="rId30"/>
    <p:sldId id="310" r:id="rId31"/>
    <p:sldId id="31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UTM A&amp;S Graceland" panose="02040603050506020204" pitchFamily="18" charset="0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French Vanilla" panose="02040603050506020204" pitchFamily="18" charset="0"/>
      <p:regular r:id="rId43"/>
    </p:embeddedFont>
    <p:embeddedFont>
      <p:font typeface="UTM Ong Do Gia" panose="02040603050506020204" pitchFamily="18" charset="0"/>
      <p:regular r:id="rId44"/>
    </p:embeddedFont>
    <p:embeddedFont>
      <p:font typeface="UTM Showcard" panose="02040603050506020204" pitchFamily="18" charset="0"/>
      <p:regular r:id="rId45"/>
    </p:embeddedFont>
    <p:embeddedFont>
      <p:font typeface="UTM Spring" panose="0204060305050602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85AA6D-B6C9-45BA-B679-CAB596609EE3}">
          <p14:sldIdLst>
            <p14:sldId id="256"/>
            <p14:sldId id="257"/>
            <p14:sldId id="259"/>
            <p14:sldId id="294"/>
            <p14:sldId id="290"/>
            <p14:sldId id="258"/>
            <p14:sldId id="295"/>
            <p14:sldId id="296"/>
            <p14:sldId id="317"/>
            <p14:sldId id="301"/>
            <p14:sldId id="297"/>
            <p14:sldId id="298"/>
            <p14:sldId id="299"/>
            <p14:sldId id="302"/>
            <p14:sldId id="319"/>
            <p14:sldId id="300"/>
            <p14:sldId id="318"/>
            <p14:sldId id="303"/>
            <p14:sldId id="304"/>
            <p14:sldId id="305"/>
            <p14:sldId id="306"/>
            <p14:sldId id="320"/>
            <p14:sldId id="321"/>
            <p14:sldId id="322"/>
          </p14:sldIdLst>
        </p14:section>
        <p14:section name="Untitled Section" id="{F743F3C2-EE86-47BB-8370-5873C0D5FF45}">
          <p14:sldIdLst>
            <p14:sldId id="312"/>
            <p14:sldId id="314"/>
            <p14:sldId id="308"/>
            <p14:sldId id="307"/>
            <p14:sldId id="309"/>
            <p14:sldId id="310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6991B-9535-4058-8120-170A938443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86B20-740E-4388-B3D0-72D45465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6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F1FF2161-9F94-4F16-A706-A14CFFFA64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C7B4EA81-1C10-42B0-89B9-F233F1CEB2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D9688542-C373-4A52-9C07-A250B96E1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C30AB4-C475-4608-9675-FE26AA166019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49E-EAF2-45D8-BC1B-69A214C87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C0379-D0E2-4C81-8A65-0BB24FFD8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DA5E-0908-4DC3-A35B-38E4C202C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57B7F-FB20-48B0-878C-999FC01F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24EB-AB08-4E60-B3A9-867CAFC4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5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0910D-4A63-42AB-BBED-EF2F5A15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FDEF5-DC6D-4374-BEFD-F8EF78C68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B1612-F7B3-42DD-A8BE-84287D76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298C1-E9F0-418B-89B3-4452CB4F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7344-AB5C-40F3-9F7D-460EEE74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9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722625-E568-48A6-B039-E71C09FA4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BA16B-5D2C-4812-ADC9-DE5BB9403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EC928-B082-4E19-BDB5-133BC816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C90C-6766-4C68-94F8-02B1D268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2FCAA-A9E1-4A4E-AEE5-E622380D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BBAC-DB3D-4312-A1E2-2180EDA6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634E2-01BF-4E73-9551-870A3D79C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911AF-45B5-4576-8EC6-1C37980E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27235-0145-467D-9973-AEDD8F6B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3AED3-7204-4EB4-9194-70139477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59B3-2AC9-4D18-ADE5-359D126A5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3EF10-3765-4EF4-A7C8-4F8F251F0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C822C-8F8D-4659-80AA-6B6E2AD4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443B9-B834-4125-9D6B-92C12A81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73CF9-E49A-439B-B510-3079C0AF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0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8A25-D013-4DF1-B912-C5B45754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2DF3C-87DD-433D-9693-4A7975F9A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175D2-386A-45C0-A0D7-E10CD7E92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7BC5F-3F6A-46FF-9A89-5BF4816E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82D32-96F0-460F-AE13-B4D54287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FAED-5F3D-41D9-B110-B81B6531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7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E75A-498D-47DF-8BC0-C41F1636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3037-EA49-4EE7-A437-1DECA724D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563BD-A7FD-455F-9535-7EC9B8E46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D24CD-C3A2-4DB5-8A74-422BE6EC2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A31AE-B441-4C18-B93A-A6646E510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06ACD-1DF2-414C-A974-4DC9D7E1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0656B-02B5-4F89-BE8B-97176EB9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816C5C-76D4-459C-AF85-9A5E3271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5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C13A-5271-4A60-ADBD-E45B46CB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CEE29-68EB-4B5C-BD57-BCF5C1F27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938DA-C772-4FC3-8F26-B0B27461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D4E33-6156-425E-8707-8F64FA52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D422B1-15B7-4F46-8F0C-7F31E482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76B1C-6EBA-401F-B018-A94F1E69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709F9-B17A-4EFA-8A1E-A15F9ECC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9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6748-9B60-4864-9FF4-806B8544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002CB-9CB4-4109-BF7F-76E2A6ED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30F55-834C-43D1-9070-99A62FFD2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E5958-DCCC-4D3F-B73A-4370B15C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4C7F4-0CBB-42DA-8578-CB25657D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F3450-D63F-4D65-B24E-BA5C0F90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77257-8EAE-489D-B32D-905E85BC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10CA9A-1513-436C-8969-520B24ECB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88052-5B5D-4897-A38A-8FD7DC02B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C4B99-DB84-47D2-BEAB-2A64B99B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D0586-5642-4EB7-8EBB-CD3DB2D5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BEEA9-E0B6-4DA0-9E86-4F114896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5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A97E7-FAFA-48EA-8B11-49FE66344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4E70B-6755-46F0-B50F-4852B1291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E9329-0C90-499A-A643-5CB5AA5C0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B5EE5-5312-4CF3-8DA3-99D1C144D88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F4751-860E-466E-9055-E1DBABA6C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2BB8B-8977-4968-912F-A0CECF853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88A5-0B14-4C53-AEAB-9FD4901B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6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audio" Target="../media/audio3.wav"/><Relationship Id="rId7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3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4AFB-C2EB-42AB-9063-804FF4A40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92"/>
            <a:ext cx="9144000" cy="7499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</a:rPr>
              <a:t>UỶ BAN NHÂN DÂN HUYỆN THẠCH THẤT</a:t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TRƯỜNG MẦM NON HỮU BẰNG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49555-C502-4B28-85F8-218ED6BC3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7484" y="3305769"/>
            <a:ext cx="5834744" cy="1905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LÀM QUEN CÁC NÉT CƠ BẢN:</a:t>
            </a:r>
          </a:p>
          <a:p>
            <a:r>
              <a:rPr lang="en-US" dirty="0" err="1">
                <a:solidFill>
                  <a:srgbClr val="7030A0"/>
                </a:solidFill>
              </a:rPr>
              <a:t>Nét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cong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tròn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khép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kín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dirty="0" err="1">
                <a:solidFill>
                  <a:srgbClr val="7030A0"/>
                </a:solidFill>
              </a:rPr>
              <a:t>nét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cong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kín</a:t>
            </a:r>
            <a:r>
              <a:rPr lang="en-US" dirty="0">
                <a:solidFill>
                  <a:srgbClr val="7030A0"/>
                </a:solidFill>
              </a:rPr>
              <a:t>), </a:t>
            </a:r>
          </a:p>
          <a:p>
            <a:r>
              <a:rPr lang="en-US" dirty="0" err="1">
                <a:solidFill>
                  <a:srgbClr val="7030A0"/>
                </a:solidFill>
              </a:rPr>
              <a:t>Nét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cong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hở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phải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dirty="0" err="1">
                <a:solidFill>
                  <a:srgbClr val="7030A0"/>
                </a:solidFill>
              </a:rPr>
              <a:t>nét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cong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trái</a:t>
            </a:r>
            <a:r>
              <a:rPr lang="en-US" dirty="0">
                <a:solidFill>
                  <a:srgbClr val="7030A0"/>
                </a:solidFill>
              </a:rPr>
              <a:t>), </a:t>
            </a:r>
          </a:p>
          <a:p>
            <a:r>
              <a:rPr lang="en-US" dirty="0" err="1">
                <a:solidFill>
                  <a:srgbClr val="7030A0"/>
                </a:solidFill>
              </a:rPr>
              <a:t>Nét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cong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hở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trái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dirty="0" err="1">
                <a:solidFill>
                  <a:srgbClr val="7030A0"/>
                </a:solidFill>
              </a:rPr>
              <a:t>nét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cong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phải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6358A-9AA0-407D-9BC3-8CAB0F5980BB}"/>
              </a:ext>
            </a:extLst>
          </p:cNvPr>
          <p:cNvSpPr/>
          <p:nvPr/>
        </p:nvSpPr>
        <p:spPr>
          <a:xfrm>
            <a:off x="2505914" y="1759020"/>
            <a:ext cx="7180171" cy="4836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Phát</a:t>
            </a:r>
            <a:r>
              <a:rPr lang="en-US" sz="5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triển</a:t>
            </a:r>
            <a:r>
              <a:rPr lang="en-US" sz="5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ngôn</a:t>
            </a:r>
            <a:r>
              <a:rPr lang="en-US" sz="5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ngữ</a:t>
            </a:r>
            <a:endParaRPr lang="en-US" sz="5400" b="1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857F8-F96C-4849-A801-0D9FDAA45C76}"/>
              </a:ext>
            </a:extLst>
          </p:cNvPr>
          <p:cNvSpPr txBox="1"/>
          <p:nvPr/>
        </p:nvSpPr>
        <p:spPr>
          <a:xfrm>
            <a:off x="3733799" y="5286106"/>
            <a:ext cx="447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UTM French Vanilla" panose="02040603050506020204" pitchFamily="18" charset="0"/>
              </a:rPr>
              <a:t>Lớp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UTM French Vanilla" panose="02040603050506020204" pitchFamily="18" charset="0"/>
              </a:rPr>
              <a:t>: 5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UTM French Vanilla" panose="02040603050506020204" pitchFamily="18" charset="0"/>
              </a:rPr>
              <a:t>tuổi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3892F-D298-41D6-94D3-911F8A0A9014}"/>
              </a:ext>
            </a:extLst>
          </p:cNvPr>
          <p:cNvSpPr txBox="1"/>
          <p:nvPr/>
        </p:nvSpPr>
        <p:spPr>
          <a:xfrm>
            <a:off x="3733799" y="5870881"/>
            <a:ext cx="447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Ong Do Gia" panose="02040603050506020204" pitchFamily="18" charset="0"/>
              </a:rPr>
              <a:t>GIÁO VIÊN: NGUYỄN THỊ NHÀI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48124-693A-4C97-BD4A-8F41E1260B4D}"/>
              </a:ext>
            </a:extLst>
          </p:cNvPr>
          <p:cNvSpPr/>
          <p:nvPr/>
        </p:nvSpPr>
        <p:spPr>
          <a:xfrm>
            <a:off x="4031820" y="2426128"/>
            <a:ext cx="3877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Hoạt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động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LQCV</a:t>
            </a:r>
          </a:p>
        </p:txBody>
      </p:sp>
    </p:spTree>
    <p:extLst>
      <p:ext uri="{BB962C8B-B14F-4D97-AF65-F5344CB8AC3E}">
        <p14:creationId xmlns:p14="http://schemas.microsoft.com/office/powerpoint/2010/main" val="40718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2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950"/>
                            </p:stCondLst>
                            <p:childTnLst>
                              <p:par>
                                <p:cTn id="5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7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13F3C7-CBA2-4972-A178-499E4B23D83D}"/>
              </a:ext>
            </a:extLst>
          </p:cNvPr>
          <p:cNvSpPr txBox="1"/>
          <p:nvPr/>
        </p:nvSpPr>
        <p:spPr>
          <a:xfrm>
            <a:off x="1719943" y="2413337"/>
            <a:ext cx="837111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Nét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cong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hở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phải</a:t>
            </a:r>
            <a:endParaRPr lang="en-US" sz="6000" b="1" dirty="0">
              <a:ln/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nét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cong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trái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60F63-8C69-4E39-9C80-DED1EF4E2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26349" r="29839" b="34127"/>
          <a:stretch/>
        </p:blipFill>
        <p:spPr>
          <a:xfrm>
            <a:off x="3472544" y="925004"/>
            <a:ext cx="4624810" cy="49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612CD7-CA7E-467F-97DC-D174958EA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29631" r="29839" b="33347"/>
          <a:stretch/>
        </p:blipFill>
        <p:spPr>
          <a:xfrm>
            <a:off x="5157926" y="2032985"/>
            <a:ext cx="2588483" cy="2804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A2E1F-8FDE-4730-97F1-752AF14E7FA0}"/>
              </a:ext>
            </a:extLst>
          </p:cNvPr>
          <p:cNvSpPr txBox="1"/>
          <p:nvPr/>
        </p:nvSpPr>
        <p:spPr>
          <a:xfrm>
            <a:off x="2449286" y="217713"/>
            <a:ext cx="666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Bé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cùng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âm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cô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25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25 -0.2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25 L -0.25 4.0740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07407E-6 L 3.33333E-6 4.0740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705AF-29FE-4CDA-A47F-7CB97CFBC1A7}"/>
              </a:ext>
            </a:extLst>
          </p:cNvPr>
          <p:cNvSpPr txBox="1"/>
          <p:nvPr/>
        </p:nvSpPr>
        <p:spPr>
          <a:xfrm>
            <a:off x="4517570" y="910318"/>
            <a:ext cx="299357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0AB5A-A163-41B0-A669-1C6DAE30A045}"/>
              </a:ext>
            </a:extLst>
          </p:cNvPr>
          <p:cNvSpPr txBox="1"/>
          <p:nvPr/>
        </p:nvSpPr>
        <p:spPr>
          <a:xfrm>
            <a:off x="2449286" y="217713"/>
            <a:ext cx="666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hãy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phát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âm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nào</a:t>
            </a:r>
            <a:r>
              <a:rPr lang="en-US" sz="2800" b="1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555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71 0.0338 L -0.36471 0.03403 C -0.35443 -0.0081 -0.36328 0.02315 -0.34688 -0.02014 C -0.34258 -0.03148 -0.3401 -0.0456 -0.33438 -0.05509 C -0.30508 -0.10463 -0.29701 -0.12315 -0.26367 -0.16134 C -0.25287 -0.17407 -0.23789 -0.18403 -0.22552 -0.19143 C -0.2181 -0.19606 -0.21068 -0.20092 -0.203 -0.20416 C -0.19284 -0.20856 -0.1405 -0.2287 -0.12096 -0.23287 C -0.11471 -0.23403 -0.10846 -0.23379 -0.10221 -0.23426 C -0.08177 -0.23333 -0.03776 -0.23287 -0.01289 -0.22639 C -0.00274 -0.22384 0.00729 -0.21898 0.01745 -0.21528 C 0.0237 -0.21065 0.03034 -0.20717 0.0362 -0.20115 C 0.06966 -0.16551 0.07995 -0.15139 0.10586 -0.11065 C 0.11107 -0.10231 0.11628 -0.09421 0.12109 -0.08518 C 0.13646 -0.05555 0.13229 -0.06458 0.15052 -0.02338 C 0.15534 -0.01227 0.16081 -0.00208 0.16484 0.00996 C 0.16771 0.01898 0.17057 0.02824 0.1737 0.03704 C 0.17565 0.04236 0.17799 0.04746 0.17995 0.05278 C 0.18164 0.05741 0.18281 0.0625 0.18437 0.06713 C 0.18542 0.06991 0.18685 0.07246 0.18802 0.075 C 0.18958 0.07894 0.18971 0.0794 0.19075 0.0831 L 0.19075 0.08334 L 0.19075 0.0831 " pathEditMode="relative" rAng="0" ptsTypes="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3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76 0.0831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10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-0.00391 -0.1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1787 L 8.33333E-7 -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 cong trái">
            <a:hlinkClick r:id="" action="ppaction://media"/>
            <a:extLst>
              <a:ext uri="{FF2B5EF4-FFF2-40B4-BE49-F238E27FC236}">
                <a16:creationId xmlns:a16="http://schemas.microsoft.com/office/drawing/2014/main" id="{E82058CD-9FD7-44D7-A160-7CE15F0092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13F3C7-CBA2-4972-A178-499E4B23D83D}"/>
              </a:ext>
            </a:extLst>
          </p:cNvPr>
          <p:cNvSpPr txBox="1"/>
          <p:nvPr/>
        </p:nvSpPr>
        <p:spPr>
          <a:xfrm>
            <a:off x="1719943" y="2413337"/>
            <a:ext cx="837111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Nét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cong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hở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trái</a:t>
            </a:r>
            <a:endParaRPr lang="en-US" sz="6000" b="1" dirty="0">
              <a:ln/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nét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cong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phải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10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612CD7-CA7E-467F-97DC-D174958EA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29631" r="29839" b="33347"/>
          <a:stretch/>
        </p:blipFill>
        <p:spPr>
          <a:xfrm flipH="1">
            <a:off x="3750917" y="839911"/>
            <a:ext cx="4263116" cy="47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612CD7-CA7E-467F-97DC-D174958EA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29631" r="29839" b="33347"/>
          <a:stretch/>
        </p:blipFill>
        <p:spPr>
          <a:xfrm flipH="1">
            <a:off x="4491581" y="1891471"/>
            <a:ext cx="2790962" cy="3137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A2E1F-8FDE-4730-97F1-752AF14E7FA0}"/>
              </a:ext>
            </a:extLst>
          </p:cNvPr>
          <p:cNvSpPr txBox="1"/>
          <p:nvPr/>
        </p:nvSpPr>
        <p:spPr>
          <a:xfrm>
            <a:off x="2449286" y="217713"/>
            <a:ext cx="666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Bé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nghe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cô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34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5 -0.2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25 L -0.25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85185E-6 L -2.5E-6 1.85185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612CD7-CA7E-467F-97DC-D174958EA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29631" r="29839" b="33347"/>
          <a:stretch/>
        </p:blipFill>
        <p:spPr>
          <a:xfrm flipH="1">
            <a:off x="4491581" y="1891471"/>
            <a:ext cx="2790962" cy="3137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A2E1F-8FDE-4730-97F1-752AF14E7FA0}"/>
              </a:ext>
            </a:extLst>
          </p:cNvPr>
          <p:cNvSpPr txBox="1"/>
          <p:nvPr/>
        </p:nvSpPr>
        <p:spPr>
          <a:xfrm>
            <a:off x="2449286" y="217713"/>
            <a:ext cx="666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Bé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cùng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âm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cô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721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5 -0.2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25 L -0.25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85185E-6 L -2.5E-6 1.85185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nét cong hở trái cho bé lớp lá và lớp 1">
            <a:hlinkClick r:id="" action="ppaction://media"/>
            <a:extLst>
              <a:ext uri="{FF2B5EF4-FFF2-40B4-BE49-F238E27FC236}">
                <a16:creationId xmlns:a16="http://schemas.microsoft.com/office/drawing/2014/main" id="{B5D01008-839C-4C58-9794-7D63162B71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84" y="413656"/>
            <a:ext cx="10663163" cy="59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13F3C7-CBA2-4972-A178-499E4B23D83D}"/>
              </a:ext>
            </a:extLst>
          </p:cNvPr>
          <p:cNvSpPr txBox="1"/>
          <p:nvPr/>
        </p:nvSpPr>
        <p:spPr>
          <a:xfrm>
            <a:off x="1480457" y="2086765"/>
            <a:ext cx="964474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Nét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cong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tròn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khép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kín</a:t>
            </a:r>
            <a:endParaRPr lang="en-US" sz="6000" b="1" dirty="0">
              <a:ln/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nét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cong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kín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78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3672-33B8-4AA3-9EC8-88B07FC4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228" y="122462"/>
            <a:ext cx="5127171" cy="843189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MỤC ĐÍCH – YÊU CẦU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C260A-BF9B-442B-8C0A-FCC9F85D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29" y="776741"/>
            <a:ext cx="9612085" cy="530451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/>
              <a:t>1. </a:t>
            </a:r>
            <a:r>
              <a:rPr lang="en-US" sz="1600" b="1" dirty="0" err="1"/>
              <a:t>Kiến</a:t>
            </a:r>
            <a:r>
              <a:rPr lang="en-US" sz="1600" b="1" dirty="0"/>
              <a:t> </a:t>
            </a:r>
            <a:r>
              <a:rPr lang="en-US" sz="1600" b="1" dirty="0" err="1"/>
              <a:t>thức</a:t>
            </a:r>
            <a:r>
              <a:rPr lang="en-US" sz="1600" b="1" dirty="0"/>
              <a:t>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 err="1"/>
              <a:t>Trẻ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đặc</a:t>
            </a:r>
            <a:r>
              <a:rPr lang="en-US" sz="1600" dirty="0"/>
              <a:t> </a:t>
            </a:r>
            <a:r>
              <a:rPr lang="en-US" sz="1600" dirty="0" err="1"/>
              <a:t>điểm</a:t>
            </a:r>
            <a:r>
              <a:rPr lang="en-US" sz="1600" dirty="0"/>
              <a:t>, </a:t>
            </a:r>
            <a:r>
              <a:rPr lang="en-US" sz="1600" dirty="0" err="1"/>
              <a:t>cấu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,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cơ</a:t>
            </a:r>
            <a:r>
              <a:rPr lang="en-US" sz="1600" dirty="0"/>
              <a:t> </a:t>
            </a:r>
            <a:r>
              <a:rPr lang="en-US" sz="1600" dirty="0" err="1"/>
              <a:t>bản</a:t>
            </a:r>
            <a:r>
              <a:rPr lang="en-US" sz="1600" dirty="0"/>
              <a:t>: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tròn</a:t>
            </a:r>
            <a:r>
              <a:rPr lang="en-US" sz="1600" dirty="0"/>
              <a:t> </a:t>
            </a:r>
            <a:r>
              <a:rPr lang="en-US" sz="1600" dirty="0" err="1"/>
              <a:t>khép</a:t>
            </a:r>
            <a:r>
              <a:rPr lang="en-US" sz="1600" dirty="0"/>
              <a:t> </a:t>
            </a:r>
            <a:r>
              <a:rPr lang="en-US" sz="1600" dirty="0" err="1"/>
              <a:t>kín</a:t>
            </a:r>
            <a:r>
              <a:rPr lang="en-US" sz="1600" dirty="0"/>
              <a:t> (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kín</a:t>
            </a:r>
            <a:r>
              <a:rPr lang="en-US" sz="1600" dirty="0"/>
              <a:t>),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hở</a:t>
            </a:r>
            <a:r>
              <a:rPr lang="en-US" sz="1600" dirty="0"/>
              <a:t> </a:t>
            </a:r>
            <a:r>
              <a:rPr lang="en-US" sz="1600" dirty="0" err="1"/>
              <a:t>phải</a:t>
            </a:r>
            <a:r>
              <a:rPr lang="en-US" sz="1600" dirty="0"/>
              <a:t> (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trái</a:t>
            </a:r>
            <a:r>
              <a:rPr lang="en-US" sz="1600" dirty="0"/>
              <a:t>),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hở</a:t>
            </a:r>
            <a:r>
              <a:rPr lang="en-US" sz="1600" dirty="0"/>
              <a:t> </a:t>
            </a:r>
            <a:r>
              <a:rPr lang="en-US" sz="1600" dirty="0" err="1"/>
              <a:t>trái</a:t>
            </a:r>
            <a:r>
              <a:rPr lang="en-US" sz="1600" dirty="0"/>
              <a:t> (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phải</a:t>
            </a:r>
            <a:r>
              <a:rPr lang="en-US" sz="1600" dirty="0"/>
              <a:t>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Ai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khéo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endParaRPr lang="en-US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 err="1"/>
              <a:t>Trẻ</a:t>
            </a:r>
            <a:r>
              <a:rPr lang="en-US" sz="1600" dirty="0"/>
              <a:t> </a:t>
            </a:r>
            <a:r>
              <a:rPr lang="en-US" sz="1600" dirty="0" err="1"/>
              <a:t>phát</a:t>
            </a:r>
            <a:r>
              <a:rPr lang="en-US" sz="1600" dirty="0"/>
              <a:t> </a:t>
            </a:r>
            <a:r>
              <a:rPr lang="en-US" sz="1600" dirty="0" err="1"/>
              <a:t>âm</a:t>
            </a:r>
            <a:r>
              <a:rPr lang="en-US" sz="1600" dirty="0"/>
              <a:t> </a:t>
            </a:r>
            <a:r>
              <a:rPr lang="en-US" sz="1600" dirty="0" err="1"/>
              <a:t>đúng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nét</a:t>
            </a:r>
            <a:r>
              <a:rPr lang="en-US" sz="1600" dirty="0"/>
              <a:t>: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tròn</a:t>
            </a:r>
            <a:r>
              <a:rPr lang="en-US" sz="1600" dirty="0"/>
              <a:t> </a:t>
            </a:r>
            <a:r>
              <a:rPr lang="en-US" sz="1600" dirty="0" err="1"/>
              <a:t>khép</a:t>
            </a:r>
            <a:r>
              <a:rPr lang="en-US" sz="1600" dirty="0"/>
              <a:t> </a:t>
            </a:r>
            <a:r>
              <a:rPr lang="en-US" sz="1600" dirty="0" err="1"/>
              <a:t>kín</a:t>
            </a:r>
            <a:r>
              <a:rPr lang="en-US" sz="1600" dirty="0"/>
              <a:t>,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hở</a:t>
            </a:r>
            <a:r>
              <a:rPr lang="en-US" sz="1600" dirty="0"/>
              <a:t> </a:t>
            </a:r>
            <a:r>
              <a:rPr lang="en-US" sz="1600" dirty="0" err="1"/>
              <a:t>phải</a:t>
            </a:r>
            <a:r>
              <a:rPr lang="en-US" sz="1600" dirty="0"/>
              <a:t>,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cong</a:t>
            </a:r>
            <a:r>
              <a:rPr lang="en-US" sz="1600" dirty="0"/>
              <a:t> </a:t>
            </a:r>
            <a:r>
              <a:rPr lang="en-US" sz="1600" dirty="0" err="1"/>
              <a:t>hở</a:t>
            </a:r>
            <a:r>
              <a:rPr lang="en-US" sz="1600" dirty="0"/>
              <a:t> </a:t>
            </a:r>
            <a:r>
              <a:rPr lang="en-US" sz="1600" dirty="0" err="1"/>
              <a:t>trái</a:t>
            </a:r>
            <a:endParaRPr lang="en-US" sz="1600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cẩn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quăn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mép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E4445-B58A-49FF-A7D4-D3670BBE5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418"/>
            <a:ext cx="2460604" cy="14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9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95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2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95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4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3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1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25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700"/>
                            </p:stCondLst>
                            <p:childTnLst>
                              <p:par>
                                <p:cTn id="9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8CE3CB-24EC-4548-A962-46A5D0495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29631" r="29839" b="33347"/>
          <a:stretch/>
        </p:blipFill>
        <p:spPr>
          <a:xfrm flipH="1">
            <a:off x="1491345" y="1747157"/>
            <a:ext cx="2991947" cy="3363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6F8E9A-93CC-493B-AEE2-C99610DDAFF1}"/>
              </a:ext>
            </a:extLst>
          </p:cNvPr>
          <p:cNvSpPr txBox="1"/>
          <p:nvPr/>
        </p:nvSpPr>
        <p:spPr>
          <a:xfrm>
            <a:off x="7707084" y="126546"/>
            <a:ext cx="299357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C8F86-1524-4425-83A0-07C64D657360}"/>
              </a:ext>
            </a:extLst>
          </p:cNvPr>
          <p:cNvSpPr txBox="1"/>
          <p:nvPr/>
        </p:nvSpPr>
        <p:spPr>
          <a:xfrm>
            <a:off x="4463078" y="275793"/>
            <a:ext cx="299357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146B1-4DEC-4BA2-A94A-DB5006F9D364}"/>
              </a:ext>
            </a:extLst>
          </p:cNvPr>
          <p:cNvSpPr txBox="1"/>
          <p:nvPr/>
        </p:nvSpPr>
        <p:spPr>
          <a:xfrm>
            <a:off x="533400" y="217713"/>
            <a:ext cx="1123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hở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trái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chẳng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hở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phải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mà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tròn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lắm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cơ</a:t>
            </a:r>
            <a:r>
              <a:rPr lang="en-US" sz="2800" b="1" dirty="0">
                <a:solidFill>
                  <a:srgbClr val="C00000"/>
                </a:solidFill>
              </a:rPr>
              <a:t>! </a:t>
            </a:r>
          </a:p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Cô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đố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biết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đó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nét</a:t>
            </a:r>
            <a:r>
              <a:rPr lang="en-US" sz="2800" b="1" dirty="0">
                <a:solidFill>
                  <a:srgbClr val="C00000"/>
                </a:solidFill>
              </a:rPr>
              <a:t> chi?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765D3-2440-42BC-8A1B-DCEAACF06DBD}"/>
              </a:ext>
            </a:extLst>
          </p:cNvPr>
          <p:cNvSpPr txBox="1"/>
          <p:nvPr/>
        </p:nvSpPr>
        <p:spPr>
          <a:xfrm>
            <a:off x="424543" y="126546"/>
            <a:ext cx="1123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Nét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tròn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khép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kín</a:t>
            </a:r>
            <a:endParaRPr lang="en-US" sz="2800" b="1" dirty="0">
              <a:solidFill>
                <a:srgbClr val="0000FF"/>
              </a:solidFill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 err="1">
                <a:solidFill>
                  <a:srgbClr val="0000FF"/>
                </a:solidFill>
              </a:rPr>
              <a:t>Nét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kín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F05F2-1961-49DB-B474-713DC0CB0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46" y="2352308"/>
            <a:ext cx="2153384" cy="2153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1C525-D026-4E2D-A030-C9F658491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40" y="2077988"/>
            <a:ext cx="2153384" cy="21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4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4" grpId="2"/>
      <p:bldP spid="4" grpId="3"/>
      <p:bldP spid="4" grpId="4"/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ét cong kín">
            <a:hlinkClick r:id="" action="ppaction://media"/>
            <a:extLst>
              <a:ext uri="{FF2B5EF4-FFF2-40B4-BE49-F238E27FC236}">
                <a16:creationId xmlns:a16="http://schemas.microsoft.com/office/drawing/2014/main" id="{54F04526-7924-4D59-927F-4767BAA0A7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6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BD39C0-9B23-477F-A9D2-0936E53CF26C}"/>
              </a:ext>
            </a:extLst>
          </p:cNvPr>
          <p:cNvSpPr txBox="1"/>
          <p:nvPr/>
        </p:nvSpPr>
        <p:spPr>
          <a:xfrm>
            <a:off x="3932808" y="-186432"/>
            <a:ext cx="307327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dirty="0">
                <a:ln w="5715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1837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9F62F-4F45-4F11-9635-0FB3A4E3F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2813"/>
          <a:stretch/>
        </p:blipFill>
        <p:spPr>
          <a:xfrm>
            <a:off x="4248957" y="2011680"/>
            <a:ext cx="3072650" cy="28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66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5 1.1111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7.40741E-7 L -0.11744 -0.22523 C -0.08997 -0.27593 -0.04843 -0.30324 -0.00494 -0.30324 C 0.04441 -0.30324 0.08412 -0.27593 0.11159 -0.22523 L 0.24428 -7.40741E-7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1.11111E-6 L -0.16927 -0.2347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7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23472 L 0.05872 0.022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F04E0-B21E-4E42-83A8-0D9FCCE26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7" t="31334" r="30776" b="34133"/>
          <a:stretch/>
        </p:blipFill>
        <p:spPr>
          <a:xfrm>
            <a:off x="466344" y="1005840"/>
            <a:ext cx="3236976" cy="331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56198 0.013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99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98 0.0132 L 0.18685 0.341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1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85 0.34121 L 0.30834 0.061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0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CD43F-60DB-4768-AC00-D4A56DFFF4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730" r="31912" b="35577"/>
          <a:stretch/>
        </p:blipFill>
        <p:spPr>
          <a:xfrm>
            <a:off x="6508353" y="1956983"/>
            <a:ext cx="2609851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6B2A10-B446-44B7-8B46-7A3C1F091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22" y="1785944"/>
            <a:ext cx="2609850" cy="2932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15716-681C-4A11-9CEE-08407C2FD1BF}"/>
              </a:ext>
            </a:extLst>
          </p:cNvPr>
          <p:cNvSpPr txBox="1"/>
          <p:nvPr/>
        </p:nvSpPr>
        <p:spPr>
          <a:xfrm>
            <a:off x="1581041" y="331117"/>
            <a:ext cx="964474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So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sánh</a:t>
            </a:r>
            <a:endParaRPr lang="en-US" sz="4800" b="1" dirty="0">
              <a:ln/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AC0BA-388B-4689-8529-2718117226A5}"/>
              </a:ext>
            </a:extLst>
          </p:cNvPr>
          <p:cNvSpPr txBox="1"/>
          <p:nvPr/>
        </p:nvSpPr>
        <p:spPr>
          <a:xfrm>
            <a:off x="5599223" y="2312275"/>
            <a:ext cx="4684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Đều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endParaRPr lang="en-U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32135-3DF9-44DA-9EB2-619B66BF6509}"/>
              </a:ext>
            </a:extLst>
          </p:cNvPr>
          <p:cNvSpPr txBox="1"/>
          <p:nvPr/>
        </p:nvSpPr>
        <p:spPr>
          <a:xfrm>
            <a:off x="6726019" y="1470168"/>
            <a:ext cx="391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698DA-B61D-4FCE-A597-3AB3D1923889}"/>
              </a:ext>
            </a:extLst>
          </p:cNvPr>
          <p:cNvSpPr txBox="1"/>
          <p:nvPr/>
        </p:nvSpPr>
        <p:spPr>
          <a:xfrm>
            <a:off x="5696331" y="3837117"/>
            <a:ext cx="63434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bên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phải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bên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phải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C2728B-82EA-4BF5-8406-0333882B1AE0}"/>
              </a:ext>
            </a:extLst>
          </p:cNvPr>
          <p:cNvSpPr txBox="1"/>
          <p:nvPr/>
        </p:nvSpPr>
        <p:spPr>
          <a:xfrm>
            <a:off x="6726019" y="2959619"/>
            <a:ext cx="3695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BE395-5ED0-4FA9-A42C-B46FDF3DBA45}"/>
              </a:ext>
            </a:extLst>
          </p:cNvPr>
          <p:cNvSpPr txBox="1"/>
          <p:nvPr/>
        </p:nvSpPr>
        <p:spPr>
          <a:xfrm>
            <a:off x="5696331" y="4988889"/>
            <a:ext cx="5362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phải</a:t>
            </a:r>
            <a:endParaRPr lang="en-U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B9521D-3709-4A57-8499-139D3558CA41}"/>
              </a:ext>
            </a:extLst>
          </p:cNvPr>
          <p:cNvCxnSpPr>
            <a:cxnSpLocks/>
          </p:cNvCxnSpPr>
          <p:nvPr/>
        </p:nvCxnSpPr>
        <p:spPr>
          <a:xfrm>
            <a:off x="91440" y="5142308"/>
            <a:ext cx="130672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E0FFF-8B34-4EE9-A814-A57808EAE6BB}"/>
              </a:ext>
            </a:extLst>
          </p:cNvPr>
          <p:cNvCxnSpPr>
            <a:cxnSpLocks/>
          </p:cNvCxnSpPr>
          <p:nvPr/>
        </p:nvCxnSpPr>
        <p:spPr>
          <a:xfrm flipH="1">
            <a:off x="2107578" y="2461249"/>
            <a:ext cx="16597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6F9EDDE-B15F-481E-9A42-3294DFB7A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730" r="31912" b="35577"/>
          <a:stretch/>
        </p:blipFill>
        <p:spPr>
          <a:xfrm flipH="1">
            <a:off x="682011" y="3850039"/>
            <a:ext cx="2518389" cy="259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A0525B-D513-4747-8969-80A439E9A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363" y="1000580"/>
            <a:ext cx="2701684" cy="293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21406 0.27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162 L -0.4892 -0.1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18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" grpId="0"/>
      <p:bldP spid="17" grpId="0" uiExpand="1" build="allAtOnce"/>
      <p:bldP spid="18" grpId="0"/>
      <p:bldP spid="1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CD43F-60DB-4768-AC00-D4A56DFF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5" t="33219" r="30771" b="34612"/>
          <a:stretch/>
        </p:blipFill>
        <p:spPr>
          <a:xfrm>
            <a:off x="6797916" y="2051521"/>
            <a:ext cx="2752920" cy="2628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6B2A10-B446-44B7-8B46-7A3C1F091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22" y="1785944"/>
            <a:ext cx="2609850" cy="2932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15716-681C-4A11-9CEE-08407C2FD1BF}"/>
              </a:ext>
            </a:extLst>
          </p:cNvPr>
          <p:cNvSpPr txBox="1"/>
          <p:nvPr/>
        </p:nvSpPr>
        <p:spPr>
          <a:xfrm>
            <a:off x="1581041" y="331117"/>
            <a:ext cx="964474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So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sánh</a:t>
            </a:r>
            <a:endParaRPr lang="en-US" sz="4800" b="1" dirty="0">
              <a:ln/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AC0BA-388B-4689-8529-2718117226A5}"/>
              </a:ext>
            </a:extLst>
          </p:cNvPr>
          <p:cNvSpPr txBox="1"/>
          <p:nvPr/>
        </p:nvSpPr>
        <p:spPr>
          <a:xfrm>
            <a:off x="5450024" y="2267585"/>
            <a:ext cx="3607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Đều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32135-3DF9-44DA-9EB2-619B66BF6509}"/>
              </a:ext>
            </a:extLst>
          </p:cNvPr>
          <p:cNvSpPr txBox="1"/>
          <p:nvPr/>
        </p:nvSpPr>
        <p:spPr>
          <a:xfrm>
            <a:off x="6675019" y="1499129"/>
            <a:ext cx="391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40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</a:t>
            </a:r>
            <a:r>
              <a:rPr 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4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698DA-B61D-4FCE-A597-3AB3D1923889}"/>
              </a:ext>
            </a:extLst>
          </p:cNvPr>
          <p:cNvSpPr txBox="1"/>
          <p:nvPr/>
        </p:nvSpPr>
        <p:spPr>
          <a:xfrm>
            <a:off x="5380127" y="4439376"/>
            <a:ext cx="67698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bên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khép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kín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C2728B-82EA-4BF5-8406-0333882B1AE0}"/>
              </a:ext>
            </a:extLst>
          </p:cNvPr>
          <p:cNvSpPr txBox="1"/>
          <p:nvPr/>
        </p:nvSpPr>
        <p:spPr>
          <a:xfrm>
            <a:off x="6675019" y="3618518"/>
            <a:ext cx="3695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40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4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B9521D-3709-4A57-8499-139D3558CA41}"/>
              </a:ext>
            </a:extLst>
          </p:cNvPr>
          <p:cNvCxnSpPr>
            <a:cxnSpLocks/>
          </p:cNvCxnSpPr>
          <p:nvPr/>
        </p:nvCxnSpPr>
        <p:spPr>
          <a:xfrm>
            <a:off x="91440" y="5142308"/>
            <a:ext cx="130672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E0FFF-8B34-4EE9-A814-A57808EAE6BB}"/>
              </a:ext>
            </a:extLst>
          </p:cNvPr>
          <p:cNvCxnSpPr>
            <a:cxnSpLocks/>
          </p:cNvCxnSpPr>
          <p:nvPr/>
        </p:nvCxnSpPr>
        <p:spPr>
          <a:xfrm flipH="1">
            <a:off x="3281342" y="2278369"/>
            <a:ext cx="16597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6F9EDDE-B15F-481E-9A42-3294DFB7A4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730" r="31912" b="35577"/>
          <a:stretch/>
        </p:blipFill>
        <p:spPr>
          <a:xfrm flipH="1">
            <a:off x="682011" y="3850039"/>
            <a:ext cx="2518389" cy="259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A0525B-D513-4747-8969-80A439E9A3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3" t="29971" r="29159" b="35398"/>
          <a:stretch/>
        </p:blipFill>
        <p:spPr>
          <a:xfrm flipH="1">
            <a:off x="384345" y="851214"/>
            <a:ext cx="2896997" cy="28258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2F79E1-BC1C-4476-8A53-386358A6058E}"/>
              </a:ext>
            </a:extLst>
          </p:cNvPr>
          <p:cNvSpPr txBox="1"/>
          <p:nvPr/>
        </p:nvSpPr>
        <p:spPr>
          <a:xfrm>
            <a:off x="5452750" y="5898251"/>
            <a:ext cx="4466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4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21406 0.27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-0.01643 L -0.51172 -0.136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16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3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" grpId="0"/>
      <p:bldP spid="17" grpId="0"/>
      <p:bldP spid="18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E47D-BE3D-47C4-ADA9-01F97037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84" y="405195"/>
            <a:ext cx="2225040" cy="84318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809E2-D3CB-47D9-B8B6-8EA86CFD0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71" y="1814739"/>
            <a:ext cx="10112829" cy="2920548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: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hở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hở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khép</a:t>
            </a:r>
            <a:r>
              <a:rPr lang="en-US" dirty="0"/>
              <a:t> </a:t>
            </a:r>
            <a:r>
              <a:rPr lang="en-US" dirty="0" err="1"/>
              <a:t>kín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to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C0846F-12FE-4B0D-90AB-07A72C27E77A}"/>
              </a:ext>
            </a:extLst>
          </p:cNvPr>
          <p:cNvSpPr/>
          <p:nvPr/>
        </p:nvSpPr>
        <p:spPr>
          <a:xfrm>
            <a:off x="4242042" y="365124"/>
            <a:ext cx="4907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 </a:t>
            </a:r>
            <a:r>
              <a:rPr lang="en-US" sz="5400" b="1" dirty="0" err="1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nhanh</a:t>
            </a:r>
            <a:r>
              <a:rPr lang="en-US" sz="5400" b="1" dirty="0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hơn</a:t>
            </a:r>
            <a:endParaRPr lang="en-US" sz="5400" b="1" dirty="0">
              <a:ln/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42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CD43F-60DB-4768-AC00-D4A56DFF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730" r="31912" b="35577"/>
          <a:stretch/>
        </p:blipFill>
        <p:spPr>
          <a:xfrm>
            <a:off x="4386945" y="1036137"/>
            <a:ext cx="2609851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85BF3E-CE58-4EE2-A8F0-BE78348E5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81" y="3570514"/>
            <a:ext cx="2609850" cy="2932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F86B7D-40DC-4A9A-B7EB-886C7BE645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30875" r="30924" b="34269"/>
          <a:stretch/>
        </p:blipFill>
        <p:spPr>
          <a:xfrm>
            <a:off x="4626427" y="3972654"/>
            <a:ext cx="2481943" cy="2534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9B1D40-F6B0-4068-AEB9-A092B74D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730" r="31912" b="35577"/>
          <a:stretch/>
        </p:blipFill>
        <p:spPr>
          <a:xfrm>
            <a:off x="7893424" y="3581400"/>
            <a:ext cx="2609851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6B2A10-B446-44B7-8B46-7A3C1F091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81" y="637637"/>
            <a:ext cx="2609850" cy="2932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1988F6-1D34-451F-9999-96653D39E8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30875" r="30924" b="34269"/>
          <a:stretch/>
        </p:blipFill>
        <p:spPr>
          <a:xfrm>
            <a:off x="7893424" y="1036137"/>
            <a:ext cx="2512448" cy="2565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9BF955-2915-47A3-9323-D0717B9EE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730" r="31912" b="35577"/>
          <a:stretch/>
        </p:blipFill>
        <p:spPr>
          <a:xfrm>
            <a:off x="4386945" y="1017849"/>
            <a:ext cx="2609851" cy="2590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25A2BA-6A11-42C1-A9AB-167E17EAB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81" y="3552226"/>
            <a:ext cx="2609850" cy="2932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B9C428-5E5F-4608-8CA3-80C6F7870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30875" r="30924" b="34269"/>
          <a:stretch/>
        </p:blipFill>
        <p:spPr>
          <a:xfrm>
            <a:off x="4626427" y="3954366"/>
            <a:ext cx="2481943" cy="2534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982CA3-1419-43BE-9110-A8D6CC168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730" r="31912" b="35577"/>
          <a:stretch/>
        </p:blipFill>
        <p:spPr>
          <a:xfrm>
            <a:off x="7893424" y="3563112"/>
            <a:ext cx="2609851" cy="259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3A3317-C3C4-4A1E-8505-A5119D469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81" y="619349"/>
            <a:ext cx="2609850" cy="2932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26EE21-7EA2-46EC-AD48-AA04CB6A9A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30875" r="30924" b="34269"/>
          <a:stretch/>
        </p:blipFill>
        <p:spPr>
          <a:xfrm>
            <a:off x="7893424" y="1017849"/>
            <a:ext cx="2512448" cy="25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000"/>
                            </p:stCondLst>
                            <p:childTnLst>
                              <p:par>
                                <p:cTn id="9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0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045A5-27E4-459B-8EDE-97722AB0F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4709" r="3571" b="10714"/>
          <a:stretch/>
        </p:blipFill>
        <p:spPr>
          <a:xfrm>
            <a:off x="8662957" y="4165506"/>
            <a:ext cx="3037060" cy="2085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DD81B-297E-42DF-9D4D-F4D40153E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5" y="3377796"/>
            <a:ext cx="2469319" cy="3194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5EE7D-A175-4D52-8E52-DF791607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83" y="1402148"/>
            <a:ext cx="2374410" cy="3073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53297-0E4F-4309-A472-03E73B377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5820" r="18308" b="10936"/>
          <a:stretch/>
        </p:blipFill>
        <p:spPr>
          <a:xfrm>
            <a:off x="280549" y="3457073"/>
            <a:ext cx="2374410" cy="3022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58BAD6-1B10-45CC-8780-812D38CA34C2}"/>
              </a:ext>
            </a:extLst>
          </p:cNvPr>
          <p:cNvSpPr txBox="1"/>
          <p:nvPr/>
        </p:nvSpPr>
        <p:spPr>
          <a:xfrm>
            <a:off x="4757056" y="255815"/>
            <a:ext cx="668382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khéo</a:t>
            </a:r>
            <a:r>
              <a:rPr lang="en-US" sz="6000" b="1" dirty="0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6000" b="1" dirty="0" err="1">
                <a:ln/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tay</a:t>
            </a:r>
            <a:endParaRPr lang="en-US" sz="4800" b="1" dirty="0">
              <a:ln/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219DC9-C216-4465-9F05-8242825B56FA}"/>
              </a:ext>
            </a:extLst>
          </p:cNvPr>
          <p:cNvSpPr txBox="1">
            <a:spLocks/>
          </p:cNvSpPr>
          <p:nvPr/>
        </p:nvSpPr>
        <p:spPr>
          <a:xfrm>
            <a:off x="3515323" y="559419"/>
            <a:ext cx="2225040" cy="8431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5E1000-036B-43D3-82A1-0A0FC6838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9" b="16189"/>
          <a:stretch/>
        </p:blipFill>
        <p:spPr>
          <a:xfrm>
            <a:off x="8406427" y="1271478"/>
            <a:ext cx="3293590" cy="2261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7289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3672-33B8-4AA3-9EC8-88B07FC4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413" y="514010"/>
            <a:ext cx="2917372" cy="843189"/>
          </a:xfrm>
        </p:spPr>
        <p:txBody>
          <a:bodyPr/>
          <a:lstStyle/>
          <a:p>
            <a:r>
              <a:rPr lang="en-US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en-US" b="1" cap="all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cap="all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endParaRPr lang="en-US" b="1" cap="all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C260A-BF9B-442B-8C0A-FCC9F85D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457" y="1357199"/>
            <a:ext cx="6890657" cy="569674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1. </a:t>
            </a:r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endParaRPr lang="en-US" b="1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nhi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nhộn</a:t>
            </a:r>
            <a:endParaRPr lang="en-US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Ai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khéo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A4</a:t>
            </a:r>
          </a:p>
          <a:p>
            <a:pPr>
              <a:buFontTx/>
              <a:buChar char="-"/>
            </a:pP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nặn</a:t>
            </a:r>
            <a:endParaRPr lang="en-US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E4445-B58A-49FF-A7D4-D3670BBE5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418"/>
            <a:ext cx="2460604" cy="14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5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5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6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4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1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D93DD7-649B-4F24-99A6-03F3B3F95E9A}"/>
              </a:ext>
            </a:extLst>
          </p:cNvPr>
          <p:cNvSpPr/>
          <p:nvPr/>
        </p:nvSpPr>
        <p:spPr>
          <a:xfrm>
            <a:off x="-3807" y="1632857"/>
            <a:ext cx="12195810" cy="2215979"/>
          </a:xfrm>
          <a:prstGeom prst="rect">
            <a:avLst/>
          </a:prstGeom>
          <a:noFill/>
        </p:spPr>
        <p:txBody>
          <a:bodyPr wrap="square" lIns="91429" tIns="45714" rIns="91429" bIns="45714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2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&amp;S Graceland" panose="02040603050506020204" pitchFamily="18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785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6BCF4-C5D2-4E32-BF6B-265A15986E5C}"/>
              </a:ext>
            </a:extLst>
          </p:cNvPr>
          <p:cNvSpPr txBox="1"/>
          <p:nvPr/>
        </p:nvSpPr>
        <p:spPr>
          <a:xfrm>
            <a:off x="188295" y="1649560"/>
            <a:ext cx="91568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Cô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giáo</a:t>
            </a:r>
            <a:r>
              <a:rPr lang="en-US" sz="3600" b="1" dirty="0">
                <a:solidFill>
                  <a:srgbClr val="FFFF00"/>
                </a:solidFill>
              </a:rPr>
              <a:t>:</a:t>
            </a:r>
            <a:r>
              <a:rPr lang="en-US" sz="6600" b="1" dirty="0">
                <a:solidFill>
                  <a:srgbClr val="FFFF00"/>
                </a:solidFill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UTM Spring" panose="02040603050506020204" pitchFamily="18" charset="0"/>
              </a:rPr>
              <a:t>Nguyễn</a:t>
            </a:r>
            <a:r>
              <a:rPr lang="en-US" sz="6600" b="1" dirty="0">
                <a:solidFill>
                  <a:srgbClr val="FFFF00"/>
                </a:solidFill>
                <a:latin typeface="UTM Spring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UTM Spring" panose="02040603050506020204" pitchFamily="18" charset="0"/>
              </a:rPr>
              <a:t>Thị</a:t>
            </a:r>
            <a:r>
              <a:rPr lang="en-US" sz="6600" b="1" dirty="0">
                <a:solidFill>
                  <a:srgbClr val="FFFF00"/>
                </a:solidFill>
                <a:latin typeface="UTM Spring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UTM Spring" panose="02040603050506020204" pitchFamily="18" charset="0"/>
              </a:rPr>
              <a:t>Nhài</a:t>
            </a:r>
            <a:endParaRPr lang="en-US" sz="6600" b="1" dirty="0">
              <a:solidFill>
                <a:srgbClr val="FFFF00"/>
              </a:solidFill>
              <a:latin typeface="UTM Spring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FF00"/>
                </a:solidFill>
                <a:latin typeface="+mj-lt"/>
              </a:rPr>
              <a:t>Giáo</a:t>
            </a:r>
            <a:r>
              <a:rPr lang="en-US" sz="3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</a:rPr>
              <a:t>viên</a:t>
            </a:r>
            <a:r>
              <a:rPr lang="en-US" sz="3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</a:rPr>
              <a:t>trường</a:t>
            </a:r>
            <a:r>
              <a:rPr lang="en-US" sz="3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</a:rPr>
              <a:t>Mầm</a:t>
            </a:r>
            <a:r>
              <a:rPr lang="en-US" sz="3600" b="1" dirty="0">
                <a:solidFill>
                  <a:srgbClr val="FFFF00"/>
                </a:solidFill>
                <a:latin typeface="+mj-lt"/>
              </a:rPr>
              <a:t> non </a:t>
            </a:r>
            <a:r>
              <a:rPr lang="en-US" sz="3600" b="1" dirty="0" err="1">
                <a:solidFill>
                  <a:srgbClr val="FFFF00"/>
                </a:solidFill>
                <a:latin typeface="+mj-lt"/>
              </a:rPr>
              <a:t>Hữu</a:t>
            </a:r>
            <a:r>
              <a:rPr lang="en-US" sz="3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</a:rPr>
              <a:t>Bằng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415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5000" r="-1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3672-33B8-4AA3-9EC8-88B07FC4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142" y="481690"/>
            <a:ext cx="2710543" cy="843189"/>
          </a:xfrm>
        </p:spPr>
        <p:txBody>
          <a:bodyPr/>
          <a:lstStyle/>
          <a:p>
            <a:r>
              <a:rPr lang="en-US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en-US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endParaRPr lang="en-US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514CCD-FCF3-478E-9AF4-09DEA1D12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t="25506" r="4806" b="12401"/>
          <a:stretch/>
        </p:blipFill>
        <p:spPr>
          <a:xfrm>
            <a:off x="3995908" y="1667115"/>
            <a:ext cx="3667468" cy="242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0A57F1-37BE-435D-A33B-A198636DC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66" y="903284"/>
            <a:ext cx="2825869" cy="365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C9BFA9-BF33-41FD-9E9E-C8E36146E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5935" r="19460" b="11483"/>
          <a:stretch/>
        </p:blipFill>
        <p:spPr>
          <a:xfrm>
            <a:off x="1130514" y="1076107"/>
            <a:ext cx="2362200" cy="3018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27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8">
            <a:extLst>
              <a:ext uri="{FF2B5EF4-FFF2-40B4-BE49-F238E27FC236}">
                <a16:creationId xmlns:a16="http://schemas.microsoft.com/office/drawing/2014/main" id="{E20658FD-235F-410F-B95F-3B6314078354}"/>
              </a:ext>
            </a:extLst>
          </p:cNvPr>
          <p:cNvGrpSpPr>
            <a:grpSpLocks/>
          </p:cNvGrpSpPr>
          <p:nvPr/>
        </p:nvGrpSpPr>
        <p:grpSpPr bwMode="auto">
          <a:xfrm>
            <a:off x="8229600" y="228600"/>
            <a:ext cx="2362200" cy="1447800"/>
            <a:chOff x="2667000" y="0"/>
            <a:chExt cx="4419600" cy="2438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9C4C6F5-02D9-476B-B45A-9ED67E0CAA60}"/>
                </a:ext>
              </a:extLst>
            </p:cNvPr>
            <p:cNvSpPr/>
            <p:nvPr/>
          </p:nvSpPr>
          <p:spPr>
            <a:xfrm>
              <a:off x="3276600" y="0"/>
              <a:ext cx="2743200" cy="2438400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B515EFEF-242E-4301-BA49-DDEF12F68934}"/>
                </a:ext>
              </a:extLst>
            </p:cNvPr>
            <p:cNvSpPr/>
            <p:nvPr/>
          </p:nvSpPr>
          <p:spPr>
            <a:xfrm>
              <a:off x="2667000" y="1219200"/>
              <a:ext cx="2895600" cy="1219200"/>
            </a:xfrm>
            <a:prstGeom prst="cloud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55423E64-A54B-4A08-B51E-C3129368D626}"/>
                </a:ext>
              </a:extLst>
            </p:cNvPr>
            <p:cNvSpPr/>
            <p:nvPr/>
          </p:nvSpPr>
          <p:spPr>
            <a:xfrm>
              <a:off x="4191000" y="1143000"/>
              <a:ext cx="2895600" cy="1219200"/>
            </a:xfrm>
            <a:prstGeom prst="cloud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076" name="Picture 11" descr="3FEAD6BCD758488D9543CB410EF6ED24">
            <a:extLst>
              <a:ext uri="{FF2B5EF4-FFF2-40B4-BE49-F238E27FC236}">
                <a16:creationId xmlns:a16="http://schemas.microsoft.com/office/drawing/2014/main" id="{A1CE8E91-BDE3-404A-87EA-CEE3B39BCF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047">
            <a:off x="1814514" y="531814"/>
            <a:ext cx="94773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3FEAD6BCD758488D9543CB410EF6ED24">
            <a:extLst>
              <a:ext uri="{FF2B5EF4-FFF2-40B4-BE49-F238E27FC236}">
                <a16:creationId xmlns:a16="http://schemas.microsoft.com/office/drawing/2014/main" id="{8741524D-7FEA-4761-BDBE-3BE032E3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3681" y="-421481"/>
            <a:ext cx="9477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5" descr="Hinh dong (5)">
            <a:extLst>
              <a:ext uri="{FF2B5EF4-FFF2-40B4-BE49-F238E27FC236}">
                <a16:creationId xmlns:a16="http://schemas.microsoft.com/office/drawing/2014/main" id="{02398D24-580E-45E5-8D6C-A028C688C1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" y="5359400"/>
            <a:ext cx="1905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56EC59-8F27-49F2-A340-4D44D175FE78}"/>
              </a:ext>
            </a:extLst>
          </p:cNvPr>
          <p:cNvSpPr/>
          <p:nvPr/>
        </p:nvSpPr>
        <p:spPr>
          <a:xfrm>
            <a:off x="1865514" y="2622696"/>
            <a:ext cx="84609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UTM Showcard" panose="02040603050506020204" pitchFamily="18" charset="0"/>
              </a:rPr>
              <a:t>Vui</a:t>
            </a:r>
            <a:r>
              <a:rPr lang="en-US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UTM Showcard" panose="02040603050506020204" pitchFamily="18" charset="0"/>
              </a:rPr>
              <a:t>cùng</a:t>
            </a:r>
            <a:r>
              <a:rPr lang="en-US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UTM Showcard" panose="02040603050506020204" pitchFamily="18" charset="0"/>
              </a:rPr>
              <a:t>nét</a:t>
            </a:r>
            <a:r>
              <a:rPr lang="en-US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UTM Showcard" panose="02040603050506020204" pitchFamily="18" charset="0"/>
              </a:rPr>
              <a:t>chữ</a:t>
            </a:r>
            <a:endParaRPr lang="en-US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UTM Showcard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click-chuot-3d.wav"/>
          </p:stSnd>
        </p:sndAc>
      </p:transition>
    </mc:Choice>
    <mc:Fallback xmlns="">
      <p:transition spd="slow">
        <p:fade/>
        <p:sndAc>
          <p:stSnd>
            <p:snd r:embed="rId9" name="click-chuot-3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E47D-BE3D-47C4-ADA9-01F97037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2" y="513714"/>
            <a:ext cx="1817914" cy="843189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809E2-D3CB-47D9-B8B6-8EA86CFD0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" y="1412402"/>
            <a:ext cx="5921829" cy="4357461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trốn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,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.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C0846F-12FE-4B0D-90AB-07A72C27E77A}"/>
              </a:ext>
            </a:extLst>
          </p:cNvPr>
          <p:cNvSpPr/>
          <p:nvPr/>
        </p:nvSpPr>
        <p:spPr>
          <a:xfrm>
            <a:off x="2469367" y="513714"/>
            <a:ext cx="2992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Trốn</a:t>
            </a:r>
            <a:r>
              <a:rPr lang="en-US" sz="5400" b="1" dirty="0">
                <a:ln/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tìm</a:t>
            </a:r>
            <a:endParaRPr lang="en-US" sz="5400" b="1" dirty="0">
              <a:ln/>
              <a:solidFill>
                <a:srgbClr val="7030A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66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81FBD3-ABF0-483A-9B58-F1724C6EF1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8601"/>
          <a:stretch/>
        </p:blipFill>
        <p:spPr>
          <a:xfrm>
            <a:off x="1019356" y="3783395"/>
            <a:ext cx="2652494" cy="2100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1133AE-D3BD-411E-A07A-CD5515A00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64" y="985012"/>
            <a:ext cx="2967194" cy="197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A53C62-221F-4E72-8AC2-0EF83FF39A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11350"/>
          <a:stretch/>
        </p:blipFill>
        <p:spPr>
          <a:xfrm>
            <a:off x="1330091" y="948633"/>
            <a:ext cx="2967194" cy="2050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004F02-7505-4C7A-8DDF-33C7712C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92" y="3567118"/>
            <a:ext cx="2967194" cy="197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2B7674-49AE-4F75-A1EC-2B2C7957F4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8601"/>
          <a:stretch/>
        </p:blipFill>
        <p:spPr>
          <a:xfrm>
            <a:off x="8428265" y="923606"/>
            <a:ext cx="2652494" cy="2100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8881F6-76F6-44F3-9921-341F64006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11350"/>
          <a:stretch/>
        </p:blipFill>
        <p:spPr>
          <a:xfrm>
            <a:off x="4172024" y="3494362"/>
            <a:ext cx="2967194" cy="2050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61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14B0F8-E1BC-49AB-B4A7-10C0C2F0CFE8}"/>
              </a:ext>
            </a:extLst>
          </p:cNvPr>
          <p:cNvGrpSpPr/>
          <p:nvPr/>
        </p:nvGrpSpPr>
        <p:grpSpPr>
          <a:xfrm>
            <a:off x="796542" y="761845"/>
            <a:ext cx="2967194" cy="2807794"/>
            <a:chOff x="796542" y="1630525"/>
            <a:chExt cx="2967194" cy="28077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A53C62-221F-4E72-8AC2-0EF83FF39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8" b="11350"/>
            <a:stretch/>
          </p:blipFill>
          <p:spPr>
            <a:xfrm>
              <a:off x="796542" y="1630525"/>
              <a:ext cx="2967194" cy="20508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4A2FCB-055D-4978-9DCD-2DF53BD0B1D1}"/>
                </a:ext>
              </a:extLst>
            </p:cNvPr>
            <p:cNvSpPr txBox="1"/>
            <p:nvPr/>
          </p:nvSpPr>
          <p:spPr>
            <a:xfrm>
              <a:off x="1118271" y="3853544"/>
              <a:ext cx="20008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Con </a:t>
              </a:r>
              <a:r>
                <a:rPr lang="en-US" sz="3200" b="1" dirty="0" err="1">
                  <a:solidFill>
                    <a:srgbClr val="0000FF"/>
                  </a:solidFill>
                </a:rPr>
                <a:t>cua</a:t>
              </a:r>
              <a:endParaRPr 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AA8E93-58AA-433E-BA53-296AF2152BB0}"/>
              </a:ext>
            </a:extLst>
          </p:cNvPr>
          <p:cNvGrpSpPr/>
          <p:nvPr/>
        </p:nvGrpSpPr>
        <p:grpSpPr>
          <a:xfrm>
            <a:off x="4219757" y="2196676"/>
            <a:ext cx="2967194" cy="2745923"/>
            <a:chOff x="4547089" y="1703281"/>
            <a:chExt cx="2967194" cy="2745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1133AE-D3BD-411E-A07A-CD5515A00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089" y="1703281"/>
              <a:ext cx="2967194" cy="19781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377FD5-1E81-4AFB-9E02-85369CD6EC49}"/>
                </a:ext>
              </a:extLst>
            </p:cNvPr>
            <p:cNvSpPr txBox="1"/>
            <p:nvPr/>
          </p:nvSpPr>
          <p:spPr>
            <a:xfrm>
              <a:off x="4943163" y="3864429"/>
              <a:ext cx="2268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Con </a:t>
              </a:r>
              <a:r>
                <a:rPr lang="en-US" sz="3200" b="1" dirty="0" err="1">
                  <a:solidFill>
                    <a:srgbClr val="0000FF"/>
                  </a:solidFill>
                </a:rPr>
                <a:t>công</a:t>
              </a:r>
              <a:endParaRPr 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8B2799-832E-49EC-B97C-E3496B6EDE1E}"/>
              </a:ext>
            </a:extLst>
          </p:cNvPr>
          <p:cNvGrpSpPr/>
          <p:nvPr/>
        </p:nvGrpSpPr>
        <p:grpSpPr>
          <a:xfrm>
            <a:off x="778254" y="3569638"/>
            <a:ext cx="2652494" cy="2912279"/>
            <a:chOff x="8297636" y="1580468"/>
            <a:chExt cx="2652494" cy="29122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42B7674-49AE-4F75-A1EC-2B2C7957F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3" b="8601"/>
            <a:stretch/>
          </p:blipFill>
          <p:spPr>
            <a:xfrm>
              <a:off x="8297636" y="1580468"/>
              <a:ext cx="2652494" cy="2100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0A5585-6B96-4E76-9C01-84C97CE63499}"/>
                </a:ext>
              </a:extLst>
            </p:cNvPr>
            <p:cNvSpPr txBox="1"/>
            <p:nvPr/>
          </p:nvSpPr>
          <p:spPr>
            <a:xfrm>
              <a:off x="8709622" y="3907972"/>
              <a:ext cx="17251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Con </a:t>
              </a:r>
              <a:r>
                <a:rPr lang="en-US" sz="3200" b="1" dirty="0" err="1">
                  <a:solidFill>
                    <a:srgbClr val="0000FF"/>
                  </a:solidFill>
                </a:rPr>
                <a:t>cò</a:t>
              </a:r>
              <a:endParaRPr lang="en-US" sz="3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6F1042-F30C-49A0-88C2-44778F630B3D}"/>
              </a:ext>
            </a:extLst>
          </p:cNvPr>
          <p:cNvSpPr txBox="1"/>
          <p:nvPr/>
        </p:nvSpPr>
        <p:spPr>
          <a:xfrm>
            <a:off x="1118271" y="2984863"/>
            <a:ext cx="5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D6B9E-6F09-46DD-AD61-A74C4E3A598F}"/>
              </a:ext>
            </a:extLst>
          </p:cNvPr>
          <p:cNvSpPr txBox="1"/>
          <p:nvPr/>
        </p:nvSpPr>
        <p:spPr>
          <a:xfrm>
            <a:off x="1192616" y="5907124"/>
            <a:ext cx="526106" cy="602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D35583-E5EC-4BB8-81E1-3CFA7CDFFB40}"/>
              </a:ext>
            </a:extLst>
          </p:cNvPr>
          <p:cNvSpPr txBox="1"/>
          <p:nvPr/>
        </p:nvSpPr>
        <p:spPr>
          <a:xfrm>
            <a:off x="4613110" y="4371117"/>
            <a:ext cx="526106" cy="602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08841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  <p:bldP spid="14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4A2FCB-055D-4978-9DCD-2DF53BD0B1D1}"/>
              </a:ext>
            </a:extLst>
          </p:cNvPr>
          <p:cNvSpPr txBox="1"/>
          <p:nvPr/>
        </p:nvSpPr>
        <p:spPr>
          <a:xfrm>
            <a:off x="1598348" y="2244959"/>
            <a:ext cx="2186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</a:rPr>
              <a:t>Cua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77FD5-1E81-4AFB-9E02-85369CD6EC49}"/>
              </a:ext>
            </a:extLst>
          </p:cNvPr>
          <p:cNvSpPr txBox="1"/>
          <p:nvPr/>
        </p:nvSpPr>
        <p:spPr>
          <a:xfrm>
            <a:off x="4952307" y="2200221"/>
            <a:ext cx="278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</a:rPr>
              <a:t>Công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A5585-6B96-4E76-9C01-84C97CE63499}"/>
              </a:ext>
            </a:extLst>
          </p:cNvPr>
          <p:cNvSpPr txBox="1"/>
          <p:nvPr/>
        </p:nvSpPr>
        <p:spPr>
          <a:xfrm>
            <a:off x="8861968" y="2207125"/>
            <a:ext cx="1566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</a:rPr>
              <a:t>Cò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F1042-F30C-49A0-88C2-44778F630B3D}"/>
              </a:ext>
            </a:extLst>
          </p:cNvPr>
          <p:cNvSpPr txBox="1"/>
          <p:nvPr/>
        </p:nvSpPr>
        <p:spPr>
          <a:xfrm>
            <a:off x="1598348" y="2244958"/>
            <a:ext cx="952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D6B9E-6F09-46DD-AD61-A74C4E3A598F}"/>
              </a:ext>
            </a:extLst>
          </p:cNvPr>
          <p:cNvSpPr txBox="1"/>
          <p:nvPr/>
        </p:nvSpPr>
        <p:spPr>
          <a:xfrm>
            <a:off x="4952307" y="2204425"/>
            <a:ext cx="952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D35583-E5EC-4BB8-81E1-3CFA7CDFFB40}"/>
              </a:ext>
            </a:extLst>
          </p:cNvPr>
          <p:cNvSpPr txBox="1"/>
          <p:nvPr/>
        </p:nvSpPr>
        <p:spPr>
          <a:xfrm>
            <a:off x="8861968" y="2203926"/>
            <a:ext cx="952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8013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go ly thuy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  <p:bldP spid="14" grpId="1"/>
      <p:bldP spid="16" grpId="0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É VUI HỌC"/>
  <p:tag name="ISPRING_SLIDE_INDENT_LEVEL" val="0"/>
  <p:tag name="ISPRING_CUSTOM_TIMING_USED" val="1"/>
  <p:tag name="GENSWF_ADVANCE_TIME" val="2.000"/>
  <p:tag name="ISPRING_SLIDE_ID_2" val="{4091CFE0-2C21-410B-B3E1-353F95FD25A5}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UTM avo">
      <a:majorFont>
        <a:latin typeface="UTM Avo"/>
        <a:ea typeface="微软雅黑"/>
        <a:cs typeface=""/>
      </a:majorFont>
      <a:minorFont>
        <a:latin typeface="UTM Avo"/>
        <a:ea typeface="微软雅黑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642</Words>
  <Application>Microsoft Office PowerPoint</Application>
  <PresentationFormat>Widescreen</PresentationFormat>
  <Paragraphs>98</Paragraphs>
  <Slides>31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UTM Spring</vt:lpstr>
      <vt:lpstr>Arial</vt:lpstr>
      <vt:lpstr>Calibri</vt:lpstr>
      <vt:lpstr>UTM A&amp;S Graceland</vt:lpstr>
      <vt:lpstr>UTM French Vanilla</vt:lpstr>
      <vt:lpstr>UTM Avo</vt:lpstr>
      <vt:lpstr>UTM Ong Do Gia</vt:lpstr>
      <vt:lpstr>UTM Showcard</vt:lpstr>
      <vt:lpstr>Wingdings</vt:lpstr>
      <vt:lpstr>Office Theme</vt:lpstr>
      <vt:lpstr>UỶ BAN NHÂN DÂN HUYỆN THẠCH THẤT TRƯỜNG MẦM NON HỮU BẰNG</vt:lpstr>
      <vt:lpstr>I. MỤC ĐÍCH – YÊU CẦU</vt:lpstr>
      <vt:lpstr>ii. Chuẩn bị</vt:lpstr>
      <vt:lpstr>ii. Chuẩn bị</vt:lpstr>
      <vt:lpstr>PowerPoint Presentation</vt:lpstr>
      <vt:lpstr>Trò chơi: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UỶ BAN NHÂN DÂN HUYỆN THẠCH THẤT TRƯỜNG MẦM NON HỮU BẰNG</dc:title>
  <dc:creator>84945696585</dc:creator>
  <cp:lastModifiedBy>84945696585</cp:lastModifiedBy>
  <cp:revision>13</cp:revision>
  <dcterms:created xsi:type="dcterms:W3CDTF">2021-09-10T10:14:45Z</dcterms:created>
  <dcterms:modified xsi:type="dcterms:W3CDTF">2021-09-12T13:50:32Z</dcterms:modified>
</cp:coreProperties>
</file>