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347" r:id="rId3"/>
    <p:sldId id="324" r:id="rId4"/>
    <p:sldId id="328" r:id="rId5"/>
    <p:sldId id="327" r:id="rId6"/>
    <p:sldId id="259" r:id="rId7"/>
    <p:sldId id="348" r:id="rId8"/>
    <p:sldId id="349" r:id="rId9"/>
    <p:sldId id="329" r:id="rId10"/>
    <p:sldId id="318" r:id="rId11"/>
    <p:sldId id="260" r:id="rId12"/>
    <p:sldId id="289" r:id="rId13"/>
    <p:sldId id="262" r:id="rId14"/>
    <p:sldId id="320" r:id="rId15"/>
    <p:sldId id="321" r:id="rId16"/>
    <p:sldId id="345" r:id="rId17"/>
    <p:sldId id="331" r:id="rId18"/>
    <p:sldId id="333" r:id="rId19"/>
    <p:sldId id="292" r:id="rId20"/>
    <p:sldId id="291" r:id="rId21"/>
    <p:sldId id="293" r:id="rId22"/>
    <p:sldId id="266" r:id="rId23"/>
    <p:sldId id="267" r:id="rId24"/>
    <p:sldId id="290" r:id="rId25"/>
    <p:sldId id="270" r:id="rId26"/>
    <p:sldId id="294" r:id="rId27"/>
    <p:sldId id="344" r:id="rId28"/>
    <p:sldId id="300" r:id="rId29"/>
    <p:sldId id="340" r:id="rId30"/>
    <p:sldId id="341" r:id="rId31"/>
    <p:sldId id="343" r:id="rId32"/>
    <p:sldId id="269" r:id="rId33"/>
    <p:sldId id="271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Josefin Sans Regular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A8DEBC4-BFD5-91D0-0579-16276BA25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EA8530-ED98-437A-A724-A9A9E21D6AA3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A73EF27-4927-FA5A-9B47-5BBA88A2F8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0FDF56A-8006-8FF9-501F-0CB2F1748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31298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8DF86BC-CC29-00B6-12C4-B0C649A47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470D99-652A-4343-85E2-70CB98FF4C69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F44A3FE-89ED-1008-2E19-AA3818C86D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2F56DE6C-A795-EFC8-7730-BD235BC9E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trụ.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1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93849" y="329282"/>
            <a:ext cx="17419854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83790" y="8468894"/>
            <a:ext cx="922784" cy="8033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5266735" y="641528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6506108" y="156506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3081920" y="9397027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6493284" y="9272213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226039" y="7788500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98551" y="1323269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300609" y="136024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36139" y="148414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87360" y="14212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302393" y="137692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9676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98820" y="228105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34352" y="240496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85576" y="234211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300606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94978" y="316490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97033" y="320187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32564" y="332578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83788" y="32629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98820" y="321855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93191" y="408572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95243" y="412269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30778" y="424660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82000" y="418374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97032" y="413937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91405" y="500654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93460" y="504351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28991" y="516741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80212" y="51045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95245" y="506019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89620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91681" y="596433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27205" y="60882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78429" y="602538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93459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87833" y="684817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89892" y="688515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25418" y="700905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76642" y="694620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91672" y="690183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86047" y="776899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88105" y="780597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23632" y="792987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74853" y="786702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89889" y="782265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84257" y="868981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86316" y="872679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21848" y="885069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73066" y="87878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88102" y="874347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118121" y="2237413"/>
            <a:ext cx="14801229" cy="7159616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2587892" y="6071453"/>
            <a:ext cx="3452082" cy="239065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397534" y="5412443"/>
            <a:ext cx="3306234" cy="302744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961942" y="9627010"/>
            <a:ext cx="398442" cy="246974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2286453" y="8440208"/>
            <a:ext cx="13980357" cy="18467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1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37634"/>
      </p:ext>
    </p:extLst>
  </p:cSld>
  <p:clrMapOvr>
    <a:masterClrMapping/>
  </p:clrMapOvr>
  <p:transition spd="slow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9" y="329282"/>
            <a:ext cx="17419854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51" y="1323269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9" y="136024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39" y="148414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60" y="14212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3" y="137692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6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20" y="228105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52" y="240496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76" y="234211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6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78" y="316490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3" y="320187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64" y="332578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88" y="32629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20" y="321855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91" y="408572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78" y="424660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2000" y="418374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2" y="413937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405" y="500654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60" y="504351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91" y="516741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12" y="51045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5" y="506019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20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81" y="596433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205" y="60882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29" y="602538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9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33" y="684817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92" y="688515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18" y="700905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42" y="694620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2" y="690183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47" y="776899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105" y="780597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32" y="792987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53" y="786702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9" y="782265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57" y="868981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6" y="872679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48" y="885069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66" y="87878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102" y="874347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62828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8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6.wdp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4.jp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73.png"/><Relationship Id="rId7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78.svg"/><Relationship Id="rId21" Type="http://schemas.openxmlformats.org/officeDocument/2006/relationships/image" Target="../media/image96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5" Type="http://schemas.openxmlformats.org/officeDocument/2006/relationships/image" Target="../media/image100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24" Type="http://schemas.openxmlformats.org/officeDocument/2006/relationships/image" Target="../media/image99.pn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23" Type="http://schemas.openxmlformats.org/officeDocument/2006/relationships/image" Target="../media/image98.svg"/><Relationship Id="rId28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94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2.svg"/><Relationship Id="rId18" Type="http://schemas.openxmlformats.org/officeDocument/2006/relationships/image" Target="../media/image97.png"/><Relationship Id="rId3" Type="http://schemas.openxmlformats.org/officeDocument/2006/relationships/image" Target="../media/image78.svg"/><Relationship Id="rId21" Type="http://schemas.openxmlformats.org/officeDocument/2006/relationships/image" Target="../media/image102.svg"/><Relationship Id="rId7" Type="http://schemas.openxmlformats.org/officeDocument/2006/relationships/image" Target="../media/image84.svg"/><Relationship Id="rId12" Type="http://schemas.openxmlformats.org/officeDocument/2006/relationships/image" Target="../media/image81.png"/><Relationship Id="rId17" Type="http://schemas.openxmlformats.org/officeDocument/2006/relationships/image" Target="../media/image96.svg"/><Relationship Id="rId2" Type="http://schemas.openxmlformats.org/officeDocument/2006/relationships/image" Target="../media/image105.png"/><Relationship Id="rId16" Type="http://schemas.openxmlformats.org/officeDocument/2006/relationships/image" Target="../media/image95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04.svg"/><Relationship Id="rId5" Type="http://schemas.openxmlformats.org/officeDocument/2006/relationships/image" Target="../media/image80.svg"/><Relationship Id="rId15" Type="http://schemas.openxmlformats.org/officeDocument/2006/relationships/image" Target="../media/image94.svg"/><Relationship Id="rId10" Type="http://schemas.openxmlformats.org/officeDocument/2006/relationships/image" Target="../media/image103.png"/><Relationship Id="rId19" Type="http://schemas.openxmlformats.org/officeDocument/2006/relationships/image" Target="../media/image98.svg"/><Relationship Id="rId4" Type="http://schemas.openxmlformats.org/officeDocument/2006/relationships/image" Target="../media/image106.png"/><Relationship Id="rId9" Type="http://schemas.openxmlformats.org/officeDocument/2006/relationships/image" Target="../media/image100.svg"/><Relationship Id="rId1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hyperlink" Target="Bai%2023%20%20Khoi%20hop%20chu%20nhat%20-%20kh&#7889;i%20l&#7853;p%20phuong.ppt#5. Slide 5" TargetMode="External"/><Relationship Id="rId7" Type="http://schemas.openxmlformats.org/officeDocument/2006/relationships/hyperlink" Target="Bai%2023%20%20Khoi%20hop%20chu%20nhat%20-%20kh&#7889;i%20l&#7853;p%20phuong.ppt#8. Slide 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Bai%2023%20%20Khoi%20hop%20chu%20nhat%20-%20kh&#7889;i%20l&#7853;p%20phuong.ppt#7. Slide 7" TargetMode="External"/><Relationship Id="rId5" Type="http://schemas.openxmlformats.org/officeDocument/2006/relationships/hyperlink" Target="Bai%2023%20%20Khoi%20hop%20chu%20nhat%20-%20kh&#7889;i%20l&#7853;p%20phuong.ppt#4. Slide 4" TargetMode="External"/><Relationship Id="rId4" Type="http://schemas.openxmlformats.org/officeDocument/2006/relationships/hyperlink" Target="Bai%2023%20%20Khoi%20hop%20chu%20nhat%20-%20kh&#7889;i%20l&#7853;p%20phuong.ppt#6. Slide 6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4. 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39422361-5F40-47D8-9B3A-5BB330ECEEFF}"/>
              </a:ext>
            </a:extLst>
          </p:cNvPr>
          <p:cNvSpPr txBox="1"/>
          <p:nvPr/>
        </p:nvSpPr>
        <p:spPr>
          <a:xfrm>
            <a:off x="1704018" y="3670253"/>
            <a:ext cx="14879964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 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9144009" y="2193301"/>
            <a:ext cx="7088802" cy="6177872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562831" y="2226313"/>
            <a:ext cx="7088802" cy="6177872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2660113" y="1329335"/>
            <a:ext cx="4729616" cy="2191775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87364" y="1799489"/>
              <a:ext cx="20883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10217711" y="320336"/>
            <a:ext cx="5277378" cy="2655605"/>
            <a:chOff x="6930725" y="515230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30725" y="515230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518145" y="1388677"/>
              <a:ext cx="22882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511756" y="3143849"/>
            <a:ext cx="3685241" cy="508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5196988" y="2994413"/>
            <a:ext cx="3895931" cy="508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8899979" y="2704002"/>
            <a:ext cx="4193702" cy="5667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12688403" y="2662196"/>
            <a:ext cx="3636374" cy="56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53" y="3798394"/>
            <a:ext cx="15494889" cy="599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06E879-CFBF-4919-B548-0F6976BCC7F2}"/>
              </a:ext>
            </a:extLst>
          </p:cNvPr>
          <p:cNvSpPr txBox="1"/>
          <p:nvPr/>
        </p:nvSpPr>
        <p:spPr>
          <a:xfrm>
            <a:off x="3338511" y="495300"/>
            <a:ext cx="11610975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125AB6A-8490-3CBC-779A-234CF0B83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81000" y="412375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" y="571500"/>
            <a:ext cx="1674541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429A8-DBC7-4630-B466-62B9861E9E25}"/>
              </a:ext>
            </a:extLst>
          </p:cNvPr>
          <p:cNvSpPr txBox="1"/>
          <p:nvPr/>
        </p:nvSpPr>
        <p:spPr>
          <a:xfrm>
            <a:off x="1904999" y="6898919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CA50B678-E5D6-42E8-B30D-C301C1717D9C}"/>
              </a:ext>
            </a:extLst>
          </p:cNvPr>
          <p:cNvSpPr/>
          <p:nvPr/>
        </p:nvSpPr>
        <p:spPr>
          <a:xfrm>
            <a:off x="3429000" y="1028700"/>
            <a:ext cx="13716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12BD5B2-B31D-4E9C-860B-78BFCC147D46}"/>
              </a:ext>
            </a:extLst>
          </p:cNvPr>
          <p:cNvSpPr/>
          <p:nvPr/>
        </p:nvSpPr>
        <p:spPr>
          <a:xfrm rot="20797434">
            <a:off x="12774381" y="4855813"/>
            <a:ext cx="1295604" cy="575374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B79A92-5BD3-47BD-A7BF-DDF2F96C1ED0}"/>
              </a:ext>
            </a:extLst>
          </p:cNvPr>
          <p:cNvSpPr/>
          <p:nvPr/>
        </p:nvSpPr>
        <p:spPr>
          <a:xfrm>
            <a:off x="9232900" y="2552700"/>
            <a:ext cx="11303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040B-4942-4DB0-950A-5D59E2C4EAE2}"/>
              </a:ext>
            </a:extLst>
          </p:cNvPr>
          <p:cNvSpPr txBox="1"/>
          <p:nvPr/>
        </p:nvSpPr>
        <p:spPr>
          <a:xfrm>
            <a:off x="1904999" y="8085741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tennis,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68C58B-8734-41CA-A61C-018A7C4E9A71}"/>
              </a:ext>
            </a:extLst>
          </p:cNvPr>
          <p:cNvSpPr/>
          <p:nvPr/>
        </p:nvSpPr>
        <p:spPr>
          <a:xfrm>
            <a:off x="8686799" y="2933700"/>
            <a:ext cx="546101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4940300" y="4811247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F5F5EF"/>
                </a:solidFill>
                <a:latin typeface="Josefin Sans Regular"/>
              </a:rPr>
              <a:t>TRƯỜNG ĐÔNG Á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6B86CA2E-C411-4EDC-A24E-DE89867C18E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68B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19911C-4F42-41B4-B09F-29CC0CD6B466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42CEBF-6464-46C6-99A8-2CC45602A960}"/>
              </a:ext>
            </a:extLst>
          </p:cNvPr>
          <p:cNvSpPr txBox="1"/>
          <p:nvPr/>
        </p:nvSpPr>
        <p:spPr>
          <a:xfrm>
            <a:off x="2774870" y="2246976"/>
            <a:ext cx="128155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xem tranh và nói cho bạn nghe đồ vật nào có dạng khối trụ, đồ vật nào có dạng khối cầu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1B6E1246-24CD-4DAD-8871-0112FF05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1" y="4197096"/>
            <a:ext cx="13297197" cy="555626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DEA3A236-5571-4015-B50E-0D4B8DC4F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87750" y="7047936"/>
            <a:ext cx="3239064" cy="3239064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05960701-8486-429A-B55D-C79C0A80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30265">
            <a:off x="-2217988" y="8367648"/>
            <a:ext cx="4435977" cy="22179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7E248B-1369-4181-A3CB-444C21469FB3}"/>
              </a:ext>
            </a:extLst>
          </p:cNvPr>
          <p:cNvSpPr txBox="1"/>
          <p:nvPr/>
        </p:nvSpPr>
        <p:spPr>
          <a:xfrm>
            <a:off x="5562600" y="9499312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D22916-F64E-4BAD-AD93-7C9B747844C7}"/>
              </a:ext>
            </a:extLst>
          </p:cNvPr>
          <p:cNvSpPr txBox="1"/>
          <p:nvPr/>
        </p:nvSpPr>
        <p:spPr>
          <a:xfrm>
            <a:off x="5547360" y="6628513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0C527-9A90-4A21-BA54-E3E29D3254CC}"/>
              </a:ext>
            </a:extLst>
          </p:cNvPr>
          <p:cNvSpPr txBox="1"/>
          <p:nvPr/>
        </p:nvSpPr>
        <p:spPr>
          <a:xfrm>
            <a:off x="7720011" y="59185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D5DF4F-3743-44E8-B9B9-A976A073B193}"/>
              </a:ext>
            </a:extLst>
          </p:cNvPr>
          <p:cNvSpPr txBox="1"/>
          <p:nvPr/>
        </p:nvSpPr>
        <p:spPr>
          <a:xfrm>
            <a:off x="15011400" y="66828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EFA927-670B-4161-8D58-200409B4BA99}"/>
              </a:ext>
            </a:extLst>
          </p:cNvPr>
          <p:cNvSpPr txBox="1"/>
          <p:nvPr/>
        </p:nvSpPr>
        <p:spPr>
          <a:xfrm>
            <a:off x="9182644" y="9293785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82533" y="540199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4451905" y="927818"/>
            <a:ext cx="655985" cy="6559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en-US" sz="4800" b="1" dirty="0"/>
              <a:t>1</a:t>
            </a:r>
            <a:endParaRPr lang="vi-VN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5107889" y="927826"/>
            <a:ext cx="9125569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r>
              <a:rPr lang="vi-VN" sz="3600" dirty="0"/>
              <a:t>Hình nào là khối trụ? Hình nào là khối cầu?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2663803" y="1620317"/>
            <a:ext cx="3044006" cy="2363372"/>
            <a:chOff x="3153844" y="1080207"/>
            <a:chExt cx="2029337" cy="15755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110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6356303" y="1620317"/>
            <a:ext cx="2577209" cy="2363372"/>
            <a:chOff x="5164037" y="1080207"/>
            <a:chExt cx="1718139" cy="15755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5110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9763678" y="1583805"/>
            <a:ext cx="2772641" cy="2363374"/>
            <a:chOff x="6897915" y="1055865"/>
            <a:chExt cx="1848427" cy="15755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3347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13372388" y="1620320"/>
            <a:ext cx="2251821" cy="2363374"/>
            <a:chOff x="8746342" y="1080208"/>
            <a:chExt cx="1501214" cy="1575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0"/>
              <a:ext cx="53347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D.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43C322F-5BDD-450A-B164-F4C3CA7AD1CF}"/>
              </a:ext>
            </a:extLst>
          </p:cNvPr>
          <p:cNvSpPr/>
          <p:nvPr/>
        </p:nvSpPr>
        <p:spPr>
          <a:xfrm>
            <a:off x="6231849" y="3070013"/>
            <a:ext cx="941130" cy="913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ABE5F3-B7A4-44CE-A4FD-10948A2ECA3F}"/>
              </a:ext>
            </a:extLst>
          </p:cNvPr>
          <p:cNvSpPr/>
          <p:nvPr/>
        </p:nvSpPr>
        <p:spPr>
          <a:xfrm rot="20874249">
            <a:off x="5861152" y="1855187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Khối cầu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52D525-5E70-44F6-B13B-5D02D7FDA4E1}"/>
              </a:ext>
            </a:extLst>
          </p:cNvPr>
          <p:cNvSpPr/>
          <p:nvPr/>
        </p:nvSpPr>
        <p:spPr>
          <a:xfrm>
            <a:off x="13250853" y="3033503"/>
            <a:ext cx="941130" cy="91367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2FC23-CFB1-4065-B56F-044F6AA1815C}"/>
              </a:ext>
            </a:extLst>
          </p:cNvPr>
          <p:cNvSpPr/>
          <p:nvPr/>
        </p:nvSpPr>
        <p:spPr>
          <a:xfrm rot="20874249">
            <a:off x="12880159" y="1818677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0070C0"/>
                </a:solidFill>
              </a:rPr>
              <a:t>Khối trụ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993" y="5027291"/>
            <a:ext cx="13655022" cy="459330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1313198" y="4390328"/>
            <a:ext cx="655985" cy="6559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en-US" sz="4800" b="1" dirty="0"/>
              <a:t>2</a:t>
            </a:r>
            <a:endParaRPr lang="vi-VN" sz="4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4E436C-3A9D-41B3-8209-97DDFC60AAC0}"/>
              </a:ext>
            </a:extLst>
          </p:cNvPr>
          <p:cNvSpPr txBox="1"/>
          <p:nvPr/>
        </p:nvSpPr>
        <p:spPr>
          <a:xfrm>
            <a:off x="1969184" y="4390336"/>
            <a:ext cx="6689005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r>
              <a:rPr lang="vi-VN" sz="3600" dirty="0"/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>
            <a:off x="5792426" y="6098345"/>
            <a:ext cx="1614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7869023" y="7765369"/>
            <a:ext cx="79478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11120516" y="6541481"/>
            <a:ext cx="1415802" cy="782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10972801" y="6098354"/>
            <a:ext cx="2845856" cy="1886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EAEE8B9-550E-42BC-AEF4-0546D0339AD8}"/>
              </a:ext>
            </a:extLst>
          </p:cNvPr>
          <p:cNvSpPr txBox="1"/>
          <p:nvPr/>
        </p:nvSpPr>
        <p:spPr>
          <a:xfrm>
            <a:off x="1969183" y="5098139"/>
            <a:ext cx="15127212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r>
              <a:rPr lang="vi-VN" sz="3600" dirty="0"/>
              <a:t>b) Hãy nêu tên một số đồ vật có dạng khối trụ hoặc khối cầu mà em biết.</a:t>
            </a:r>
          </a:p>
        </p:txBody>
      </p:sp>
      <p:pic>
        <p:nvPicPr>
          <p:cNvPr id="1026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60" y="6487325"/>
            <a:ext cx="2963061" cy="29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1486487" y="5975810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0070C0"/>
                </a:solidFill>
              </a:rPr>
              <a:t>Khối trụ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28" y="7101935"/>
            <a:ext cx="2361000" cy="23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82" y="5695243"/>
            <a:ext cx="2873312" cy="28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8250113" y="5976640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Khối cầu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50" y="6167047"/>
            <a:ext cx="4757742" cy="35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294" y="5576814"/>
            <a:ext cx="2896344" cy="28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426" y="6938433"/>
            <a:ext cx="2870370" cy="28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/>
      <p:bldP spid="34" grpId="0"/>
      <p:bldP spid="36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305" y="2211067"/>
            <a:ext cx="15735405" cy="74091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4451905" y="927818"/>
            <a:ext cx="655985" cy="6559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en-US" sz="4800" b="1" dirty="0"/>
              <a:t>3</a:t>
            </a:r>
            <a:endParaRPr lang="vi-VN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5107898" y="927824"/>
            <a:ext cx="11562329" cy="1246493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vi-VN" sz="3600" dirty="0"/>
              <a:t>Quan sát tranh rồi chỉ ra hình có dạng khối trụ, hình có dạng khối cầu.</a:t>
            </a: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FE9AE70A-E6CD-43EC-AC5E-24E88CEB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82533" y="540199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0C4553-7257-473C-86C4-41375E4ECED4}"/>
              </a:ext>
            </a:extLst>
          </p:cNvPr>
          <p:cNvSpPr/>
          <p:nvPr/>
        </p:nvSpPr>
        <p:spPr>
          <a:xfrm>
            <a:off x="5107889" y="3618653"/>
            <a:ext cx="1117067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69ADD-8583-41FA-9842-86D559CA187B}"/>
              </a:ext>
            </a:extLst>
          </p:cNvPr>
          <p:cNvSpPr/>
          <p:nvPr/>
        </p:nvSpPr>
        <p:spPr>
          <a:xfrm>
            <a:off x="6406289" y="5158385"/>
            <a:ext cx="1117067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8D394-65E5-4BAF-AB94-11B332B3FAEC}"/>
              </a:ext>
            </a:extLst>
          </p:cNvPr>
          <p:cNvSpPr/>
          <p:nvPr/>
        </p:nvSpPr>
        <p:spPr>
          <a:xfrm>
            <a:off x="4549355" y="5227414"/>
            <a:ext cx="1117067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920DD5-5C46-46B9-A8BD-AC5D7AE20777}"/>
              </a:ext>
            </a:extLst>
          </p:cNvPr>
          <p:cNvSpPr/>
          <p:nvPr/>
        </p:nvSpPr>
        <p:spPr>
          <a:xfrm>
            <a:off x="4549355" y="4840339"/>
            <a:ext cx="3427029" cy="288282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5CD9A9-6A13-40FA-8617-5899376E45DF}"/>
              </a:ext>
            </a:extLst>
          </p:cNvPr>
          <p:cNvSpPr/>
          <p:nvPr/>
        </p:nvSpPr>
        <p:spPr>
          <a:xfrm>
            <a:off x="12063051" y="3319715"/>
            <a:ext cx="2222694" cy="225110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116E30-3320-4C75-B0AE-B7FC526D76BA}"/>
              </a:ext>
            </a:extLst>
          </p:cNvPr>
          <p:cNvSpPr/>
          <p:nvPr/>
        </p:nvSpPr>
        <p:spPr>
          <a:xfrm>
            <a:off x="5107898" y="4241548"/>
            <a:ext cx="1856936" cy="1766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52C9A6-3A84-46A6-B845-44EB3F8EB173}"/>
              </a:ext>
            </a:extLst>
          </p:cNvPr>
          <p:cNvSpPr/>
          <p:nvPr/>
        </p:nvSpPr>
        <p:spPr>
          <a:xfrm rot="20664734">
            <a:off x="3348938" y="6274112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8A00-37F8-468C-8BEE-E55C25811A05}"/>
              </a:ext>
            </a:extLst>
          </p:cNvPr>
          <p:cNvSpPr/>
          <p:nvPr/>
        </p:nvSpPr>
        <p:spPr>
          <a:xfrm rot="20664734">
            <a:off x="5079568" y="6326716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B1CEF7-AE47-494A-8525-9090370A6A0E}"/>
              </a:ext>
            </a:extLst>
          </p:cNvPr>
          <p:cNvSpPr/>
          <p:nvPr/>
        </p:nvSpPr>
        <p:spPr>
          <a:xfrm rot="1407970">
            <a:off x="6887752" y="7774148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EA3527-DFCF-4065-861D-1BBE9E40FFB7}"/>
              </a:ext>
            </a:extLst>
          </p:cNvPr>
          <p:cNvSpPr/>
          <p:nvPr/>
        </p:nvSpPr>
        <p:spPr>
          <a:xfrm rot="1407970">
            <a:off x="7796752" y="7269182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80420E-0029-4374-87FF-F4C585D85142}"/>
              </a:ext>
            </a:extLst>
          </p:cNvPr>
          <p:cNvSpPr/>
          <p:nvPr/>
        </p:nvSpPr>
        <p:spPr>
          <a:xfrm rot="3494565">
            <a:off x="3166442" y="7677063"/>
            <a:ext cx="1856936" cy="142295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5767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BD397622-8ED9-CAB9-22C5-A399F7D8E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pic>
        <p:nvPicPr>
          <p:cNvPr id="67591" name="Picture 7">
            <a:extLst>
              <a:ext uri="{FF2B5EF4-FFF2-40B4-BE49-F238E27FC236}">
                <a16:creationId xmlns:a16="http://schemas.microsoft.com/office/drawing/2014/main" id="{FA8D4BA7-1D2A-EDC0-1094-6B997C59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457700"/>
            <a:ext cx="168830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>
            <a:extLst>
              <a:ext uri="{FF2B5EF4-FFF2-40B4-BE49-F238E27FC236}">
                <a16:creationId xmlns:a16="http://schemas.microsoft.com/office/drawing/2014/main" id="{019919B1-E940-9129-55B4-065237303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372100"/>
            <a:ext cx="1600200" cy="15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6C6414DE-09F1-E7DF-605F-E7FDB3C3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81600"/>
            <a:ext cx="28575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Picture 16" descr="Combo 6 Hột Xí Ngầu Nhiều Màu - Màu Ngẫu Nhiên - Quà tặng trang trí khác  Tác giả OEM | ShopSach.com">
            <a:extLst>
              <a:ext uri="{FF2B5EF4-FFF2-40B4-BE49-F238E27FC236}">
                <a16:creationId xmlns:a16="http://schemas.microsoft.com/office/drawing/2014/main" id="{2EE741FB-3C01-6A22-11E4-D09F6D90D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4800600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Picture 17">
            <a:extLst>
              <a:ext uri="{FF2B5EF4-FFF2-40B4-BE49-F238E27FC236}">
                <a16:creationId xmlns:a16="http://schemas.microsoft.com/office/drawing/2014/main" id="{F9ED76F0-EEEE-CA81-2541-3E4A4AA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4800601"/>
            <a:ext cx="26289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8" name="Text Box 4">
            <a:extLst>
              <a:ext uri="{FF2B5EF4-FFF2-40B4-BE49-F238E27FC236}">
                <a16:creationId xmlns:a16="http://schemas.microsoft.com/office/drawing/2014/main" id="{709F450F-73BD-7A89-C253-CF72F6EE8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514601"/>
            <a:ext cx="11887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7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3" name="Oval 19">
            <a:extLst>
              <a:ext uri="{FF2B5EF4-FFF2-40B4-BE49-F238E27FC236}">
                <a16:creationId xmlns:a16="http://schemas.microsoft.com/office/drawing/2014/main" id="{1F91AC8C-9C0A-6954-E53A-0FB53AB6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286000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7604" name="AutoShape 20">
            <a:extLst>
              <a:ext uri="{FF2B5EF4-FFF2-40B4-BE49-F238E27FC236}">
                <a16:creationId xmlns:a16="http://schemas.microsoft.com/office/drawing/2014/main" id="{AB68F8D8-64F4-8397-F27D-1821CC47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1" y="8801100"/>
            <a:ext cx="2445545" cy="109775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7605" name="AutoShape 21">
            <a:extLst>
              <a:ext uri="{FF2B5EF4-FFF2-40B4-BE49-F238E27FC236}">
                <a16:creationId xmlns:a16="http://schemas.microsoft.com/office/drawing/2014/main" id="{56298159-F5E1-014C-8BDC-63A91D9C5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85725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7606" name="Line 22">
            <a:extLst>
              <a:ext uri="{FF2B5EF4-FFF2-40B4-BE49-F238E27FC236}">
                <a16:creationId xmlns:a16="http://schemas.microsoft.com/office/drawing/2014/main" id="{5620AAFA-EF22-E641-BCBE-C0FBA4B0A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6972300"/>
            <a:ext cx="2628900" cy="19431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07" name="Line 23">
            <a:extLst>
              <a:ext uri="{FF2B5EF4-FFF2-40B4-BE49-F238E27FC236}">
                <a16:creationId xmlns:a16="http://schemas.microsoft.com/office/drawing/2014/main" id="{0994DC60-410B-1EAE-230D-EBE69C1CE9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0900" y="6972300"/>
            <a:ext cx="2057400" cy="19431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08" name="Line 24">
            <a:extLst>
              <a:ext uri="{FF2B5EF4-FFF2-40B4-BE49-F238E27FC236}">
                <a16:creationId xmlns:a16="http://schemas.microsoft.com/office/drawing/2014/main" id="{E679D098-3E36-79B4-FA8F-5FE6862981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29500" y="6629400"/>
            <a:ext cx="6400800" cy="22860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09" name="Line 25">
            <a:extLst>
              <a:ext uri="{FF2B5EF4-FFF2-40B4-BE49-F238E27FC236}">
                <a16:creationId xmlns:a16="http://schemas.microsoft.com/office/drawing/2014/main" id="{F34C0FCD-8751-0F5A-37E3-702EC0260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6972300"/>
            <a:ext cx="4457700" cy="16002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10" name="Line 26">
            <a:extLst>
              <a:ext uri="{FF2B5EF4-FFF2-40B4-BE49-F238E27FC236}">
                <a16:creationId xmlns:a16="http://schemas.microsoft.com/office/drawing/2014/main" id="{4376A44B-55F0-DBE2-9115-417B1E23E6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87200" y="6515100"/>
            <a:ext cx="228600" cy="20574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11" name="Text Box 27">
            <a:extLst>
              <a:ext uri="{FF2B5EF4-FFF2-40B4-BE49-F238E27FC236}">
                <a16:creationId xmlns:a16="http://schemas.microsoft.com/office/drawing/2014/main" id="{EC5365EC-00AF-5B5A-DB38-7A4DE8C9C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75438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</a:rPr>
              <a:t>Thảo luận nhóm đôi: 1 phút</a:t>
            </a:r>
            <a:endParaRPr lang="vi-VN" alt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7603" grpId="0" animBg="1"/>
      <p:bldP spid="67611" grpId="0"/>
      <p:bldP spid="676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2401" y="377997"/>
            <a:ext cx="16256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62" y="2415490"/>
            <a:ext cx="13681275" cy="440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428" y="275010"/>
            <a:ext cx="16291143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Kể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vật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dạng</a:t>
            </a:r>
            <a:r>
              <a:rPr lang="en-US" sz="4400" dirty="0"/>
              <a:t>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trụ</a:t>
            </a:r>
            <a:r>
              <a:rPr lang="en-US" sz="4400" dirty="0"/>
              <a:t>,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cầu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sau</a:t>
            </a:r>
            <a:r>
              <a:rPr lang="en-US" sz="4400" dirty="0"/>
              <a:t>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1258" y="7399118"/>
            <a:ext cx="17103942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- </a:t>
            </a:r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vật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dạng</a:t>
            </a:r>
            <a:r>
              <a:rPr lang="en-US" sz="5400" dirty="0"/>
              <a:t> </a:t>
            </a:r>
            <a:r>
              <a:rPr lang="en-US" sz="5400" dirty="0" err="1"/>
              <a:t>khối</a:t>
            </a:r>
            <a:r>
              <a:rPr lang="en-US" sz="5400" dirty="0"/>
              <a:t> </a:t>
            </a:r>
            <a:r>
              <a:rPr lang="en-US" sz="5400" dirty="0" err="1"/>
              <a:t>trụ</a:t>
            </a:r>
            <a:r>
              <a:rPr lang="en-US" sz="5400" dirty="0"/>
              <a:t>: Lon </a:t>
            </a:r>
            <a:r>
              <a:rPr lang="en-US" sz="5400" dirty="0" err="1"/>
              <a:t>sữa</a:t>
            </a:r>
            <a:r>
              <a:rPr lang="en-US" sz="5400" dirty="0"/>
              <a:t>, </a:t>
            </a:r>
            <a:r>
              <a:rPr lang="en-US" sz="5400" dirty="0" err="1"/>
              <a:t>lon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r>
              <a:rPr lang="en-US" sz="5400" dirty="0"/>
              <a:t>, </a:t>
            </a:r>
            <a:r>
              <a:rPr lang="en-US" sz="5400" dirty="0" err="1"/>
              <a:t>bình</a:t>
            </a:r>
            <a:r>
              <a:rPr lang="en-US" sz="5400" dirty="0"/>
              <a:t> </a:t>
            </a:r>
            <a:r>
              <a:rPr lang="en-US" sz="5400" dirty="0" err="1"/>
              <a:t>cá</a:t>
            </a:r>
            <a:r>
              <a:rPr lang="en-US" sz="5400" dirty="0"/>
              <a:t> </a:t>
            </a:r>
            <a:r>
              <a:rPr lang="en-US" sz="5400" dirty="0" err="1"/>
              <a:t>cảnh</a:t>
            </a:r>
            <a:r>
              <a:rPr lang="en-US" sz="5400" dirty="0"/>
              <a:t>.</a:t>
            </a:r>
          </a:p>
          <a:p>
            <a:r>
              <a:rPr lang="en-US" sz="5400" dirty="0"/>
              <a:t>- </a:t>
            </a:r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vật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dạng</a:t>
            </a:r>
            <a:r>
              <a:rPr lang="en-US" sz="5400" dirty="0"/>
              <a:t> </a:t>
            </a:r>
            <a:r>
              <a:rPr lang="en-US" sz="5400" dirty="0" err="1"/>
              <a:t>khối</a:t>
            </a:r>
            <a:r>
              <a:rPr lang="en-US" sz="5400" dirty="0"/>
              <a:t> </a:t>
            </a:r>
            <a:r>
              <a:rPr lang="en-US" sz="5400" dirty="0" err="1"/>
              <a:t>cầu</a:t>
            </a:r>
            <a:r>
              <a:rPr lang="en-US" sz="5400" dirty="0"/>
              <a:t>: </a:t>
            </a:r>
            <a:r>
              <a:rPr lang="en-US" sz="5400" dirty="0" err="1"/>
              <a:t>Quả</a:t>
            </a:r>
            <a:r>
              <a:rPr lang="en-US" sz="5400" dirty="0"/>
              <a:t> </a:t>
            </a:r>
            <a:r>
              <a:rPr lang="en-US" sz="5400" dirty="0" err="1"/>
              <a:t>bóng</a:t>
            </a:r>
            <a:endParaRPr lang="en-US" sz="5400" dirty="0"/>
          </a:p>
        </p:txBody>
      </p:sp>
      <p:sp>
        <p:nvSpPr>
          <p:cNvPr id="8" name="Oval 19">
            <a:extLst>
              <a:ext uri="{FF2B5EF4-FFF2-40B4-BE49-F238E27FC236}">
                <a16:creationId xmlns:a16="http://schemas.microsoft.com/office/drawing/2014/main" id="{BF52B9E7-D3A9-A74E-3C91-FED6D57F2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7" y="130051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608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  <p:bldP spid="4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2401" y="377997"/>
            <a:ext cx="1625600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58" y="225707"/>
            <a:ext cx="16291143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2. </a:t>
            </a:r>
            <a:r>
              <a:rPr lang="en-US" sz="5400" dirty="0" err="1">
                <a:solidFill>
                  <a:prstClr val="black"/>
                </a:solidFill>
              </a:rPr>
              <a:t>Mỗi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hình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sau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có</a:t>
            </a:r>
            <a:r>
              <a:rPr lang="en-US" sz="5400" dirty="0">
                <a:solidFill>
                  <a:prstClr val="black"/>
                </a:solidFill>
              </a:rPr>
              <a:t> bao </a:t>
            </a:r>
            <a:r>
              <a:rPr lang="en-US" sz="5400" dirty="0" err="1">
                <a:solidFill>
                  <a:prstClr val="black"/>
                </a:solidFill>
              </a:rPr>
              <a:t>nhiêu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trụ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cầu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vuông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hộp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chữ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nhật</a:t>
            </a:r>
            <a:r>
              <a:rPr lang="en-US" sz="54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21534" y="7187876"/>
            <a:ext cx="18409535" cy="1661993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r>
              <a:rPr lang="en-US" sz="5100" dirty="0" err="1">
                <a:solidFill>
                  <a:prstClr val="black"/>
                </a:solidFill>
              </a:rPr>
              <a:t>Hình</a:t>
            </a:r>
            <a:r>
              <a:rPr lang="en-US" sz="5100" dirty="0">
                <a:solidFill>
                  <a:prstClr val="black"/>
                </a:solidFill>
              </a:rPr>
              <a:t> 1: 2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trụ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cầu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vuông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hộp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chữ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nhật</a:t>
            </a:r>
            <a:r>
              <a:rPr lang="en-US" sz="5100" dirty="0">
                <a:solidFill>
                  <a:prstClr val="black"/>
                </a:solidFill>
              </a:rPr>
              <a:t>.</a:t>
            </a:r>
          </a:p>
          <a:p>
            <a:r>
              <a:rPr lang="en-US" sz="5100" dirty="0" err="1">
                <a:solidFill>
                  <a:prstClr val="black"/>
                </a:solidFill>
              </a:rPr>
              <a:t>Hình</a:t>
            </a:r>
            <a:r>
              <a:rPr lang="en-US" sz="5100" dirty="0">
                <a:solidFill>
                  <a:prstClr val="black"/>
                </a:solidFill>
              </a:rPr>
              <a:t> 2: 7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trụ</a:t>
            </a:r>
            <a:r>
              <a:rPr lang="en-US" sz="5100" dirty="0">
                <a:solidFill>
                  <a:prstClr val="black"/>
                </a:solidFill>
              </a:rPr>
              <a:t>, 4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cầu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vuông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hộp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chữ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nhật</a:t>
            </a:r>
            <a:endParaRPr lang="en-US" sz="51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8" y="2291787"/>
            <a:ext cx="15481784" cy="4757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238" y="5788466"/>
            <a:ext cx="236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Hình</a:t>
            </a:r>
            <a:r>
              <a:rPr lang="en-US" sz="54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49114" y="5915555"/>
            <a:ext cx="232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Hình</a:t>
            </a:r>
            <a:r>
              <a:rPr lang="en-US" sz="54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8" name="Oval 19">
            <a:extLst>
              <a:ext uri="{FF2B5EF4-FFF2-40B4-BE49-F238E27FC236}">
                <a16:creationId xmlns:a16="http://schemas.microsoft.com/office/drawing/2014/main" id="{1A4AB7C7-83EB-C585-ACEE-6348DF2F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18" y="225707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9940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  <p:bldP spid="42" grpId="0" animBg="1"/>
      <p:bldP spid="4" grpId="0"/>
      <p:bldP spid="5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1672913" y="1485900"/>
            <a:ext cx="149421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đếm số khối trụ, khối cầu, khối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khối hộp chữ nhật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D186C-07A4-487F-9A42-4A5619EC8173}"/>
              </a:ext>
            </a:extLst>
          </p:cNvPr>
          <p:cNvGrpSpPr/>
          <p:nvPr/>
        </p:nvGrpSpPr>
        <p:grpSpPr>
          <a:xfrm>
            <a:off x="2057400" y="2857500"/>
            <a:ext cx="6629400" cy="7008655"/>
            <a:chOff x="2057400" y="2857500"/>
            <a:chExt cx="6629400" cy="7008655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857500"/>
              <a:ext cx="6629400" cy="7008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659007-7F19-42AE-A4B0-7A0C055DCA46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03AFA-97AD-4741-B9BF-18C1899E1770}"/>
              </a:ext>
            </a:extLst>
          </p:cNvPr>
          <p:cNvGrpSpPr/>
          <p:nvPr/>
        </p:nvGrpSpPr>
        <p:grpSpPr>
          <a:xfrm>
            <a:off x="8717280" y="3203799"/>
            <a:ext cx="7574633" cy="6624256"/>
            <a:chOff x="8717280" y="3203799"/>
            <a:chExt cx="7574633" cy="6624256"/>
          </a:xfrm>
        </p:grpSpPr>
        <p:pic>
          <p:nvPicPr>
            <p:cNvPr id="3" name="Picture 2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0EB1315-A313-4881-9591-FF8073E1D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280" y="3203799"/>
              <a:ext cx="7574633" cy="66242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15546E-C6EE-4D6B-8BCB-3E9E2E642413}"/>
                </a:ext>
              </a:extLst>
            </p:cNvPr>
            <p:cNvSpPr txBox="1"/>
            <p:nvPr/>
          </p:nvSpPr>
          <p:spPr>
            <a:xfrm>
              <a:off x="975360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Oval 19">
            <a:extLst>
              <a:ext uri="{FF2B5EF4-FFF2-40B4-BE49-F238E27FC236}">
                <a16:creationId xmlns:a16="http://schemas.microsoft.com/office/drawing/2014/main" id="{2B325A71-5ADD-9F14-E8A7-FC8B2BFFE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48" y="1577479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09699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490876" y="159025"/>
            <a:ext cx="3286125" cy="147099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2" y="206880"/>
              <a:ext cx="1972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675654" y="3287468"/>
            <a:ext cx="16203019" cy="3635417"/>
          </a:xfrm>
          <a:prstGeom prst="rect">
            <a:avLst/>
          </a:prstGeom>
          <a:noFill/>
          <a:ln>
            <a:noFill/>
          </a:ln>
        </p:spPr>
        <p:txBody>
          <a:bodyPr wrap="none" lIns="137157" tIns="68579" rIns="137157" bIns="6857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9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KHỐI VUÔNG, KHỐI CHỮ NHẬT</a:t>
            </a:r>
          </a:p>
          <a:p>
            <a:pPr algn="ctr">
              <a:lnSpc>
                <a:spcPct val="120000"/>
              </a:lnSpc>
            </a:pPr>
            <a:r>
              <a:rPr lang="vi-VN" sz="99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KHỐI TRỤ, KHỐI CẦU</a:t>
            </a:r>
          </a:p>
        </p:txBody>
      </p:sp>
    </p:spTree>
    <p:extLst>
      <p:ext uri="{BB962C8B-B14F-4D97-AF65-F5344CB8AC3E}">
        <p14:creationId xmlns:p14="http://schemas.microsoft.com/office/powerpoint/2010/main" val="10217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2FC6ED-D3EC-48C8-B86F-855409A8BD2E}"/>
              </a:ext>
            </a:extLst>
          </p:cNvPr>
          <p:cNvGrpSpPr/>
          <p:nvPr/>
        </p:nvGrpSpPr>
        <p:grpSpPr>
          <a:xfrm>
            <a:off x="1447800" y="876300"/>
            <a:ext cx="7846857" cy="8763000"/>
            <a:chOff x="1447800" y="876300"/>
            <a:chExt cx="7846857" cy="8763000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t="11503" r="14411" b="6091"/>
            <a:stretch/>
          </p:blipFill>
          <p:spPr>
            <a:xfrm>
              <a:off x="1447800" y="876300"/>
              <a:ext cx="7846857" cy="876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3D118C-B02F-4E5B-ADD8-AEEB7983D2F9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447800" y="1409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5BEC5-2318-44EA-A300-18CE6271DC7C}"/>
              </a:ext>
            </a:extLst>
          </p:cNvPr>
          <p:cNvSpPr txBox="1"/>
          <p:nvPr/>
        </p:nvSpPr>
        <p:spPr>
          <a:xfrm>
            <a:off x="8305800" y="42622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9525000" y="289310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1CB73-80EC-4C61-A771-BB9DC4606E2B}"/>
              </a:ext>
            </a:extLst>
          </p:cNvPr>
          <p:cNvSpPr txBox="1"/>
          <p:nvPr/>
        </p:nvSpPr>
        <p:spPr>
          <a:xfrm>
            <a:off x="5791200" y="85550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BBA77-075C-4F3C-B148-A46332DC01EC}"/>
              </a:ext>
            </a:extLst>
          </p:cNvPr>
          <p:cNvSpPr txBox="1"/>
          <p:nvPr/>
        </p:nvSpPr>
        <p:spPr>
          <a:xfrm>
            <a:off x="3907317" y="4314348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6ED4AA-B2B7-4263-8042-9028BEAD9727}"/>
              </a:ext>
            </a:extLst>
          </p:cNvPr>
          <p:cNvSpPr txBox="1"/>
          <p:nvPr/>
        </p:nvSpPr>
        <p:spPr>
          <a:xfrm>
            <a:off x="2824405" y="770556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11431744" y="2893107"/>
            <a:ext cx="3008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9FA90-5CBA-48A0-B0F7-6F0420939D50}"/>
              </a:ext>
            </a:extLst>
          </p:cNvPr>
          <p:cNvGrpSpPr/>
          <p:nvPr/>
        </p:nvGrpSpPr>
        <p:grpSpPr>
          <a:xfrm>
            <a:off x="533400" y="746672"/>
            <a:ext cx="9563101" cy="8793655"/>
            <a:chOff x="7833712" y="3436835"/>
            <a:chExt cx="9563101" cy="8793655"/>
          </a:xfrm>
        </p:grpSpPr>
        <p:pic>
          <p:nvPicPr>
            <p:cNvPr id="18" name="Picture 1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FC5D4C6-A028-40A9-8035-3F5077FDF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6902" r="9054" b="1073"/>
            <a:stretch/>
          </p:blipFill>
          <p:spPr>
            <a:xfrm>
              <a:off x="7833712" y="3436835"/>
              <a:ext cx="9563101" cy="87936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2CB629-780E-4353-9C00-9C80B75DF327}"/>
                </a:ext>
              </a:extLst>
            </p:cNvPr>
            <p:cNvSpPr txBox="1"/>
            <p:nvPr/>
          </p:nvSpPr>
          <p:spPr>
            <a:xfrm>
              <a:off x="9814912" y="9909399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91CA5D-4904-426C-94EC-40ACA9A238C5}"/>
              </a:ext>
            </a:extLst>
          </p:cNvPr>
          <p:cNvSpPr txBox="1"/>
          <p:nvPr/>
        </p:nvSpPr>
        <p:spPr>
          <a:xfrm>
            <a:off x="6781800" y="1943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28429-D655-452D-A9F0-7A15F5167BC5}"/>
              </a:ext>
            </a:extLst>
          </p:cNvPr>
          <p:cNvSpPr txBox="1"/>
          <p:nvPr/>
        </p:nvSpPr>
        <p:spPr>
          <a:xfrm>
            <a:off x="5110405" y="203547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36368A-040E-44CB-AAE7-511F4C2764E7}"/>
              </a:ext>
            </a:extLst>
          </p:cNvPr>
          <p:cNvSpPr txBox="1"/>
          <p:nvPr/>
        </p:nvSpPr>
        <p:spPr>
          <a:xfrm>
            <a:off x="9009455" y="4035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3DF9E-E33E-4FD0-A1ED-94024CEC063F}"/>
              </a:ext>
            </a:extLst>
          </p:cNvPr>
          <p:cNvSpPr txBox="1"/>
          <p:nvPr/>
        </p:nvSpPr>
        <p:spPr>
          <a:xfrm>
            <a:off x="9564843" y="61320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EE468A-B860-4307-809B-446438B190E3}"/>
              </a:ext>
            </a:extLst>
          </p:cNvPr>
          <p:cNvSpPr txBox="1"/>
          <p:nvPr/>
        </p:nvSpPr>
        <p:spPr>
          <a:xfrm>
            <a:off x="8763000" y="712914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CFAE67-EADE-4812-A4D5-454B1F6CD96D}"/>
              </a:ext>
            </a:extLst>
          </p:cNvPr>
          <p:cNvSpPr txBox="1"/>
          <p:nvPr/>
        </p:nvSpPr>
        <p:spPr>
          <a:xfrm>
            <a:off x="5314950" y="8039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D566F1-41EE-4835-931E-3C76F6AEEFAB}"/>
              </a:ext>
            </a:extLst>
          </p:cNvPr>
          <p:cNvSpPr txBox="1"/>
          <p:nvPr/>
        </p:nvSpPr>
        <p:spPr>
          <a:xfrm>
            <a:off x="838200" y="59458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2D7A8-E8BA-4E80-BA11-1F6B1C3B2A6D}"/>
              </a:ext>
            </a:extLst>
          </p:cNvPr>
          <p:cNvSpPr txBox="1"/>
          <p:nvPr/>
        </p:nvSpPr>
        <p:spPr>
          <a:xfrm>
            <a:off x="4534772" y="32470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A4F3B1-AF6A-48D2-B067-A609FE4A7756}"/>
              </a:ext>
            </a:extLst>
          </p:cNvPr>
          <p:cNvSpPr txBox="1"/>
          <p:nvPr/>
        </p:nvSpPr>
        <p:spPr>
          <a:xfrm>
            <a:off x="3668596" y="425386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1AED4-BE00-474E-93FA-CBCF8049644E}"/>
              </a:ext>
            </a:extLst>
          </p:cNvPr>
          <p:cNvSpPr txBox="1"/>
          <p:nvPr/>
        </p:nvSpPr>
        <p:spPr>
          <a:xfrm>
            <a:off x="3354543" y="27904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5F5B5-FDA0-420B-815E-19C6BC46C9C7}"/>
              </a:ext>
            </a:extLst>
          </p:cNvPr>
          <p:cNvSpPr txBox="1"/>
          <p:nvPr/>
        </p:nvSpPr>
        <p:spPr>
          <a:xfrm>
            <a:off x="2440143" y="376747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98EE8-4ABF-4934-8986-8097AEE12708}"/>
              </a:ext>
            </a:extLst>
          </p:cNvPr>
          <p:cNvSpPr txBox="1"/>
          <p:nvPr/>
        </p:nvSpPr>
        <p:spPr>
          <a:xfrm>
            <a:off x="6339025" y="448328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93A77-249C-4551-A16A-38AFB16A8C24}"/>
              </a:ext>
            </a:extLst>
          </p:cNvPr>
          <p:cNvSpPr txBox="1"/>
          <p:nvPr/>
        </p:nvSpPr>
        <p:spPr>
          <a:xfrm>
            <a:off x="4163024" y="59839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342156C-6068-43AA-A442-51CF061ECA03}"/>
              </a:ext>
            </a:extLst>
          </p:cNvPr>
          <p:cNvSpPr txBox="1"/>
          <p:nvPr/>
        </p:nvSpPr>
        <p:spPr>
          <a:xfrm>
            <a:off x="1475939" y="800100"/>
            <a:ext cx="1533612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em hãy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E8C9E93A-D18B-467F-9764-762AECB0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3924300"/>
            <a:ext cx="6762559" cy="5257889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359B7BEA-9334-4653-AA7D-D709200AC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08194" y="3924300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551466" y="4729412"/>
            <a:ext cx="6047473" cy="69805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1067207" y="-878372"/>
            <a:ext cx="5244653" cy="69632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5424341" y="4729412"/>
            <a:ext cx="6047473" cy="698053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5908599" y="-878372"/>
            <a:ext cx="5244653" cy="69632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12382023" y="4729412"/>
            <a:ext cx="6047473" cy="69805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2866282" y="-878372"/>
            <a:ext cx="5244653" cy="696329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17DE096-49ED-4F2F-BBB9-1B0812EE9EF8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A60C2-A2DE-4ED1-B142-294FC3711487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theo nhóm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4568D-5E9D-4FA9-8439-85BEB8088BF0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4714161" y="4283214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130256" y="5450030"/>
            <a:ext cx="4762378" cy="4281733"/>
            <a:chOff x="381000" y="4355794"/>
            <a:chExt cx="4762378" cy="4281733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4469309" y="5335077"/>
            <a:ext cx="2550813" cy="4469323"/>
            <a:chOff x="4720053" y="4240841"/>
            <a:chExt cx="2550813" cy="4469323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8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6813932" y="4731248"/>
            <a:ext cx="4762500" cy="5000515"/>
            <a:chOff x="7064676" y="3637012"/>
            <a:chExt cx="4762500" cy="50005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8" y="7929641"/>
              <a:ext cx="27603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10422039" y="4683721"/>
            <a:ext cx="4810027" cy="5048793"/>
            <a:chOff x="10672783" y="3589485"/>
            <a:chExt cx="4810027" cy="50487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14601650" y="5623358"/>
            <a:ext cx="2550813" cy="4102141"/>
            <a:chOff x="14852394" y="4529122"/>
            <a:chExt cx="2550813" cy="4102141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  <p:sp>
        <p:nvSpPr>
          <p:cNvPr id="33" name="Oval 19">
            <a:extLst>
              <a:ext uri="{FF2B5EF4-FFF2-40B4-BE49-F238E27FC236}">
                <a16:creationId xmlns:a16="http://schemas.microsoft.com/office/drawing/2014/main" id="{731689EA-7F07-505D-7AB9-184AA5DC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460" y="1429067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4602955" y="1114908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2427643" y="2634744"/>
            <a:ext cx="3387045" cy="4274978"/>
            <a:chOff x="971058" y="4306073"/>
            <a:chExt cx="3387045" cy="42749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5"/>
              <a:ext cx="30675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794022" y="7050583"/>
            <a:ext cx="4334784" cy="2683696"/>
            <a:chOff x="4123416" y="4999326"/>
            <a:chExt cx="4334784" cy="26836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1" y="6975136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7419421" y="3636890"/>
            <a:ext cx="3437326" cy="4348096"/>
            <a:chOff x="8113623" y="4287041"/>
            <a:chExt cx="3437326" cy="43480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1"/>
              <a:ext cx="34373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12725400" y="1859929"/>
            <a:ext cx="4276692" cy="3350639"/>
            <a:chOff x="10829892" y="4670524"/>
            <a:chExt cx="4276692" cy="335063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7"/>
              <a:ext cx="42766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13258800" y="5893020"/>
            <a:ext cx="3446461" cy="3575410"/>
            <a:chOff x="14490444" y="4531081"/>
            <a:chExt cx="3446461" cy="35754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5"/>
              <a:ext cx="34464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3671886" y="1104900"/>
            <a:ext cx="10944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1273" y="4419644"/>
            <a:ext cx="1644566" cy="2005569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911" y="4419644"/>
            <a:ext cx="2419992" cy="2005569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92294" y="4564334"/>
            <a:ext cx="2107060" cy="2117737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42673" y="4512201"/>
            <a:ext cx="1133506" cy="194821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14" y="4157315"/>
            <a:ext cx="2073248" cy="2393360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76600" y="7077116"/>
            <a:ext cx="2338698" cy="2312388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18365" y="4090232"/>
            <a:ext cx="2792603" cy="2558723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03372" y="4313135"/>
            <a:ext cx="1931366" cy="225531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16145" y="7372521"/>
            <a:ext cx="1587644" cy="157176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66594" y="7211846"/>
            <a:ext cx="1893115" cy="189311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837707" y="7276285"/>
            <a:ext cx="1893115" cy="1893115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966082" y="6950201"/>
            <a:ext cx="1817663" cy="2724018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74976" y="7372521"/>
            <a:ext cx="1879379" cy="187937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5400000">
            <a:off x="7790583" y="7787468"/>
            <a:ext cx="2956943" cy="96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74" name="Group 14">
            <a:extLst>
              <a:ext uri="{FF2B5EF4-FFF2-40B4-BE49-F238E27FC236}">
                <a16:creationId xmlns:a16="http://schemas.microsoft.com/office/drawing/2014/main" id="{F568B2F2-76AA-527C-182D-741E14927F3A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971800"/>
            <a:ext cx="3886200" cy="2743200"/>
            <a:chOff x="1632" y="1584"/>
            <a:chExt cx="2112" cy="1536"/>
          </a:xfrm>
        </p:grpSpPr>
        <p:sp>
          <p:nvSpPr>
            <p:cNvPr id="7206" name="AutoShape 4">
              <a:extLst>
                <a:ext uri="{FF2B5EF4-FFF2-40B4-BE49-F238E27FC236}">
                  <a16:creationId xmlns:a16="http://schemas.microsoft.com/office/drawing/2014/main" id="{B9A0138B-A388-F798-6A05-9110E9598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584"/>
              <a:ext cx="432" cy="1200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7" name="AutoShape 5">
              <a:extLst>
                <a:ext uri="{FF2B5EF4-FFF2-40B4-BE49-F238E27FC236}">
                  <a16:creationId xmlns:a16="http://schemas.microsoft.com/office/drawing/2014/main" id="{EDEE462C-C632-A403-405C-7A4836717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84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8" name="AutoShape 6">
              <a:extLst>
                <a:ext uri="{FF2B5EF4-FFF2-40B4-BE49-F238E27FC236}">
                  <a16:creationId xmlns:a16="http://schemas.microsoft.com/office/drawing/2014/main" id="{C82A1A90-EDB4-5911-7FFD-A4F388271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72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66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9" name="AutoShape 7">
              <a:hlinkClick r:id="rId3" action="ppaction://hlinkpres?slideindex=5&amp;slidetitle=Slide 5"/>
              <a:extLst>
                <a:ext uri="{FF2B5EF4-FFF2-40B4-BE49-F238E27FC236}">
                  <a16:creationId xmlns:a16="http://schemas.microsoft.com/office/drawing/2014/main" id="{1C09C24C-6725-CA0B-218E-3ACEE6C30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20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10" name="AutoShape 8">
              <a:extLst>
                <a:ext uri="{FF2B5EF4-FFF2-40B4-BE49-F238E27FC236}">
                  <a16:creationId xmlns:a16="http://schemas.microsoft.com/office/drawing/2014/main" id="{7DCB2C5E-7C74-8C1F-8A48-056E04A2B8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424" y="792"/>
              <a:ext cx="528" cy="2112"/>
            </a:xfrm>
            <a:prstGeom prst="cube">
              <a:avLst>
                <a:gd name="adj" fmla="val 48653"/>
              </a:avLst>
            </a:prstGeom>
            <a:solidFill>
              <a:srgbClr val="EEB0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grpSp>
        <p:nvGrpSpPr>
          <p:cNvPr id="66589" name="Group 29">
            <a:extLst>
              <a:ext uri="{FF2B5EF4-FFF2-40B4-BE49-F238E27FC236}">
                <a16:creationId xmlns:a16="http://schemas.microsoft.com/office/drawing/2014/main" id="{C478F61C-C843-6895-22E8-D34C402A0BA2}"/>
              </a:ext>
            </a:extLst>
          </p:cNvPr>
          <p:cNvGrpSpPr>
            <a:grpSpLocks/>
          </p:cNvGrpSpPr>
          <p:nvPr/>
        </p:nvGrpSpPr>
        <p:grpSpPr bwMode="auto">
          <a:xfrm>
            <a:off x="9944100" y="1714500"/>
            <a:ext cx="4343400" cy="4229100"/>
            <a:chOff x="1584" y="528"/>
            <a:chExt cx="2592" cy="2496"/>
          </a:xfrm>
        </p:grpSpPr>
        <p:sp>
          <p:nvSpPr>
            <p:cNvPr id="7199" name="AutoShape 15">
              <a:hlinkClick r:id="rId4" action="ppaction://hlinkpres?slideindex=6&amp;slidetitle=Slide 6"/>
              <a:extLst>
                <a:ext uri="{FF2B5EF4-FFF2-40B4-BE49-F238E27FC236}">
                  <a16:creationId xmlns:a16="http://schemas.microsoft.com/office/drawing/2014/main" id="{093103EC-AF80-B110-D9CE-9A723A0A7C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328" y="1176"/>
              <a:ext cx="1104" cy="2592"/>
            </a:xfrm>
            <a:prstGeom prst="cube">
              <a:avLst>
                <a:gd name="adj" fmla="val 47921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0" name="AutoShape 16">
              <a:extLst>
                <a:ext uri="{FF2B5EF4-FFF2-40B4-BE49-F238E27FC236}">
                  <a16:creationId xmlns:a16="http://schemas.microsoft.com/office/drawing/2014/main" id="{EC0DA574-464B-56AE-91FA-EA22AFF91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392"/>
              <a:ext cx="864" cy="86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1" name="AutoShape 17">
              <a:extLst>
                <a:ext uri="{FF2B5EF4-FFF2-40B4-BE49-F238E27FC236}">
                  <a16:creationId xmlns:a16="http://schemas.microsoft.com/office/drawing/2014/main" id="{5F8FD12C-70EC-4A45-A766-F4CFF09D8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528" cy="528"/>
            </a:xfrm>
            <a:prstGeom prst="cube">
              <a:avLst>
                <a:gd name="adj" fmla="val 25000"/>
              </a:avLst>
            </a:prstGeom>
            <a:solidFill>
              <a:srgbClr val="0261C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2" name="AutoShape 18">
              <a:hlinkClick r:id="rId5" action="ppaction://hlinkpres?slideindex=4&amp;slidetitle=Slide 4"/>
              <a:extLst>
                <a:ext uri="{FF2B5EF4-FFF2-40B4-BE49-F238E27FC236}">
                  <a16:creationId xmlns:a16="http://schemas.microsoft.com/office/drawing/2014/main" id="{E5422DC1-E033-FF3E-8F8F-BEF7CE9BF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720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3" name="AutoShape 19">
              <a:extLst>
                <a:ext uri="{FF2B5EF4-FFF2-40B4-BE49-F238E27FC236}">
                  <a16:creationId xmlns:a16="http://schemas.microsoft.com/office/drawing/2014/main" id="{D49AB84D-AF59-1E1F-020F-B5B2183D3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528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4" name="AutoShape 20">
              <a:extLst>
                <a:ext uri="{FF2B5EF4-FFF2-40B4-BE49-F238E27FC236}">
                  <a16:creationId xmlns:a16="http://schemas.microsoft.com/office/drawing/2014/main" id="{D5FDE450-E24C-F830-4102-2B4092DB54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3096" y="1560"/>
              <a:ext cx="720" cy="1056"/>
            </a:xfrm>
            <a:prstGeom prst="cube">
              <a:avLst>
                <a:gd name="adj" fmla="val 48653"/>
              </a:avLst>
            </a:prstGeom>
            <a:solidFill>
              <a:srgbClr val="EEB0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5" name="AutoShape 21">
              <a:extLst>
                <a:ext uri="{FF2B5EF4-FFF2-40B4-BE49-F238E27FC236}">
                  <a16:creationId xmlns:a16="http://schemas.microsoft.com/office/drawing/2014/main" id="{D08C9ADA-F69A-91DC-54A2-B8CA16227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8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grpSp>
        <p:nvGrpSpPr>
          <p:cNvPr id="66617" name="Group 57">
            <a:extLst>
              <a:ext uri="{FF2B5EF4-FFF2-40B4-BE49-F238E27FC236}">
                <a16:creationId xmlns:a16="http://schemas.microsoft.com/office/drawing/2014/main" id="{E2EA8582-50AB-E633-94F2-D9DDFC3F5B25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6286500"/>
            <a:ext cx="4457700" cy="3429000"/>
            <a:chOff x="1728" y="2160"/>
            <a:chExt cx="2736" cy="1968"/>
          </a:xfrm>
        </p:grpSpPr>
        <p:sp>
          <p:nvSpPr>
            <p:cNvPr id="7185" name="AutoShape 30">
              <a:extLst>
                <a:ext uri="{FF2B5EF4-FFF2-40B4-BE49-F238E27FC236}">
                  <a16:creationId xmlns:a16="http://schemas.microsoft.com/office/drawing/2014/main" id="{6FA9F79F-73A7-EB8E-14A4-EB59C720E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408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6" name="AutoShape 31">
              <a:extLst>
                <a:ext uri="{FF2B5EF4-FFF2-40B4-BE49-F238E27FC236}">
                  <a16:creationId xmlns:a16="http://schemas.microsoft.com/office/drawing/2014/main" id="{7BD3EDB0-6883-1D95-7768-C4DB61EE1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7" name="AutoShape 32">
              <a:extLst>
                <a:ext uri="{FF2B5EF4-FFF2-40B4-BE49-F238E27FC236}">
                  <a16:creationId xmlns:a16="http://schemas.microsoft.com/office/drawing/2014/main" id="{679DB0D5-0BFA-5D4A-A612-DCE47A750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408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8" name="AutoShape 33">
              <a:extLst>
                <a:ext uri="{FF2B5EF4-FFF2-40B4-BE49-F238E27FC236}">
                  <a16:creationId xmlns:a16="http://schemas.microsoft.com/office/drawing/2014/main" id="{3C74A392-49E2-1EC0-4539-95E8D1BF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024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9" name="AutoShape 34">
              <a:extLst>
                <a:ext uri="{FF2B5EF4-FFF2-40B4-BE49-F238E27FC236}">
                  <a16:creationId xmlns:a16="http://schemas.microsoft.com/office/drawing/2014/main" id="{C9681A45-E071-64E7-DE88-3518CC08D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603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0" name="AutoShape 35">
              <a:extLst>
                <a:ext uri="{FF2B5EF4-FFF2-40B4-BE49-F238E27FC236}">
                  <a16:creationId xmlns:a16="http://schemas.microsoft.com/office/drawing/2014/main" id="{78B996F9-1444-FDDD-03EF-AB2B1109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216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1" name="AutoShape 36">
              <a:extLst>
                <a:ext uri="{FF2B5EF4-FFF2-40B4-BE49-F238E27FC236}">
                  <a16:creationId xmlns:a16="http://schemas.microsoft.com/office/drawing/2014/main" id="{1A996E95-D46A-5E90-9995-87FE00345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603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2" name="AutoShape 37">
              <a:extLst>
                <a:ext uri="{FF2B5EF4-FFF2-40B4-BE49-F238E27FC236}">
                  <a16:creationId xmlns:a16="http://schemas.microsoft.com/office/drawing/2014/main" id="{2C7F32EF-A4B9-C2CF-FC00-8BE04D800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216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3" name="AutoShape 38">
              <a:extLst>
                <a:ext uri="{FF2B5EF4-FFF2-40B4-BE49-F238E27FC236}">
                  <a16:creationId xmlns:a16="http://schemas.microsoft.com/office/drawing/2014/main" id="{AF1FA9C2-224E-97B4-6782-4BDA8CF4B8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616" y="1944"/>
              <a:ext cx="672" cy="2064"/>
            </a:xfrm>
            <a:prstGeom prst="cube">
              <a:avLst>
                <a:gd name="adj" fmla="val 47921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4" name="AutoShape 39">
              <a:hlinkClick r:id="rId6" action="ppaction://hlinkpres?slideindex=7&amp;slidetitle=Slide 7"/>
              <a:extLst>
                <a:ext uri="{FF2B5EF4-FFF2-40B4-BE49-F238E27FC236}">
                  <a16:creationId xmlns:a16="http://schemas.microsoft.com/office/drawing/2014/main" id="{30F09CBF-AD5E-6228-1AFB-9E021E30F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3288" y="2424"/>
              <a:ext cx="672" cy="432"/>
            </a:xfrm>
            <a:prstGeom prst="cube">
              <a:avLst>
                <a:gd name="adj" fmla="val 47921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5" name="AutoShape 40">
              <a:hlinkClick r:id="rId3" action="ppaction://hlinkpres?slideindex=5&amp;slidetitle=Slide 5"/>
              <a:extLst>
                <a:ext uri="{FF2B5EF4-FFF2-40B4-BE49-F238E27FC236}">
                  <a16:creationId xmlns:a16="http://schemas.microsoft.com/office/drawing/2014/main" id="{3363A9D5-97E4-EC25-1A2F-B751545661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3792" y="1872"/>
              <a:ext cx="288" cy="1056"/>
            </a:xfrm>
            <a:prstGeom prst="cube">
              <a:avLst>
                <a:gd name="adj" fmla="val 47921"/>
              </a:avLst>
            </a:prstGeom>
            <a:solidFill>
              <a:srgbClr val="66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6" name="AutoShape 41">
              <a:extLst>
                <a:ext uri="{FF2B5EF4-FFF2-40B4-BE49-F238E27FC236}">
                  <a16:creationId xmlns:a16="http://schemas.microsoft.com/office/drawing/2014/main" id="{2A26FDD3-3AD6-B988-E1BF-5C3EBFF4E4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040" y="2424"/>
              <a:ext cx="192" cy="720"/>
            </a:xfrm>
            <a:prstGeom prst="cube">
              <a:avLst>
                <a:gd name="adj" fmla="val 4792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7" name="AutoShape 42">
              <a:extLst>
                <a:ext uri="{FF2B5EF4-FFF2-40B4-BE49-F238E27FC236}">
                  <a16:creationId xmlns:a16="http://schemas.microsoft.com/office/drawing/2014/main" id="{C4BB9B88-2CF9-185D-2655-8407DA2C3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160"/>
              <a:ext cx="144" cy="1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8" name="AutoShape 43">
              <a:extLst>
                <a:ext uri="{FF2B5EF4-FFF2-40B4-BE49-F238E27FC236}">
                  <a16:creationId xmlns:a16="http://schemas.microsoft.com/office/drawing/2014/main" id="{AC0B2D76-0A54-8748-655F-0AC920980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256"/>
              <a:ext cx="144" cy="1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grpSp>
        <p:nvGrpSpPr>
          <p:cNvPr id="66632" name="Group 72">
            <a:extLst>
              <a:ext uri="{FF2B5EF4-FFF2-40B4-BE49-F238E27FC236}">
                <a16:creationId xmlns:a16="http://schemas.microsoft.com/office/drawing/2014/main" id="{2DC97517-E50F-0B20-7B62-99D39BCCD49F}"/>
              </a:ext>
            </a:extLst>
          </p:cNvPr>
          <p:cNvGrpSpPr>
            <a:grpSpLocks/>
          </p:cNvGrpSpPr>
          <p:nvPr/>
        </p:nvGrpSpPr>
        <p:grpSpPr bwMode="auto">
          <a:xfrm>
            <a:off x="10287000" y="6972300"/>
            <a:ext cx="3771900" cy="2743200"/>
            <a:chOff x="2832" y="2300"/>
            <a:chExt cx="2304" cy="1636"/>
          </a:xfrm>
        </p:grpSpPr>
        <p:sp>
          <p:nvSpPr>
            <p:cNvPr id="7178" name="AutoShape 58">
              <a:extLst>
                <a:ext uri="{FF2B5EF4-FFF2-40B4-BE49-F238E27FC236}">
                  <a16:creationId xmlns:a16="http://schemas.microsoft.com/office/drawing/2014/main" id="{CF0E0ED0-D5A7-84E8-DF9A-B030FC7D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56"/>
              <a:ext cx="576" cy="580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79" name="AutoShape 59">
              <a:extLst>
                <a:ext uri="{FF2B5EF4-FFF2-40B4-BE49-F238E27FC236}">
                  <a16:creationId xmlns:a16="http://schemas.microsoft.com/office/drawing/2014/main" id="{E20C04A9-77B5-2997-EA22-D5658073C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56"/>
              <a:ext cx="576" cy="580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0" name="AutoShape 60">
              <a:extLst>
                <a:ext uri="{FF2B5EF4-FFF2-40B4-BE49-F238E27FC236}">
                  <a16:creationId xmlns:a16="http://schemas.microsoft.com/office/drawing/2014/main" id="{C2FBCEF0-AB02-C96F-A2B0-1B8593A55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" y="2931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1" name="AutoShape 61">
              <a:extLst>
                <a:ext uri="{FF2B5EF4-FFF2-40B4-BE49-F238E27FC236}">
                  <a16:creationId xmlns:a16="http://schemas.microsoft.com/office/drawing/2014/main" id="{3F6D2041-FF96-7078-C346-96DD79949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924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2" name="AutoShape 62">
              <a:hlinkClick r:id="rId7" action="ppaction://hlinkpres?slideindex=8&amp;slidetitle=Slide 8"/>
              <a:extLst>
                <a:ext uri="{FF2B5EF4-FFF2-40B4-BE49-F238E27FC236}">
                  <a16:creationId xmlns:a16="http://schemas.microsoft.com/office/drawing/2014/main" id="{D2B038DB-F7DB-6C64-53DC-23315EE8D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" y="2506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3" name="AutoShape 63">
              <a:hlinkClick r:id="rId4" action="ppaction://hlinkpres?slideindex=6&amp;slidetitle=Slide 6"/>
              <a:extLst>
                <a:ext uri="{FF2B5EF4-FFF2-40B4-BE49-F238E27FC236}">
                  <a16:creationId xmlns:a16="http://schemas.microsoft.com/office/drawing/2014/main" id="{07203C4A-E579-1A80-1F2F-F67169E11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9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4" name="AutoShape 64">
              <a:extLst>
                <a:ext uri="{FF2B5EF4-FFF2-40B4-BE49-F238E27FC236}">
                  <a16:creationId xmlns:a16="http://schemas.microsoft.com/office/drawing/2014/main" id="{6964CF4C-304C-E013-92D4-F022F6F36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00"/>
              <a:ext cx="2304" cy="288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sp>
        <p:nvSpPr>
          <p:cNvPr id="579588" name="Text Box 4">
            <a:extLst>
              <a:ext uri="{FF2B5EF4-FFF2-40B4-BE49-F238E27FC236}">
                <a16:creationId xmlns:a16="http://schemas.microsoft.com/office/drawing/2014/main" id="{05DB156C-710F-C60A-C613-78975D17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1501"/>
            <a:ext cx="11887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Có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bao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nhiêu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vuông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chữ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nhật</a:t>
            </a:r>
            <a:endParaRPr lang="en-US" altLang="en-US" sz="27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6634" name="Oval 74">
            <a:extLst>
              <a:ext uri="{FF2B5EF4-FFF2-40B4-BE49-F238E27FC236}">
                <a16:creationId xmlns:a16="http://schemas.microsoft.com/office/drawing/2014/main" id="{C9E32F94-2339-599C-90AB-FE3627128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04825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7176" name="Picture 12" descr="hoahong">
            <a:extLst>
              <a:ext uri="{FF2B5EF4-FFF2-40B4-BE49-F238E27FC236}">
                <a16:creationId xmlns:a16="http://schemas.microsoft.com/office/drawing/2014/main" id="{4603A488-D82C-9096-3B93-3B3D25D7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463" y="8458200"/>
            <a:ext cx="871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 descr="hoahong">
            <a:extLst>
              <a:ext uri="{FF2B5EF4-FFF2-40B4-BE49-F238E27FC236}">
                <a16:creationId xmlns:a16="http://schemas.microsoft.com/office/drawing/2014/main" id="{5B36E123-8A81-7687-1F4F-765AF5195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8458200"/>
            <a:ext cx="871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6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6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66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DA800BBD-C14B-704F-FA21-732DCF23D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sp>
        <p:nvSpPr>
          <p:cNvPr id="5139" name="AutoShape 19">
            <a:extLst>
              <a:ext uri="{FF2B5EF4-FFF2-40B4-BE49-F238E27FC236}">
                <a16:creationId xmlns:a16="http://schemas.microsoft.com/office/drawing/2014/main" id="{A438BF1F-3B15-93A2-30FB-9F7BD294E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3314700"/>
            <a:ext cx="1028700" cy="28575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0" name="AutoShape 20">
            <a:extLst>
              <a:ext uri="{FF2B5EF4-FFF2-40B4-BE49-F238E27FC236}">
                <a16:creationId xmlns:a16="http://schemas.microsoft.com/office/drawing/2014/main" id="{B1B8E08A-B2A5-EAA1-99F8-E6DA64DC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3314700"/>
            <a:ext cx="1028700" cy="28575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1" name="AutoShape 21">
            <a:extLst>
              <a:ext uri="{FF2B5EF4-FFF2-40B4-BE49-F238E27FC236}">
                <a16:creationId xmlns:a16="http://schemas.microsoft.com/office/drawing/2014/main" id="{0EF71619-185E-E130-54B1-363C25627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00500"/>
            <a:ext cx="1028700" cy="2857500"/>
          </a:xfrm>
          <a:prstGeom prst="cube">
            <a:avLst>
              <a:gd name="adj" fmla="val 25000"/>
            </a:avLst>
          </a:pr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2" name="AutoShape 22">
            <a:extLst>
              <a:ext uri="{FF2B5EF4-FFF2-40B4-BE49-F238E27FC236}">
                <a16:creationId xmlns:a16="http://schemas.microsoft.com/office/drawing/2014/main" id="{94C3CF14-9969-A98F-A0BF-8430EFD64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114800"/>
            <a:ext cx="1028700" cy="2857500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3" name="AutoShape 23">
            <a:extLst>
              <a:ext uri="{FF2B5EF4-FFF2-40B4-BE49-F238E27FC236}">
                <a16:creationId xmlns:a16="http://schemas.microsoft.com/office/drawing/2014/main" id="{83F8A406-C9F6-6183-1D69-24C170288C3F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8286750" y="1428750"/>
            <a:ext cx="1257300" cy="5029200"/>
          </a:xfrm>
          <a:prstGeom prst="cube">
            <a:avLst>
              <a:gd name="adj" fmla="val 48653"/>
            </a:avLst>
          </a:prstGeom>
          <a:solidFill>
            <a:srgbClr val="EEB0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4" name="Oval 24">
            <a:extLst>
              <a:ext uri="{FF2B5EF4-FFF2-40B4-BE49-F238E27FC236}">
                <a16:creationId xmlns:a16="http://schemas.microsoft.com/office/drawing/2014/main" id="{CC6D86DA-E603-0227-F6B2-88471E60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0" y="33147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5145" name="Oval 25">
            <a:extLst>
              <a:ext uri="{FF2B5EF4-FFF2-40B4-BE49-F238E27FC236}">
                <a16:creationId xmlns:a16="http://schemas.microsoft.com/office/drawing/2014/main" id="{E7EBC293-A6C8-3F43-7387-41335FBEB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9149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5146" name="Oval 26">
            <a:extLst>
              <a:ext uri="{FF2B5EF4-FFF2-40B4-BE49-F238E27FC236}">
                <a16:creationId xmlns:a16="http://schemas.microsoft.com/office/drawing/2014/main" id="{DF50A1D3-4591-6F5D-E97F-E7C14ECE3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48006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3</a:t>
            </a:r>
          </a:p>
        </p:txBody>
      </p:sp>
      <p:sp>
        <p:nvSpPr>
          <p:cNvPr id="5147" name="Oval 27">
            <a:extLst>
              <a:ext uri="{FF2B5EF4-FFF2-40B4-BE49-F238E27FC236}">
                <a16:creationId xmlns:a16="http://schemas.microsoft.com/office/drawing/2014/main" id="{2BF09704-4BBD-707E-ECB3-6D455C3A6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486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4</a:t>
            </a:r>
          </a:p>
        </p:txBody>
      </p:sp>
      <p:sp>
        <p:nvSpPr>
          <p:cNvPr id="5148" name="Oval 28">
            <a:extLst>
              <a:ext uri="{FF2B5EF4-FFF2-40B4-BE49-F238E27FC236}">
                <a16:creationId xmlns:a16="http://schemas.microsoft.com/office/drawing/2014/main" id="{22772377-F591-EA1A-3ED3-37C60CB62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0" y="5486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5</a:t>
            </a:r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DFED90B8-CA8E-0CC7-B7F7-B1B682DDE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80010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…...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hộp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chữ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nhật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F5128890-B031-D198-B39B-3500BB2EF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7953375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  <a:endParaRPr lang="en-US" altLang="en-US" sz="5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207" name="Picture 17" descr="cay-9">
            <a:hlinkClick r:id="rId3" action="ppaction://hlinkpres?slideindex=4&amp;slidetitle=Slide 4"/>
            <a:extLst>
              <a:ext uri="{FF2B5EF4-FFF2-40B4-BE49-F238E27FC236}">
                <a16:creationId xmlns:a16="http://schemas.microsoft.com/office/drawing/2014/main" id="{ACB3032F-449E-10E0-F7AC-45EA1619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4" grpId="0" animBg="1"/>
      <p:bldP spid="5145" grpId="0" animBg="1"/>
      <p:bldP spid="5146" grpId="0" animBg="1"/>
      <p:bldP spid="5147" grpId="0" animBg="1"/>
      <p:bldP spid="5148" grpId="0" animBg="1"/>
      <p:bldP spid="579588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AutoShape 5">
            <a:extLst>
              <a:ext uri="{FF2B5EF4-FFF2-40B4-BE49-F238E27FC236}">
                <a16:creationId xmlns:a16="http://schemas.microsoft.com/office/drawing/2014/main" id="{98CB5674-67B7-3687-CA73-6AFA309525F8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715250" y="3257550"/>
            <a:ext cx="2286000" cy="5600700"/>
          </a:xfrm>
          <a:prstGeom prst="cube">
            <a:avLst>
              <a:gd name="adj" fmla="val 4792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398" name="AutoShape 6">
            <a:extLst>
              <a:ext uri="{FF2B5EF4-FFF2-40B4-BE49-F238E27FC236}">
                <a16:creationId xmlns:a16="http://schemas.microsoft.com/office/drawing/2014/main" id="{3553A811-CDB2-123C-E16F-3CFBBF87F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83782"/>
            <a:ext cx="1866900" cy="1788318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399" name="AutoShape 7">
            <a:extLst>
              <a:ext uri="{FF2B5EF4-FFF2-40B4-BE49-F238E27FC236}">
                <a16:creationId xmlns:a16="http://schemas.microsoft.com/office/drawing/2014/main" id="{7D701B2F-AB5E-7678-81A2-60A4E8427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1" y="2793207"/>
            <a:ext cx="1140620" cy="1092993"/>
          </a:xfrm>
          <a:prstGeom prst="cube">
            <a:avLst>
              <a:gd name="adj" fmla="val 25000"/>
            </a:avLst>
          </a:prstGeom>
          <a:solidFill>
            <a:srgbClr val="0261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0" name="AutoShape 8">
            <a:extLst>
              <a:ext uri="{FF2B5EF4-FFF2-40B4-BE49-F238E27FC236}">
                <a16:creationId xmlns:a16="http://schemas.microsoft.com/office/drawing/2014/main" id="{E71F4F76-8994-2568-8CD0-A779C2E21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2176463"/>
            <a:ext cx="828675" cy="7953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1" name="AutoShape 9">
            <a:extLst>
              <a:ext uri="{FF2B5EF4-FFF2-40B4-BE49-F238E27FC236}">
                <a16:creationId xmlns:a16="http://schemas.microsoft.com/office/drawing/2014/main" id="{7A2E756C-1820-8A67-500A-0CBCFDBB3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1" y="1828800"/>
            <a:ext cx="519113" cy="497682"/>
          </a:xfrm>
          <a:prstGeom prst="cube">
            <a:avLst>
              <a:gd name="adj" fmla="val 25000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2" name="AutoShape 10">
            <a:extLst>
              <a:ext uri="{FF2B5EF4-FFF2-40B4-BE49-F238E27FC236}">
                <a16:creationId xmlns:a16="http://schemas.microsoft.com/office/drawing/2014/main" id="{BBF3A065-0BEB-3761-71B7-3D7ABC69E6B8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9653588" y="3948113"/>
            <a:ext cx="1490663" cy="2281238"/>
          </a:xfrm>
          <a:prstGeom prst="cube">
            <a:avLst>
              <a:gd name="adj" fmla="val 48653"/>
            </a:avLst>
          </a:prstGeom>
          <a:solidFill>
            <a:srgbClr val="EEB0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3" name="AutoShape 11">
            <a:extLst>
              <a:ext uri="{FF2B5EF4-FFF2-40B4-BE49-F238E27FC236}">
                <a16:creationId xmlns:a16="http://schemas.microsoft.com/office/drawing/2014/main" id="{F65E8A39-598E-C5FA-AEAC-797CA9B5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890963"/>
            <a:ext cx="828675" cy="795338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BC4B3CE7-A862-40BD-8EA4-585209952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7543801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hộp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nhật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vuông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B07B357-3048-D601-56BC-080274E11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74295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5D267B0-D401-C235-9A60-7B598CFDD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86868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  <a:endParaRPr lang="en-US" altLang="en-US" sz="5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9407" name="Oval 15">
            <a:extLst>
              <a:ext uri="{FF2B5EF4-FFF2-40B4-BE49-F238E27FC236}">
                <a16:creationId xmlns:a16="http://schemas.microsoft.com/office/drawing/2014/main" id="{3B05B925-314F-8E5B-804E-E748C33C0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1" y="4402932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59408" name="Oval 16">
            <a:extLst>
              <a:ext uri="{FF2B5EF4-FFF2-40B4-BE49-F238E27FC236}">
                <a16:creationId xmlns:a16="http://schemas.microsoft.com/office/drawing/2014/main" id="{644ADF2A-E5BB-816E-ACA6-EA30C02DB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1" y="3259932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59409" name="Oval 17">
            <a:extLst>
              <a:ext uri="{FF2B5EF4-FFF2-40B4-BE49-F238E27FC236}">
                <a16:creationId xmlns:a16="http://schemas.microsoft.com/office/drawing/2014/main" id="{52C4E037-52A7-CF42-56A7-FD1DD7EB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2464595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3</a:t>
            </a:r>
          </a:p>
        </p:txBody>
      </p:sp>
      <p:sp>
        <p:nvSpPr>
          <p:cNvPr id="59410" name="Oval 18">
            <a:extLst>
              <a:ext uri="{FF2B5EF4-FFF2-40B4-BE49-F238E27FC236}">
                <a16:creationId xmlns:a16="http://schemas.microsoft.com/office/drawing/2014/main" id="{7C681BCC-A2B2-D350-406E-AFE1A6F5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1" y="1943101"/>
            <a:ext cx="414338" cy="3976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4</a:t>
            </a:r>
          </a:p>
        </p:txBody>
      </p:sp>
      <p:sp>
        <p:nvSpPr>
          <p:cNvPr id="59411" name="Oval 19">
            <a:extLst>
              <a:ext uri="{FF2B5EF4-FFF2-40B4-BE49-F238E27FC236}">
                <a16:creationId xmlns:a16="http://schemas.microsoft.com/office/drawing/2014/main" id="{ADCBD371-59E9-9123-CE82-3FA5F905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2701" y="4174332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5</a:t>
            </a:r>
          </a:p>
        </p:txBody>
      </p:sp>
      <p:sp>
        <p:nvSpPr>
          <p:cNvPr id="59412" name="Oval 20">
            <a:extLst>
              <a:ext uri="{FF2B5EF4-FFF2-40B4-BE49-F238E27FC236}">
                <a16:creationId xmlns:a16="http://schemas.microsoft.com/office/drawing/2014/main" id="{CF6421E7-CA28-5753-95B3-252B3DE3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1" y="6346032"/>
            <a:ext cx="414338" cy="39766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59413" name="Oval 21">
            <a:extLst>
              <a:ext uri="{FF2B5EF4-FFF2-40B4-BE49-F238E27FC236}">
                <a16:creationId xmlns:a16="http://schemas.microsoft.com/office/drawing/2014/main" id="{43C9C45D-12F0-D77F-2BE3-9774E823D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101" y="5203032"/>
            <a:ext cx="414338" cy="39766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9235" name="Rectangle 3">
            <a:extLst>
              <a:ext uri="{FF2B5EF4-FFF2-40B4-BE49-F238E27FC236}">
                <a16:creationId xmlns:a16="http://schemas.microsoft.com/office/drawing/2014/main" id="{394D0B84-B762-E74F-047E-12E51489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pic>
        <p:nvPicPr>
          <p:cNvPr id="9236" name="Picture 17" descr="cay-9">
            <a:hlinkClick r:id="rId3"/>
            <a:extLst>
              <a:ext uri="{FF2B5EF4-FFF2-40B4-BE49-F238E27FC236}">
                <a16:creationId xmlns:a16="http://schemas.microsoft.com/office/drawing/2014/main" id="{A4FE9BDD-32E7-6C67-9130-3BA60BF4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2" grpId="0"/>
      <p:bldP spid="3" grpId="0"/>
      <p:bldP spid="59407" grpId="0" animBg="1"/>
      <p:bldP spid="59408" grpId="0" animBg="1"/>
      <p:bldP spid="59409" grpId="0" animBg="1"/>
      <p:bldP spid="59410" grpId="0" animBg="1"/>
      <p:bldP spid="59411" grpId="0" animBg="1"/>
      <p:bldP spid="59412" grpId="0" animBg="1"/>
      <p:bldP spid="594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774" y="7"/>
            <a:ext cx="18756774" cy="105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AutoShape 4">
            <a:extLst>
              <a:ext uri="{FF2B5EF4-FFF2-40B4-BE49-F238E27FC236}">
                <a16:creationId xmlns:a16="http://schemas.microsoft.com/office/drawing/2014/main" id="{30D32474-1456-58F6-6E9A-DB089774A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0292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2" name="AutoShape 6">
            <a:extLst>
              <a:ext uri="{FF2B5EF4-FFF2-40B4-BE49-F238E27FC236}">
                <a16:creationId xmlns:a16="http://schemas.microsoft.com/office/drawing/2014/main" id="{3999C47B-30BC-FB30-CC7E-F936FDF8B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148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3" name="AutoShape 7">
            <a:extLst>
              <a:ext uri="{FF2B5EF4-FFF2-40B4-BE49-F238E27FC236}">
                <a16:creationId xmlns:a16="http://schemas.microsoft.com/office/drawing/2014/main" id="{0B9DA8B2-1702-4C57-5832-9EFA6F6D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0292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4" name="AutoShape 8">
            <a:extLst>
              <a:ext uri="{FF2B5EF4-FFF2-40B4-BE49-F238E27FC236}">
                <a16:creationId xmlns:a16="http://schemas.microsoft.com/office/drawing/2014/main" id="{7D22C6DC-0D3B-AE7F-58C0-A2BB94D34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41148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5" name="AutoShape 9">
            <a:extLst>
              <a:ext uri="{FF2B5EF4-FFF2-40B4-BE49-F238E27FC236}">
                <a16:creationId xmlns:a16="http://schemas.microsoft.com/office/drawing/2014/main" id="{6721FBD8-6B8C-4238-E944-7852476F1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93545"/>
            <a:ext cx="1257300" cy="1250156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6" name="AutoShape 10">
            <a:extLst>
              <a:ext uri="{FF2B5EF4-FFF2-40B4-BE49-F238E27FC236}">
                <a16:creationId xmlns:a16="http://schemas.microsoft.com/office/drawing/2014/main" id="{4517FA61-6072-BE56-C08B-457F7717B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5720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7" name="AutoShape 11">
            <a:extLst>
              <a:ext uri="{FF2B5EF4-FFF2-40B4-BE49-F238E27FC236}">
                <a16:creationId xmlns:a16="http://schemas.microsoft.com/office/drawing/2014/main" id="{A73420FE-3FAD-4127-7FEE-3D7245BA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5493545"/>
            <a:ext cx="1257300" cy="1250156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8" name="AutoShape 12">
            <a:extLst>
              <a:ext uri="{FF2B5EF4-FFF2-40B4-BE49-F238E27FC236}">
                <a16:creationId xmlns:a16="http://schemas.microsoft.com/office/drawing/2014/main" id="{2E80B6D3-7D9A-8459-4023-9F7BB648A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45720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9" name="AutoShape 13">
            <a:extLst>
              <a:ext uri="{FF2B5EF4-FFF2-40B4-BE49-F238E27FC236}">
                <a16:creationId xmlns:a16="http://schemas.microsoft.com/office/drawing/2014/main" id="{30439C54-572B-168A-EBF6-7A47F6513040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8515350" y="1543050"/>
            <a:ext cx="1600200" cy="4914900"/>
          </a:xfrm>
          <a:prstGeom prst="cube">
            <a:avLst>
              <a:gd name="adj" fmla="val 47921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0" name="AutoShape 14">
            <a:extLst>
              <a:ext uri="{FF2B5EF4-FFF2-40B4-BE49-F238E27FC236}">
                <a16:creationId xmlns:a16="http://schemas.microsoft.com/office/drawing/2014/main" id="{F4B2520C-6491-AEFE-939E-D6A67B9E2207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10115550" y="2686050"/>
            <a:ext cx="1600200" cy="1028700"/>
          </a:xfrm>
          <a:prstGeom prst="cube">
            <a:avLst>
              <a:gd name="adj" fmla="val 4792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1" name="AutoShape 15">
            <a:extLst>
              <a:ext uri="{FF2B5EF4-FFF2-40B4-BE49-F238E27FC236}">
                <a16:creationId xmlns:a16="http://schemas.microsoft.com/office/drawing/2014/main" id="{45E31BC8-861B-F2D6-1DCA-5F5A90FF813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11315700" y="1371600"/>
            <a:ext cx="685800" cy="2514600"/>
          </a:xfrm>
          <a:prstGeom prst="cube">
            <a:avLst>
              <a:gd name="adj" fmla="val 47921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2" name="AutoShape 16">
            <a:extLst>
              <a:ext uri="{FF2B5EF4-FFF2-40B4-BE49-F238E27FC236}">
                <a16:creationId xmlns:a16="http://schemas.microsoft.com/office/drawing/2014/main" id="{522A690E-699C-DB79-3875-0F9F76D777B4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143750" y="2686050"/>
            <a:ext cx="457200" cy="1714500"/>
          </a:xfrm>
          <a:prstGeom prst="cube">
            <a:avLst>
              <a:gd name="adj" fmla="val 479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3" name="AutoShape 17">
            <a:extLst>
              <a:ext uri="{FF2B5EF4-FFF2-40B4-BE49-F238E27FC236}">
                <a16:creationId xmlns:a16="http://schemas.microsoft.com/office/drawing/2014/main" id="{0C9D2A02-7B00-913F-3508-C1071A386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900" y="2057400"/>
            <a:ext cx="342900" cy="3429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4" name="AutoShape 18">
            <a:extLst>
              <a:ext uri="{FF2B5EF4-FFF2-40B4-BE49-F238E27FC236}">
                <a16:creationId xmlns:a16="http://schemas.microsoft.com/office/drawing/2014/main" id="{2FB4D962-DA17-B3E3-F0AD-200C1418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300" y="2286000"/>
            <a:ext cx="342900" cy="3429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C902DF13-EBAE-02BA-93B6-372CBD22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754380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 …. khối hộp chữ nhật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 …. khối lập phương</a:t>
            </a:r>
          </a:p>
        </p:txBody>
      </p:sp>
      <p:sp>
        <p:nvSpPr>
          <p:cNvPr id="60439" name="Oval 23">
            <a:extLst>
              <a:ext uri="{FF2B5EF4-FFF2-40B4-BE49-F238E27FC236}">
                <a16:creationId xmlns:a16="http://schemas.microsoft.com/office/drawing/2014/main" id="{3AA20757-47C4-42AF-B399-79B1B55B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100" y="4114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440" name="Oval 24">
            <a:extLst>
              <a:ext uri="{FF2B5EF4-FFF2-40B4-BE49-F238E27FC236}">
                <a16:creationId xmlns:a16="http://schemas.microsoft.com/office/drawing/2014/main" id="{38F5CC69-0702-8030-AFC4-F539BBB88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33147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441" name="Oval 25">
            <a:extLst>
              <a:ext uri="{FF2B5EF4-FFF2-40B4-BE49-F238E27FC236}">
                <a16:creationId xmlns:a16="http://schemas.microsoft.com/office/drawing/2014/main" id="{E7A2B4E0-1337-5511-A26E-FD45C2422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442" name="Oval 26">
            <a:extLst>
              <a:ext uri="{FF2B5EF4-FFF2-40B4-BE49-F238E27FC236}">
                <a16:creationId xmlns:a16="http://schemas.microsoft.com/office/drawing/2014/main" id="{C5B29EE2-5C79-BBEB-A72B-9A587946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228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C39E7B0-A0FF-59B1-B229-52951560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74295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7553B0C-05B0-B6E8-8F26-D6B157C38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936458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0BD56C6-EC1C-E14C-0450-8CB6D56B9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0292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349547E-BDEA-813D-B432-0015ED4A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46863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8ABE455-5B2B-6BEB-32FB-BE681F73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6007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E7B09DC-F941-1065-7D33-C29F4427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0" y="5936458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B0CB70E-029F-E5C8-CC3C-E3A29FF53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0" y="50292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C04A04-3EA8-C44D-8C1A-A47C7A75A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46863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19BF40F-2CF7-42EE-24A2-E2690D2E2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56007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2F5B6676-622C-F488-B886-CF9BD5C7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0" y="1943101"/>
            <a:ext cx="5715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D7795DDD-3310-3C1C-0509-E3B30F2AF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0" y="1485900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5A9E51A-B729-36BF-8E90-0F20AA184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8572500"/>
            <a:ext cx="137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73" name="Rectangle 3">
            <a:extLst>
              <a:ext uri="{FF2B5EF4-FFF2-40B4-BE49-F238E27FC236}">
                <a16:creationId xmlns:a16="http://schemas.microsoft.com/office/drawing/2014/main" id="{2141D34E-64CE-1889-0D0C-68F80025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53" y="182147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 dirty="0"/>
          </a:p>
        </p:txBody>
      </p:sp>
      <p:pic>
        <p:nvPicPr>
          <p:cNvPr id="10274" name="Picture 17" descr="cay-9">
            <a:hlinkClick r:id="rId3"/>
            <a:extLst>
              <a:ext uri="{FF2B5EF4-FFF2-40B4-BE49-F238E27FC236}">
                <a16:creationId xmlns:a16="http://schemas.microsoft.com/office/drawing/2014/main" id="{8BE3F89A-DF0E-A46E-FDD1-BA381D31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0439" grpId="0" animBg="1"/>
      <p:bldP spid="60440" grpId="0" animBg="1"/>
      <p:bldP spid="60441" grpId="0" animBg="1"/>
      <p:bldP spid="60442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4">
            <a:extLst>
              <a:ext uri="{FF2B5EF4-FFF2-40B4-BE49-F238E27FC236}">
                <a16:creationId xmlns:a16="http://schemas.microsoft.com/office/drawing/2014/main" id="{5E941D48-6DC3-7E1B-C1F0-725DC3D67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343400"/>
            <a:ext cx="1371600" cy="1381125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69" name="AutoShape 5">
            <a:extLst>
              <a:ext uri="{FF2B5EF4-FFF2-40B4-BE49-F238E27FC236}">
                <a16:creationId xmlns:a16="http://schemas.microsoft.com/office/drawing/2014/main" id="{807FC6DA-992B-2A36-E053-858776DC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4343400"/>
            <a:ext cx="1371600" cy="1381125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0" name="AutoShape 6">
            <a:extLst>
              <a:ext uri="{FF2B5EF4-FFF2-40B4-BE49-F238E27FC236}">
                <a16:creationId xmlns:a16="http://schemas.microsoft.com/office/drawing/2014/main" id="{3746E185-090D-BF07-77A7-A82E947D3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220" y="3331370"/>
            <a:ext cx="764381" cy="1240631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1" name="AutoShape 7">
            <a:extLst>
              <a:ext uri="{FF2B5EF4-FFF2-40B4-BE49-F238E27FC236}">
                <a16:creationId xmlns:a16="http://schemas.microsoft.com/office/drawing/2014/main" id="{BED7C8DC-0634-F9D3-3105-2E0B2453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100" y="3314700"/>
            <a:ext cx="764382" cy="1240632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2" name="AutoShape 8">
            <a:extLst>
              <a:ext uri="{FF2B5EF4-FFF2-40B4-BE49-F238E27FC236}">
                <a16:creationId xmlns:a16="http://schemas.microsoft.com/office/drawing/2014/main" id="{3C538502-EF95-DD9D-FE0A-4DE9672EC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220" y="2319338"/>
            <a:ext cx="764381" cy="1240632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3" name="AutoShape 9">
            <a:extLst>
              <a:ext uri="{FF2B5EF4-FFF2-40B4-BE49-F238E27FC236}">
                <a16:creationId xmlns:a16="http://schemas.microsoft.com/office/drawing/2014/main" id="{A580DAC4-F100-97ED-05CA-1482A76A7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100" y="2302670"/>
            <a:ext cx="764382" cy="1240631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4" name="AutoShape 10">
            <a:extLst>
              <a:ext uri="{FF2B5EF4-FFF2-40B4-BE49-F238E27FC236}">
                <a16:creationId xmlns:a16="http://schemas.microsoft.com/office/drawing/2014/main" id="{403EBD62-BDA2-21AE-B889-CB1DE55C7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1828800"/>
            <a:ext cx="5486400" cy="6858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EB539822-70C7-6FCD-0778-07848697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7543801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hộp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nhật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vuông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8C53AB8-59D5-ECB7-1B92-F43747753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74295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33171D1-FD5A-B1A4-1747-C96D92616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8572500"/>
            <a:ext cx="137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2478" name="Oval 14">
            <a:extLst>
              <a:ext uri="{FF2B5EF4-FFF2-40B4-BE49-F238E27FC236}">
                <a16:creationId xmlns:a16="http://schemas.microsoft.com/office/drawing/2014/main" id="{1ECBAE86-0207-FBA2-DE3D-0BBA96912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886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479" name="Oval 15">
            <a:extLst>
              <a:ext uri="{FF2B5EF4-FFF2-40B4-BE49-F238E27FC236}">
                <a16:creationId xmlns:a16="http://schemas.microsoft.com/office/drawing/2014/main" id="{78A24E40-6008-A57B-A824-C10277652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8575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480" name="Oval 16">
            <a:extLst>
              <a:ext uri="{FF2B5EF4-FFF2-40B4-BE49-F238E27FC236}">
                <a16:creationId xmlns:a16="http://schemas.microsoft.com/office/drawing/2014/main" id="{D64FF327-8D0F-D550-399A-EEAE79517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0" y="3886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481" name="Oval 17">
            <a:extLst>
              <a:ext uri="{FF2B5EF4-FFF2-40B4-BE49-F238E27FC236}">
                <a16:creationId xmlns:a16="http://schemas.microsoft.com/office/drawing/2014/main" id="{929592EE-0911-DFF3-07F4-31FE9D14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0" y="2743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482" name="Oval 18">
            <a:extLst>
              <a:ext uri="{FF2B5EF4-FFF2-40B4-BE49-F238E27FC236}">
                <a16:creationId xmlns:a16="http://schemas.microsoft.com/office/drawing/2014/main" id="{D179883F-6985-FFD7-088D-98ED2BC4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057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483" name="Oval 19">
            <a:extLst>
              <a:ext uri="{FF2B5EF4-FFF2-40B4-BE49-F238E27FC236}">
                <a16:creationId xmlns:a16="http://schemas.microsoft.com/office/drawing/2014/main" id="{64514055-2EF4-9E94-E89C-F6A2D0391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9149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62484" name="Oval 20">
            <a:extLst>
              <a:ext uri="{FF2B5EF4-FFF2-40B4-BE49-F238E27FC236}">
                <a16:creationId xmlns:a16="http://schemas.microsoft.com/office/drawing/2014/main" id="{7467C4EB-4C06-75B5-279A-7E9D30AA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49149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11283" name="Rectangle 3">
            <a:extLst>
              <a:ext uri="{FF2B5EF4-FFF2-40B4-BE49-F238E27FC236}">
                <a16:creationId xmlns:a16="http://schemas.microsoft.com/office/drawing/2014/main" id="{7309C2E5-3318-9F0E-BDDA-05CE685A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pic>
        <p:nvPicPr>
          <p:cNvPr id="11284" name="Picture 17" descr="cay-9">
            <a:hlinkClick r:id="rId3"/>
            <a:extLst>
              <a:ext uri="{FF2B5EF4-FFF2-40B4-BE49-F238E27FC236}">
                <a16:creationId xmlns:a16="http://schemas.microsoft.com/office/drawing/2014/main" id="{C1FF70D5-B7D5-C861-E61B-9FAF4444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2" grpId="0"/>
      <p:bldP spid="3" grpId="0"/>
      <p:bldP spid="62478" grpId="0" animBg="1"/>
      <p:bldP spid="62479" grpId="0" animBg="1"/>
      <p:bldP spid="62480" grpId="0" animBg="1"/>
      <p:bldP spid="62481" grpId="0" animBg="1"/>
      <p:bldP spid="62482" grpId="0" animBg="1"/>
      <p:bldP spid="62483" grpId="0" animBg="1"/>
      <p:bldP spid="6248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174" y="6740535"/>
            <a:ext cx="20105192" cy="5035531"/>
            <a:chOff x="0" y="0"/>
            <a:chExt cx="26806923" cy="6714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6714041" cy="67140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695486" y="0"/>
              <a:ext cx="6714041" cy="67140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391037" y="0"/>
              <a:ext cx="6714041" cy="671404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0092882" y="0"/>
              <a:ext cx="6714041" cy="671404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40119" y="1714500"/>
            <a:ext cx="9807763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54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2BED92-F147-4DFE-9B14-5343A1FDB4F1}"/>
              </a:ext>
            </a:extLst>
          </p:cNvPr>
          <p:cNvGrpSpPr/>
          <p:nvPr/>
        </p:nvGrpSpPr>
        <p:grpSpPr>
          <a:xfrm>
            <a:off x="1248633" y="3390900"/>
            <a:ext cx="7662114" cy="6091425"/>
            <a:chOff x="1248633" y="3546463"/>
            <a:chExt cx="7662114" cy="6091425"/>
          </a:xfrm>
        </p:grpSpPr>
        <p:grpSp>
          <p:nvGrpSpPr>
            <p:cNvPr id="10" name="Group 10"/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B8C91-8705-4D98-889E-9D2B73B86139}"/>
                </a:ext>
              </a:extLst>
            </p:cNvPr>
            <p:cNvSpPr txBox="1"/>
            <p:nvPr/>
          </p:nvSpPr>
          <p:spPr>
            <a:xfrm>
              <a:off x="1481882" y="5219700"/>
              <a:ext cx="7331263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4D1D07-7CD0-4F0B-9731-283914987FEA}"/>
              </a:ext>
            </a:extLst>
          </p:cNvPr>
          <p:cNvGrpSpPr/>
          <p:nvPr/>
        </p:nvGrpSpPr>
        <p:grpSpPr>
          <a:xfrm>
            <a:off x="9341437" y="3390900"/>
            <a:ext cx="7697930" cy="6091425"/>
            <a:chOff x="1212817" y="3546463"/>
            <a:chExt cx="7697930" cy="6091425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84D886E7-1DDD-4EC8-AB4E-D6C1E939738F}"/>
                </a:ext>
              </a:extLst>
            </p:cNvPr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7BC9E6DC-3F51-41E8-8F44-4CA1A3CEF6E2}"/>
                  </a:ext>
                </a:extLst>
              </p:cNvPr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A65798FD-74A9-4857-A42E-182F8AA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2AC22A-D980-47FE-8E6B-AF4CD0C7B88D}"/>
                </a:ext>
              </a:extLst>
            </p:cNvPr>
            <p:cNvSpPr txBox="1"/>
            <p:nvPr/>
          </p:nvSpPr>
          <p:spPr>
            <a:xfrm>
              <a:off x="1212817" y="5286363"/>
              <a:ext cx="7662114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976" y="4141863"/>
            <a:ext cx="11846047" cy="61451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2917016" y="751765"/>
            <a:ext cx="12453968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828800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658" y="0"/>
            <a:ext cx="2498502" cy="2529996"/>
          </a:xfrm>
          <a:prstGeom prst="rect">
            <a:avLst/>
          </a:prstGeom>
        </p:spPr>
      </p:pic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76549" y="7738097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38"/>
            <a:ext cx="13349478" cy="829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2456" y="5038840"/>
            <a:ext cx="3333510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tròn</a:t>
            </a:r>
            <a:endParaRPr lang="en-US" sz="5550" dirty="0"/>
          </a:p>
        </p:txBody>
      </p:sp>
      <p:sp>
        <p:nvSpPr>
          <p:cNvPr id="10" name="TextBox 9"/>
          <p:cNvSpPr txBox="1"/>
          <p:nvPr/>
        </p:nvSpPr>
        <p:spPr>
          <a:xfrm>
            <a:off x="6991606" y="5038840"/>
            <a:ext cx="4624088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vuông</a:t>
            </a:r>
            <a:endParaRPr lang="en-US" sz="5550" dirty="0"/>
          </a:p>
        </p:txBody>
      </p:sp>
      <p:sp>
        <p:nvSpPr>
          <p:cNvPr id="11" name="TextBox 10"/>
          <p:cNvSpPr txBox="1"/>
          <p:nvPr/>
        </p:nvSpPr>
        <p:spPr>
          <a:xfrm>
            <a:off x="1432362" y="7798078"/>
            <a:ext cx="4253691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tam </a:t>
            </a:r>
            <a:r>
              <a:rPr lang="en-US" sz="5550" dirty="0" err="1"/>
              <a:t>giác</a:t>
            </a:r>
            <a:endParaRPr lang="en-US" sz="5550" dirty="0"/>
          </a:p>
        </p:txBody>
      </p:sp>
      <p:sp>
        <p:nvSpPr>
          <p:cNvPr id="12" name="TextBox 11"/>
          <p:cNvSpPr txBox="1"/>
          <p:nvPr/>
        </p:nvSpPr>
        <p:spPr>
          <a:xfrm>
            <a:off x="6674739" y="7805974"/>
            <a:ext cx="5257806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chữ</a:t>
            </a:r>
            <a:r>
              <a:rPr lang="en-US" sz="5550" dirty="0"/>
              <a:t> </a:t>
            </a:r>
            <a:r>
              <a:rPr lang="en-US" sz="5550" dirty="0" err="1"/>
              <a:t>nhật</a:t>
            </a:r>
            <a:endParaRPr lang="en-US" sz="5550" dirty="0"/>
          </a:p>
        </p:txBody>
      </p:sp>
    </p:spTree>
    <p:extLst>
      <p:ext uri="{BB962C8B-B14F-4D97-AF65-F5344CB8AC3E}">
        <p14:creationId xmlns:p14="http://schemas.microsoft.com/office/powerpoint/2010/main" val="4164079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63CE0-7E74-4652-9CFF-1C0BFD90F525}"/>
              </a:ext>
            </a:extLst>
          </p:cNvPr>
          <p:cNvSpPr txBox="1"/>
          <p:nvPr/>
        </p:nvSpPr>
        <p:spPr>
          <a:xfrm>
            <a:off x="3" y="14"/>
            <a:ext cx="18288000" cy="692489"/>
          </a:xfrm>
          <a:prstGeom prst="rect">
            <a:avLst/>
          </a:prstGeom>
          <a:solidFill>
            <a:srgbClr val="C9EDF7"/>
          </a:solidFill>
          <a:ln>
            <a:solidFill>
              <a:srgbClr val="C9EDF7"/>
            </a:solidFill>
          </a:ln>
        </p:spPr>
        <p:txBody>
          <a:bodyPr wrap="square" lIns="137154" tIns="68576" rIns="137154" bIns="68576" rtlCol="0">
            <a:spAutoFit/>
          </a:bodyPr>
          <a:lstStyle/>
          <a:p>
            <a:pPr defTabSz="1828701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B7C1B-31D1-4EF9-9F10-F6AB8384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38119" y="2348610"/>
            <a:ext cx="14656115" cy="585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B9D31-8890-43CA-80EB-B94D0EBF8DED}"/>
              </a:ext>
            </a:extLst>
          </p:cNvPr>
          <p:cNvSpPr txBox="1"/>
          <p:nvPr/>
        </p:nvSpPr>
        <p:spPr>
          <a:xfrm>
            <a:off x="3169927" y="5415581"/>
            <a:ext cx="11810153" cy="51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701">
              <a:lnSpc>
                <a:spcPts val="4200"/>
              </a:lnSpc>
            </a:pPr>
            <a:endParaRPr lang="en-US" sz="3300" dirty="0">
              <a:solidFill>
                <a:srgbClr val="000000"/>
              </a:solidFill>
              <a:latin typeface="Rugrats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01E-D09C-4F0B-871C-620D910BE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4428">
            <a:off x="13486099" y="1568072"/>
            <a:ext cx="3381830" cy="2146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427B40-447F-4884-AE75-6F4FCEDE8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3054" y="7013332"/>
            <a:ext cx="5892174" cy="1541558"/>
          </a:xfrm>
          <a:prstGeom prst="rect">
            <a:avLst/>
          </a:prstGeom>
        </p:spPr>
      </p:pic>
      <p:pic>
        <p:nvPicPr>
          <p:cNvPr id="10" name="图片 10" descr="图片包含 轮子&#10;&#10;已生成高可信度的说明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23902"/>
            <a:ext cx="8534400" cy="2081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14" y="1181108"/>
            <a:ext cx="12474755" cy="67395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1258" y="6071522"/>
            <a:ext cx="4880078" cy="1615831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68352" y="5875990"/>
            <a:ext cx="5519864" cy="184666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5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5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55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14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600" y="2095500"/>
            <a:ext cx="5338262" cy="538538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7999" y="1409700"/>
            <a:ext cx="4572000" cy="6383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3910012" y="7536868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1760743" y="7480884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0" name="Oval 16">
            <a:extLst>
              <a:ext uri="{FF2B5EF4-FFF2-40B4-BE49-F238E27FC236}">
                <a16:creationId xmlns:a16="http://schemas.microsoft.com/office/drawing/2014/main" id="{D1C5DB5A-038B-7D71-379E-673CCB9FA5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1250" y="1924050"/>
            <a:ext cx="5841207" cy="5841207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grpSp>
        <p:nvGrpSpPr>
          <p:cNvPr id="52272" name="Group 48">
            <a:extLst>
              <a:ext uri="{FF2B5EF4-FFF2-40B4-BE49-F238E27FC236}">
                <a16:creationId xmlns:a16="http://schemas.microsoft.com/office/drawing/2014/main" id="{6ECE5085-35EB-F970-590D-EBAEC50C882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2200" y="1952625"/>
            <a:ext cx="5829300" cy="5819775"/>
            <a:chOff x="1584" y="812"/>
            <a:chExt cx="2256" cy="2444"/>
          </a:xfrm>
        </p:grpSpPr>
        <p:sp>
          <p:nvSpPr>
            <p:cNvPr id="9239" name="AutoShape 49">
              <a:extLst>
                <a:ext uri="{FF2B5EF4-FFF2-40B4-BE49-F238E27FC236}">
                  <a16:creationId xmlns:a16="http://schemas.microsoft.com/office/drawing/2014/main" id="{340DF15A-10AF-5784-268A-96BA801A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0" name="AutoShape 50">
              <a:extLst>
                <a:ext uri="{FF2B5EF4-FFF2-40B4-BE49-F238E27FC236}">
                  <a16:creationId xmlns:a16="http://schemas.microsoft.com/office/drawing/2014/main" id="{C069D328-A522-B0C0-2EA1-C816D3688E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1" name="AutoShape 51">
              <a:extLst>
                <a:ext uri="{FF2B5EF4-FFF2-40B4-BE49-F238E27FC236}">
                  <a16:creationId xmlns:a16="http://schemas.microsoft.com/office/drawing/2014/main" id="{E45D9BAE-4BCF-A9F3-395B-66EBA6406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2" name="AutoShape 52">
              <a:extLst>
                <a:ext uri="{FF2B5EF4-FFF2-40B4-BE49-F238E27FC236}">
                  <a16:creationId xmlns:a16="http://schemas.microsoft.com/office/drawing/2014/main" id="{051A332E-38E3-DAE1-1D8B-3D2792E055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3" name="AutoShape 53">
              <a:extLst>
                <a:ext uri="{FF2B5EF4-FFF2-40B4-BE49-F238E27FC236}">
                  <a16:creationId xmlns:a16="http://schemas.microsoft.com/office/drawing/2014/main" id="{9281FCFA-FBF8-13E6-AAE2-5997E8C28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4" name="AutoShape 54">
              <a:extLst>
                <a:ext uri="{FF2B5EF4-FFF2-40B4-BE49-F238E27FC236}">
                  <a16:creationId xmlns:a16="http://schemas.microsoft.com/office/drawing/2014/main" id="{79ED9C60-6266-6031-605D-4796D1EA32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5" name="AutoShape 55">
              <a:extLst>
                <a:ext uri="{FF2B5EF4-FFF2-40B4-BE49-F238E27FC236}">
                  <a16:creationId xmlns:a16="http://schemas.microsoft.com/office/drawing/2014/main" id="{63E96E23-4EF3-A852-4009-6D6596807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6" name="AutoShape 56">
              <a:extLst>
                <a:ext uri="{FF2B5EF4-FFF2-40B4-BE49-F238E27FC236}">
                  <a16:creationId xmlns:a16="http://schemas.microsoft.com/office/drawing/2014/main" id="{0210A00C-BC61-415E-B88E-313C0864EE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7" name="AutoShape 57">
              <a:extLst>
                <a:ext uri="{FF2B5EF4-FFF2-40B4-BE49-F238E27FC236}">
                  <a16:creationId xmlns:a16="http://schemas.microsoft.com/office/drawing/2014/main" id="{4306EB6C-0AED-9177-E48F-0CAF48D91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</p:grpSp>
      <p:sp>
        <p:nvSpPr>
          <p:cNvPr id="52226" name="Oval 2">
            <a:extLst>
              <a:ext uri="{FF2B5EF4-FFF2-40B4-BE49-F238E27FC236}">
                <a16:creationId xmlns:a16="http://schemas.microsoft.com/office/drawing/2014/main" id="{C87F0C40-59FC-E112-3C2E-D8E2EFDD1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1943100"/>
            <a:ext cx="5812632" cy="5812632"/>
          </a:xfrm>
          <a:prstGeom prst="ellipse">
            <a:avLst/>
          </a:prstGeom>
          <a:gradFill rotWithShape="1">
            <a:gsLst>
              <a:gs pos="0">
                <a:srgbClr val="184776"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8576FC5B-BDE7-61FC-2777-DE1B711B7C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96350" y="6115050"/>
            <a:ext cx="495300" cy="272415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842B3BC3-8911-9A6D-1D0F-530458CD1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8395" y="1912145"/>
            <a:ext cx="5869781" cy="5869781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294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sp>
        <p:nvSpPr>
          <p:cNvPr id="52241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60CFD06-DBF3-CABA-5AAF-453BF643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52244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C168313-263A-2618-6980-C4C43A7E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100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grpSp>
        <p:nvGrpSpPr>
          <p:cNvPr id="52257" name="Group 33">
            <a:extLst>
              <a:ext uri="{FF2B5EF4-FFF2-40B4-BE49-F238E27FC236}">
                <a16:creationId xmlns:a16="http://schemas.microsoft.com/office/drawing/2014/main" id="{DFE3DF4E-56D5-286F-151B-9677D47079DC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933575"/>
            <a:ext cx="5372100" cy="5819775"/>
            <a:chOff x="1584" y="812"/>
            <a:chExt cx="2256" cy="2444"/>
          </a:xfrm>
        </p:grpSpPr>
        <p:sp>
          <p:nvSpPr>
            <p:cNvPr id="9230" name="AutoShape 34">
              <a:extLst>
                <a:ext uri="{FF2B5EF4-FFF2-40B4-BE49-F238E27FC236}">
                  <a16:creationId xmlns:a16="http://schemas.microsoft.com/office/drawing/2014/main" id="{C219D291-002D-D9AB-912E-CF344AEB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1" name="AutoShape 35">
              <a:extLst>
                <a:ext uri="{FF2B5EF4-FFF2-40B4-BE49-F238E27FC236}">
                  <a16:creationId xmlns:a16="http://schemas.microsoft.com/office/drawing/2014/main" id="{22FAE7D5-206F-AA39-993D-C4FCAC4EDA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2" name="AutoShape 36">
              <a:extLst>
                <a:ext uri="{FF2B5EF4-FFF2-40B4-BE49-F238E27FC236}">
                  <a16:creationId xmlns:a16="http://schemas.microsoft.com/office/drawing/2014/main" id="{2E30C404-C68A-9513-477F-AF8EE45A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3" name="AutoShape 37">
              <a:extLst>
                <a:ext uri="{FF2B5EF4-FFF2-40B4-BE49-F238E27FC236}">
                  <a16:creationId xmlns:a16="http://schemas.microsoft.com/office/drawing/2014/main" id="{6258D6A8-3B4A-D250-E703-C5B200D051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4" name="AutoShape 38">
              <a:extLst>
                <a:ext uri="{FF2B5EF4-FFF2-40B4-BE49-F238E27FC236}">
                  <a16:creationId xmlns:a16="http://schemas.microsoft.com/office/drawing/2014/main" id="{DD75C94D-2361-DBEB-4E97-3AE4FC3EF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5" name="AutoShape 39">
              <a:extLst>
                <a:ext uri="{FF2B5EF4-FFF2-40B4-BE49-F238E27FC236}">
                  <a16:creationId xmlns:a16="http://schemas.microsoft.com/office/drawing/2014/main" id="{E43BA870-F2ED-81CF-85D3-E135CF199B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6" name="AutoShape 40">
              <a:extLst>
                <a:ext uri="{FF2B5EF4-FFF2-40B4-BE49-F238E27FC236}">
                  <a16:creationId xmlns:a16="http://schemas.microsoft.com/office/drawing/2014/main" id="{454EAF26-2FC1-9E94-8946-7380EBFE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7" name="AutoShape 41">
              <a:extLst>
                <a:ext uri="{FF2B5EF4-FFF2-40B4-BE49-F238E27FC236}">
                  <a16:creationId xmlns:a16="http://schemas.microsoft.com/office/drawing/2014/main" id="{78508188-1352-3734-3A2C-5858786A8D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8" name="AutoShape 42">
              <a:extLst>
                <a:ext uri="{FF2B5EF4-FFF2-40B4-BE49-F238E27FC236}">
                  <a16:creationId xmlns:a16="http://schemas.microsoft.com/office/drawing/2014/main" id="{50F7A12C-39DF-EEB2-DBE1-16C7C938E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</p:grpSp>
      <p:sp>
        <p:nvSpPr>
          <p:cNvPr id="52268" name="AutoShape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BBC872-1987-54BA-82AF-65EDD632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8343900"/>
            <a:ext cx="2514600" cy="800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Khối cầu</a:t>
            </a:r>
          </a:p>
        </p:txBody>
      </p:sp>
      <p:sp>
        <p:nvSpPr>
          <p:cNvPr id="52269" name="Text Box 45">
            <a:extLst>
              <a:ext uri="{FF2B5EF4-FFF2-40B4-BE49-F238E27FC236}">
                <a16:creationId xmlns:a16="http://schemas.microsoft.com/office/drawing/2014/main" id="{73B3927C-5888-CCFC-B5F8-D7DE1903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9144000"/>
            <a:ext cx="34290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Khung của khối cầu.</a:t>
            </a:r>
          </a:p>
        </p:txBody>
      </p:sp>
      <p:sp>
        <p:nvSpPr>
          <p:cNvPr id="52270" name="Text Box 46">
            <a:extLst>
              <a:ext uri="{FF2B5EF4-FFF2-40B4-BE49-F238E27FC236}">
                <a16:creationId xmlns:a16="http://schemas.microsoft.com/office/drawing/2014/main" id="{63A77D29-194C-1643-EED2-63D122FF1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9144000"/>
            <a:ext cx="38862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Mặt tròn bao quanh.</a:t>
            </a:r>
          </a:p>
        </p:txBody>
      </p:sp>
      <p:sp>
        <p:nvSpPr>
          <p:cNvPr id="52271" name="Text Box 47">
            <a:extLst>
              <a:ext uri="{FF2B5EF4-FFF2-40B4-BE49-F238E27FC236}">
                <a16:creationId xmlns:a16="http://schemas.microsoft.com/office/drawing/2014/main" id="{FCEAAF51-6B0F-4DB8-FF9F-A8583240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9144000"/>
            <a:ext cx="46863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Khối cầu có thể lăn.</a:t>
            </a:r>
          </a:p>
        </p:txBody>
      </p:sp>
    </p:spTree>
    <p:extLst>
      <p:ext uri="{BB962C8B-B14F-4D97-AF65-F5344CB8AC3E}">
        <p14:creationId xmlns:p14="http://schemas.microsoft.com/office/powerpoint/2010/main" val="26456786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4" dur="3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3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5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2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8"/>
                  </p:tgtEl>
                </p:cond>
              </p:nextCondLst>
            </p:seq>
          </p:childTnLst>
        </p:cTn>
      </p:par>
    </p:tnLst>
    <p:bldLst>
      <p:bldP spid="52240" grpId="0" animBg="1"/>
      <p:bldP spid="52240" grpId="1" animBg="1"/>
      <p:bldP spid="52226" grpId="0" animBg="1"/>
      <p:bldP spid="52226" grpId="1" animBg="1"/>
      <p:bldP spid="52226" grpId="2" animBg="1"/>
      <p:bldP spid="52229" grpId="0" animBg="1"/>
      <p:bldP spid="52229" grpId="1" animBg="1"/>
      <p:bldP spid="52229" grpId="2" animBg="1"/>
      <p:bldP spid="52233" grpId="0" animBg="1"/>
      <p:bldP spid="52233" grpId="1" animBg="1"/>
      <p:bldP spid="52233" grpId="2" animBg="1"/>
      <p:bldP spid="52269" grpId="0"/>
      <p:bldP spid="52270" grpId="0"/>
      <p:bldP spid="522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4" name="Picture 20" descr="khoi tru">
            <a:extLst>
              <a:ext uri="{FF2B5EF4-FFF2-40B4-BE49-F238E27FC236}">
                <a16:creationId xmlns:a16="http://schemas.microsoft.com/office/drawing/2014/main" id="{CD1DA307-C722-9F18-3D27-0D3181D8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43000"/>
            <a:ext cx="498633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3" name="AutoShape 39">
            <a:extLst>
              <a:ext uri="{FF2B5EF4-FFF2-40B4-BE49-F238E27FC236}">
                <a16:creationId xmlns:a16="http://schemas.microsoft.com/office/drawing/2014/main" id="{AA3F98B8-8298-023A-AD18-FE25B389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2247900"/>
            <a:ext cx="4852988" cy="48006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sp>
        <p:nvSpPr>
          <p:cNvPr id="31753" name="Oval 9">
            <a:extLst>
              <a:ext uri="{FF2B5EF4-FFF2-40B4-BE49-F238E27FC236}">
                <a16:creationId xmlns:a16="http://schemas.microsoft.com/office/drawing/2014/main" id="{DC17FDF1-AF1D-B9D0-66CD-D7D95C137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6248400"/>
            <a:ext cx="4800600" cy="1714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grpSp>
        <p:nvGrpSpPr>
          <p:cNvPr id="31784" name="Group 40">
            <a:extLst>
              <a:ext uri="{FF2B5EF4-FFF2-40B4-BE49-F238E27FC236}">
                <a16:creationId xmlns:a16="http://schemas.microsoft.com/office/drawing/2014/main" id="{CADA9A7D-F02B-9BF8-EDC4-3B103FC9D342}"/>
              </a:ext>
            </a:extLst>
          </p:cNvPr>
          <p:cNvGrpSpPr>
            <a:grpSpLocks/>
          </p:cNvGrpSpPr>
          <p:nvPr/>
        </p:nvGrpSpPr>
        <p:grpSpPr bwMode="auto">
          <a:xfrm>
            <a:off x="6719888" y="2247900"/>
            <a:ext cx="4881563" cy="5715000"/>
            <a:chOff x="-384" y="936"/>
            <a:chExt cx="2050" cy="2400"/>
          </a:xfrm>
        </p:grpSpPr>
        <p:sp>
          <p:nvSpPr>
            <p:cNvPr id="11289" name="Oval 36">
              <a:extLst>
                <a:ext uri="{FF2B5EF4-FFF2-40B4-BE49-F238E27FC236}">
                  <a16:creationId xmlns:a16="http://schemas.microsoft.com/office/drawing/2014/main" id="{DE5246A5-3B08-3610-6374-BFF04793C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11290" name="AutoShape 37">
              <a:extLst>
                <a:ext uri="{FF2B5EF4-FFF2-40B4-BE49-F238E27FC236}">
                  <a16:creationId xmlns:a16="http://schemas.microsoft.com/office/drawing/2014/main" id="{1CB55C3D-05C9-E9F2-019C-F9E2CA735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18 w 21600"/>
                <a:gd name="T1" fmla="*/ 9 h 21600"/>
                <a:gd name="T2" fmla="*/ 9 w 21600"/>
                <a:gd name="T3" fmla="*/ 18 h 21600"/>
                <a:gd name="T4" fmla="*/ 0 w 21600"/>
                <a:gd name="T5" fmla="*/ 9 h 21600"/>
                <a:gd name="T6" fmla="*/ 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31748" name="Oval 4">
            <a:extLst>
              <a:ext uri="{FF2B5EF4-FFF2-40B4-BE49-F238E27FC236}">
                <a16:creationId xmlns:a16="http://schemas.microsoft.com/office/drawing/2014/main" id="{A0F4C21A-91DF-C4B5-B2C9-810B688C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8" y="1185863"/>
            <a:ext cx="4881563" cy="185023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grpSp>
        <p:nvGrpSpPr>
          <p:cNvPr id="31793" name="Group 49">
            <a:extLst>
              <a:ext uri="{FF2B5EF4-FFF2-40B4-BE49-F238E27FC236}">
                <a16:creationId xmlns:a16="http://schemas.microsoft.com/office/drawing/2014/main" id="{66AF4353-39FC-4398-B346-0EC517D962D1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1143000"/>
            <a:ext cx="9944100" cy="13144500"/>
            <a:chOff x="-336" y="480"/>
            <a:chExt cx="4176" cy="5520"/>
          </a:xfrm>
        </p:grpSpPr>
        <p:sp>
          <p:nvSpPr>
            <p:cNvPr id="11282" name="Line 48">
              <a:extLst>
                <a:ext uri="{FF2B5EF4-FFF2-40B4-BE49-F238E27FC236}">
                  <a16:creationId xmlns:a16="http://schemas.microsoft.com/office/drawing/2014/main" id="{CF3F0D59-84B0-B641-A249-8BDA64578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11283" name="Group 41">
              <a:extLst>
                <a:ext uri="{FF2B5EF4-FFF2-40B4-BE49-F238E27FC236}">
                  <a16:creationId xmlns:a16="http://schemas.microsoft.com/office/drawing/2014/main" id="{2CDC2B94-350E-96EE-3E19-8F08FDB0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1284" name="Picture 42" descr="khoi tru">
                <a:extLst>
                  <a:ext uri="{FF2B5EF4-FFF2-40B4-BE49-F238E27FC236}">
                    <a16:creationId xmlns:a16="http://schemas.microsoft.com/office/drawing/2014/main" id="{EBE6CE9F-5A59-D783-EEA7-0F6327631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285" name="Group 43">
                <a:extLst>
                  <a:ext uri="{FF2B5EF4-FFF2-40B4-BE49-F238E27FC236}">
                    <a16:creationId xmlns:a16="http://schemas.microsoft.com/office/drawing/2014/main" id="{D2546E54-4637-0643-8025-D88DA323C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1287" name="Oval 44">
                  <a:extLst>
                    <a:ext uri="{FF2B5EF4-FFF2-40B4-BE49-F238E27FC236}">
                      <a16:creationId xmlns:a16="http://schemas.microsoft.com/office/drawing/2014/main" id="{9C200A14-AF82-F8DF-12A4-2B3801C19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2700"/>
                </a:p>
              </p:txBody>
            </p:sp>
            <p:sp>
              <p:nvSpPr>
                <p:cNvPr id="11288" name="AutoShape 45">
                  <a:extLst>
                    <a:ext uri="{FF2B5EF4-FFF2-40B4-BE49-F238E27FC236}">
                      <a16:creationId xmlns:a16="http://schemas.microsoft.com/office/drawing/2014/main" id="{059476F9-9219-7597-71DC-00851B417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18 w 21600"/>
                    <a:gd name="T1" fmla="*/ 9 h 21600"/>
                    <a:gd name="T2" fmla="*/ 9 w 21600"/>
                    <a:gd name="T3" fmla="*/ 18 h 21600"/>
                    <a:gd name="T4" fmla="*/ 0 w 21600"/>
                    <a:gd name="T5" fmla="*/ 9 h 21600"/>
                    <a:gd name="T6" fmla="*/ 9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31790" name="Oval 46">
                <a:extLst>
                  <a:ext uri="{FF2B5EF4-FFF2-40B4-BE49-F238E27FC236}">
                    <a16:creationId xmlns:a16="http://schemas.microsoft.com/office/drawing/2014/main" id="{E505B085-D509-D984-084F-BB4C37840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sz="2700">
                  <a:latin typeface="Arial" charset="0"/>
                </a:endParaRPr>
              </a:p>
            </p:txBody>
          </p:sp>
        </p:grpSp>
      </p:grpSp>
      <p:sp>
        <p:nvSpPr>
          <p:cNvPr id="31766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5D34D6-F0A0-D3B4-278E-B7E1B4D9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2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1767" name="AutoShape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6E16292-E5DC-FCE7-5EC9-92E4F597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9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1769" name="AutoShape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074711-9916-DCEC-7769-789BAAE5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727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1770" name="AutoShape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6C6401-38BA-9F06-97B9-788303767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55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31754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F62ECD-4C51-3778-FCC3-7A9E18C6C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8343900"/>
            <a:ext cx="2514600" cy="800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Khối trụ</a:t>
            </a:r>
          </a:p>
        </p:txBody>
      </p:sp>
      <p:sp>
        <p:nvSpPr>
          <p:cNvPr id="31795" name="Text Box 51">
            <a:extLst>
              <a:ext uri="{FF2B5EF4-FFF2-40B4-BE49-F238E27FC236}">
                <a16:creationId xmlns:a16="http://schemas.microsoft.com/office/drawing/2014/main" id="{BFA817D1-8E25-D8AD-A5F2-4F04A471C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144000"/>
            <a:ext cx="33147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Khung của khối trụ.</a:t>
            </a:r>
          </a:p>
        </p:txBody>
      </p:sp>
      <p:sp>
        <p:nvSpPr>
          <p:cNvPr id="31796" name="Text Box 52">
            <a:extLst>
              <a:ext uri="{FF2B5EF4-FFF2-40B4-BE49-F238E27FC236}">
                <a16:creationId xmlns:a16="http://schemas.microsoft.com/office/drawing/2014/main" id="{3EF79CFB-705A-B586-BD85-71F89EB6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144000"/>
            <a:ext cx="38862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Mặt trên và mặt đáy.</a:t>
            </a:r>
          </a:p>
        </p:txBody>
      </p:sp>
      <p:sp>
        <p:nvSpPr>
          <p:cNvPr id="31797" name="Text Box 53">
            <a:extLst>
              <a:ext uri="{FF2B5EF4-FFF2-40B4-BE49-F238E27FC236}">
                <a16:creationId xmlns:a16="http://schemas.microsoft.com/office/drawing/2014/main" id="{FEF9DC1D-795F-82F3-5DFF-5A036DC1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9146382"/>
            <a:ext cx="40005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Mặt tròn bao quanh.</a:t>
            </a:r>
          </a:p>
        </p:txBody>
      </p:sp>
      <p:sp>
        <p:nvSpPr>
          <p:cNvPr id="31799" name="Text Box 55">
            <a:extLst>
              <a:ext uri="{FF2B5EF4-FFF2-40B4-BE49-F238E27FC236}">
                <a16:creationId xmlns:a16="http://schemas.microsoft.com/office/drawing/2014/main" id="{D2FCDF27-0ADD-8077-57A7-EBD8AC30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9736932"/>
            <a:ext cx="40005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Khối trụ có thể trượt.</a:t>
            </a:r>
          </a:p>
        </p:txBody>
      </p:sp>
      <p:sp>
        <p:nvSpPr>
          <p:cNvPr id="31800" name="Text Box 56">
            <a:extLst>
              <a:ext uri="{FF2B5EF4-FFF2-40B4-BE49-F238E27FC236}">
                <a16:creationId xmlns:a16="http://schemas.microsoft.com/office/drawing/2014/main" id="{9FDA6389-F073-DE8F-7729-8F475BBC7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9736932"/>
            <a:ext cx="44577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 Khối trụ có thể lật và lăn.</a:t>
            </a:r>
          </a:p>
        </p:txBody>
      </p:sp>
    </p:spTree>
    <p:extLst>
      <p:ext uri="{BB962C8B-B14F-4D97-AF65-F5344CB8AC3E}">
        <p14:creationId xmlns:p14="http://schemas.microsoft.com/office/powerpoint/2010/main" val="2626592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3000" fill="hold"/>
                                        <p:tgtEl>
                                          <p:spTgt spid="317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9"/>
                  </p:tgtEl>
                </p:cond>
              </p:nextCondLst>
            </p:seq>
          </p:childTnLst>
        </p:cTn>
      </p:par>
    </p:tnLst>
    <p:bldLst>
      <p:bldP spid="31753" grpId="0" animBg="1"/>
      <p:bldP spid="31753" grpId="1" animBg="1"/>
      <p:bldP spid="31748" grpId="0" animBg="1"/>
      <p:bldP spid="31748" grpId="1" animBg="1"/>
      <p:bldP spid="31795" grpId="0"/>
      <p:bldP spid="31796" grpId="0"/>
      <p:bldP spid="31797" grpId="0"/>
      <p:bldP spid="31799" grpId="0"/>
      <p:bldP spid="318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063" y="759805"/>
            <a:ext cx="13073606" cy="992583"/>
          </a:xfrm>
          <a:prstGeom prst="rect">
            <a:avLst/>
          </a:prstGeom>
          <a:solidFill>
            <a:srgbClr val="92D050"/>
          </a:solidFill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>
                <a:solidFill>
                  <a:srgbClr val="FF0000"/>
                </a:solidFill>
              </a:rPr>
              <a:t>Cách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nhận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biết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khối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trụ</a:t>
            </a:r>
            <a:r>
              <a:rPr lang="en-US" sz="5550" dirty="0">
                <a:solidFill>
                  <a:srgbClr val="FF0000"/>
                </a:solidFill>
              </a:rPr>
              <a:t>, </a:t>
            </a:r>
            <a:r>
              <a:rPr lang="en-US" sz="5550" dirty="0" err="1">
                <a:solidFill>
                  <a:srgbClr val="FF0000"/>
                </a:solidFill>
              </a:rPr>
              <a:t>khối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cầu</a:t>
            </a:r>
            <a:endParaRPr lang="en-US" sz="555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8224" y="2346935"/>
          <a:ext cx="16160188" cy="749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0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Khối</a:t>
                      </a:r>
                      <a:r>
                        <a:rPr lang="en-US" sz="5400" baseline="0" dirty="0"/>
                        <a:t> </a:t>
                      </a:r>
                      <a:r>
                        <a:rPr lang="en-US" sz="5400" baseline="0" dirty="0" err="1"/>
                        <a:t>trụ</a:t>
                      </a:r>
                      <a:endParaRPr lang="en-US" sz="54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Khối</a:t>
                      </a:r>
                      <a:r>
                        <a:rPr lang="en-US" sz="5400" baseline="0" dirty="0"/>
                        <a:t> </a:t>
                      </a:r>
                      <a:r>
                        <a:rPr lang="en-US" sz="5400" baseline="0" dirty="0" err="1"/>
                        <a:t>cầu</a:t>
                      </a:r>
                      <a:endParaRPr lang="en-US" sz="5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7960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Lăn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nhưng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chỉ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lăn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về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1 </a:t>
                      </a:r>
                      <a:r>
                        <a:rPr lang="en-US" sz="4200" baseline="0" dirty="0" err="1"/>
                        <a:t>hướng</a:t>
                      </a:r>
                      <a:r>
                        <a:rPr lang="en-US" sz="4200" baseline="0" dirty="0"/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Hình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dạng</a:t>
                      </a:r>
                      <a:r>
                        <a:rPr lang="en-US" sz="4200" baseline="0" dirty="0"/>
                        <a:t>: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 2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phẳng</a:t>
                      </a:r>
                      <a:r>
                        <a:rPr lang="en-US" sz="4200" baseline="0" dirty="0"/>
                        <a:t> 2 </a:t>
                      </a:r>
                      <a:r>
                        <a:rPr lang="en-US" sz="4200" baseline="0" dirty="0" err="1"/>
                        <a:t>bên</a:t>
                      </a:r>
                      <a:r>
                        <a:rPr lang="en-US" sz="4200" baseline="0" dirty="0"/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4200" baseline="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baseline="0" dirty="0" err="1"/>
                        <a:t>Khối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trụ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thể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xếp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chồng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lên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nhau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vì</a:t>
                      </a:r>
                      <a:r>
                        <a:rPr lang="en-US" sz="4200" baseline="0" dirty="0"/>
                        <a:t> 2 </a:t>
                      </a:r>
                      <a:r>
                        <a:rPr lang="en-US" sz="4200" baseline="0" dirty="0" err="1"/>
                        <a:t>đầu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2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phẳng</a:t>
                      </a:r>
                      <a:r>
                        <a:rPr lang="en-US" sz="4200" baseline="0" dirty="0"/>
                        <a:t>.</a:t>
                      </a:r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Lăn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về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nhiều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hướng</a:t>
                      </a:r>
                      <a:endParaRPr lang="en-US" sz="4200" baseline="0" dirty="0"/>
                    </a:p>
                    <a:p>
                      <a:pPr marL="0" indent="0">
                        <a:buFontTx/>
                        <a:buNone/>
                      </a:pPr>
                      <a:endParaRPr lang="en-US" sz="42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Hình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dạng</a:t>
                      </a:r>
                      <a:r>
                        <a:rPr lang="en-US" sz="4200" baseline="0" dirty="0"/>
                        <a:t>: </a:t>
                      </a:r>
                      <a:r>
                        <a:rPr lang="en-US" sz="4200" baseline="0" dirty="0" err="1"/>
                        <a:t>Xung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quanh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tròn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đều</a:t>
                      </a:r>
                      <a:r>
                        <a:rPr lang="en-US" sz="4200" baseline="0" dirty="0"/>
                        <a:t>, </a:t>
                      </a:r>
                      <a:r>
                        <a:rPr lang="en-US" sz="4200" baseline="0" dirty="0" err="1"/>
                        <a:t>không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góc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cạnh</a:t>
                      </a:r>
                      <a:r>
                        <a:rPr lang="en-US" sz="4200" baseline="0" dirty="0"/>
                        <a:t>, </a:t>
                      </a:r>
                      <a:r>
                        <a:rPr lang="en-US" sz="4200" baseline="0" dirty="0" err="1"/>
                        <a:t>không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phẳng</a:t>
                      </a:r>
                      <a:r>
                        <a:rPr lang="en-US" sz="4200" baseline="0" dirty="0"/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baseline="0" dirty="0" err="1"/>
                        <a:t>Không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chồng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lên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nhau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vì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các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tiếp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xúc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đều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tròn</a:t>
                      </a:r>
                      <a:r>
                        <a:rPr lang="en-US" sz="4200" baseline="0" dirty="0"/>
                        <a:t>.</a:t>
                      </a:r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974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1019</Words>
  <Application>Microsoft Office PowerPoint</Application>
  <PresentationFormat>Custom</PresentationFormat>
  <Paragraphs>199</Paragraphs>
  <Slides>33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Rugrats Sans</vt:lpstr>
      <vt:lpstr>Times New Roman</vt:lpstr>
      <vt:lpstr>Arial</vt:lpstr>
      <vt:lpstr>VNI-Avo</vt:lpstr>
      <vt:lpstr>Calibri</vt:lpstr>
      <vt:lpstr>Josefin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18</dc:creator>
  <cp:lastModifiedBy>Dương Bảo Minh</cp:lastModifiedBy>
  <cp:revision>6</cp:revision>
  <dcterms:created xsi:type="dcterms:W3CDTF">2006-08-16T00:00:00Z</dcterms:created>
  <dcterms:modified xsi:type="dcterms:W3CDTF">2022-05-22T05:48:18Z</dcterms:modified>
  <dc:identifier>DAEtzGUeWuI</dc:identifier>
</cp:coreProperties>
</file>