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94" r:id="rId7"/>
    <p:sldId id="295" r:id="rId8"/>
    <p:sldId id="311" r:id="rId9"/>
    <p:sldId id="296" r:id="rId10"/>
    <p:sldId id="297" r:id="rId11"/>
    <p:sldId id="298" r:id="rId12"/>
    <p:sldId id="299" r:id="rId13"/>
    <p:sldId id="300" r:id="rId14"/>
    <p:sldId id="301" r:id="rId15"/>
    <p:sldId id="304" r:id="rId16"/>
    <p:sldId id="305" r:id="rId17"/>
    <p:sldId id="262" r:id="rId18"/>
    <p:sldId id="306" r:id="rId19"/>
    <p:sldId id="307" r:id="rId20"/>
    <p:sldId id="308" r:id="rId21"/>
    <p:sldId id="309" r:id="rId22"/>
    <p:sldId id="310" r:id="rId23"/>
    <p:sldId id="270" r:id="rId24"/>
    <p:sldId id="293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EB33E-D8FC-4B46-B6D8-1D5EED006B6C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E7BBD-554A-4439-A1DC-5AE45A108C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8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1728-6DD4-4389-8060-49C7A7A3AFD4}" type="datetimeFigureOut">
              <a:rPr lang="en-GB" smtClean="0"/>
              <a:pPr/>
              <a:t>20/12/2023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1F53-AFC5-42B3-B16D-A4DF508C390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662473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0070C0"/>
                </a:solidFill>
                <a:latin typeface="+mj-lt"/>
              </a:rPr>
              <a:t>KHÁM </a:t>
            </a:r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PHÁ</a:t>
            </a:r>
            <a:r>
              <a:rPr lang="en-US" sz="44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KHOA HỌC</a:t>
            </a:r>
            <a:endParaRPr lang="en-GB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4400" b="1" dirty="0">
                <a:solidFill>
                  <a:srgbClr val="0070C0"/>
                </a:solidFill>
                <a:latin typeface="+mj-lt"/>
              </a:rPr>
              <a:t> </a:t>
            </a:r>
            <a:endParaRPr lang="en-GB" sz="4400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vi-VN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Nghề của những người thân trong gia đình bé</a:t>
            </a:r>
            <a:endParaRPr lang="en-US" sz="24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 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GB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SƠN CA</a:t>
            </a:r>
            <a:endParaRPr lang="en-GB" b="1" u="sng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40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smtClean="0">
                <a:solidFill>
                  <a:srgbClr val="00B050"/>
                </a:solidFill>
                <a:latin typeface="+mj-lt"/>
              </a:rPr>
              <a:t>Ngoài làm việc ở bệnh viện </a:t>
            </a:r>
            <a:r>
              <a:rPr lang="en-US" sz="8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bác sĩ, y tá </a:t>
            </a:r>
            <a:r>
              <a:rPr lang="vi-VN" sz="8800" smtClean="0">
                <a:solidFill>
                  <a:srgbClr val="00B050"/>
                </a:solidFill>
                <a:latin typeface="+mj-lt"/>
              </a:rPr>
              <a:t>còn làm việc ở đâu nữa</a:t>
            </a:r>
            <a:r>
              <a:rPr lang="en-US" sz="8800" smtClean="0">
                <a:solidFill>
                  <a:srgbClr val="00B050"/>
                </a:solidFill>
                <a:latin typeface="+mj-lt"/>
              </a:rPr>
              <a:t>?</a:t>
            </a:r>
            <a:endParaRPr lang="en-GB" sz="880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HONG-KHAM-DA-K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33256"/>
          </a:xfrm>
        </p:spPr>
      </p:pic>
      <p:sp>
        <p:nvSpPr>
          <p:cNvPr id="5" name="TextBox 4"/>
          <p:cNvSpPr txBox="1"/>
          <p:nvPr/>
        </p:nvSpPr>
        <p:spPr>
          <a:xfrm>
            <a:off x="323528" y="602128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BỆNH TẠI PHÒNG KHÁM ĐA KHOA</a:t>
            </a:r>
            <a:endParaRPr lang="en-GB" sz="28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kham-chua-benh-tai-nha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05264"/>
          </a:xfrm>
        </p:spPr>
      </p:pic>
      <p:sp>
        <p:nvSpPr>
          <p:cNvPr id="5" name="TextBox 4"/>
          <p:cNvSpPr txBox="1"/>
          <p:nvPr/>
        </p:nvSpPr>
        <p:spPr>
          <a:xfrm>
            <a:off x="251520" y="6088559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KHÁM CHỮA BÊNH TẠI NHÀ</a:t>
            </a:r>
            <a:endParaRPr lang="en-GB" sz="44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1_883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5733256"/>
          </a:xfrm>
        </p:spPr>
      </p:pic>
      <p:sp>
        <p:nvSpPr>
          <p:cNvPr id="5" name="TextBox 4"/>
          <p:cNvSpPr txBox="1"/>
          <p:nvPr/>
        </p:nvSpPr>
        <p:spPr>
          <a:xfrm>
            <a:off x="251520" y="594928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 BỆNH TẠI TRƯỜNG HỌC</a:t>
            </a:r>
            <a:endParaRPr lang="en-GB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4842"/>
            <a:ext cx="9144000" cy="5313158"/>
          </a:xfrm>
        </p:spPr>
      </p:pic>
      <p:sp>
        <p:nvSpPr>
          <p:cNvPr id="5" name="TextBox 4"/>
          <p:cNvSpPr txBox="1"/>
          <p:nvPr/>
        </p:nvSpPr>
        <p:spPr>
          <a:xfrm>
            <a:off x="251520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smtClean="0">
                <a:solidFill>
                  <a:srgbClr val="002060"/>
                </a:solidFill>
                <a:latin typeface="+mj-lt"/>
              </a:rPr>
              <a:t>Công việc của bác sĩ, y tá</a:t>
            </a:r>
            <a:r>
              <a:rPr lang="en-US" sz="360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GB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360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48680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 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 khám bệnh, chữa bệnh cho bệnh nhân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</a:t>
            </a:r>
            <a:r>
              <a:rPr lang="vi-V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tá chăm sóc bệnh nhân</a:t>
            </a:r>
            <a:endParaRPr lang="en-GB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smtClean="0">
                <a:solidFill>
                  <a:srgbClr val="FF0066"/>
                </a:solidFill>
                <a:latin typeface="+mj-lt"/>
              </a:rPr>
              <a:t>Dụng cụ khám bệnh của bác sĩ, y tá</a:t>
            </a:r>
            <a:r>
              <a:rPr lang="en-US" sz="3200" smtClean="0">
                <a:solidFill>
                  <a:srgbClr val="FF0066"/>
                </a:solidFill>
                <a:latin typeface="+mj-lt"/>
              </a:rPr>
              <a:t> </a:t>
            </a:r>
            <a:r>
              <a:rPr lang="en-US" sz="32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320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KU044089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331236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321297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Ống nghe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kim-tiem-tu-tieu-huy-Uj30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3883148" cy="18587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04048" y="314096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Kim tiêm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b3ef59b9ce56839163f3ff8b49b7b1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3672408" cy="22322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623731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Kéo y tế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nhiet-ke-thuy-ngan-Clinical-Toky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645024"/>
            <a:ext cx="3744416" cy="24482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96736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644008" y="61653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Cặp nhiệt độ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Ngoài ra còn một số dụng cụ:</a:t>
            </a:r>
            <a:endParaRPr lang="en-GB" sz="44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82-300x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7"/>
            <a:ext cx="4355976" cy="30963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3717032"/>
            <a:ext cx="2770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đo huyết áp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Đèn soi Tai, Mũi, Họng Tili - Otos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888432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32040" y="371703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Máy soi tai mũi họng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476326238De luoi tt-299677f186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221088"/>
            <a:ext cx="3816424" cy="1872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97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Que đè lưỡi</a:t>
            </a:r>
            <a:endParaRPr lang="en-GB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So sánh giữa bác sĩ và y tá:</a:t>
            </a: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Giống: Nơi làm việc: Ở bệnh viện, các phòng khám. Trang phục: Áo blu trắng, đội mũ, đeo khẩu trang trắng,là người chăm sóc sức khỏe cho mọi người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+ Khác nhau: Bác sĩ: làm công việc khám, chữa bệnh. Y tá làm công việc chăm sóc cho bệnh nhân.</a:t>
            </a:r>
            <a:endParaRPr lang="en-GB" sz="4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124744"/>
            <a:ext cx="6336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 ảnh một số nghề khác</a:t>
            </a:r>
            <a:endParaRPr lang="en-GB" sz="8800" b="1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908720"/>
            <a:ext cx="70567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latin typeface="+mj-lt"/>
              </a:rPr>
              <a:t>1. Kiến thức:</a:t>
            </a:r>
          </a:p>
          <a:p>
            <a:r>
              <a:rPr lang="vi-VN" sz="2800" smtClean="0">
                <a:latin typeface="+mj-lt"/>
              </a:rPr>
              <a:t>- Trẻ biết tên một số nghề phổ biến bác sĩ, y tá .</a:t>
            </a:r>
          </a:p>
          <a:p>
            <a:r>
              <a:rPr lang="vi-VN" sz="2800" smtClean="0">
                <a:latin typeface="+mj-lt"/>
              </a:rPr>
              <a:t>- Biết nơi làm việc của bác sĩ, y tá</a:t>
            </a:r>
          </a:p>
          <a:p>
            <a:r>
              <a:rPr lang="vi-VN" sz="2800" smtClean="0">
                <a:latin typeface="+mj-lt"/>
              </a:rPr>
              <a:t>- Biết công việc, dụng cụ, trang phục, của bác sĩ, y tá</a:t>
            </a:r>
          </a:p>
          <a:p>
            <a:r>
              <a:rPr lang="vi-VN" sz="2800" b="1" smtClean="0">
                <a:latin typeface="+mj-lt"/>
              </a:rPr>
              <a:t>2. Kỹ năng: </a:t>
            </a:r>
          </a:p>
          <a:p>
            <a:r>
              <a:rPr lang="vi-VN" sz="2800" smtClean="0">
                <a:latin typeface="+mj-lt"/>
              </a:rPr>
              <a:t>-Trẻ so sánh được sự khắc, giống nhau giữa bác sĩ và y tá.</a:t>
            </a:r>
          </a:p>
          <a:p>
            <a:r>
              <a:rPr lang="vi-VN" sz="2800" smtClean="0">
                <a:latin typeface="+mj-lt"/>
              </a:rPr>
              <a:t>- Trẻ trả lời to, rõ ràng, mạch lạc.</a:t>
            </a:r>
          </a:p>
          <a:p>
            <a:r>
              <a:rPr lang="vi-VN" sz="2800" b="1" smtClean="0">
                <a:latin typeface="+mj-lt"/>
              </a:rPr>
              <a:t>3. Thái độ: </a:t>
            </a:r>
          </a:p>
          <a:p>
            <a:r>
              <a:rPr lang="vi-VN" sz="2800" smtClean="0">
                <a:latin typeface="+mj-lt"/>
              </a:rPr>
              <a:t>- Trẻ kính trọng bác sỹ, y tá</a:t>
            </a:r>
          </a:p>
          <a:p>
            <a:r>
              <a:rPr lang="vi-VN" sz="2800" smtClean="0">
                <a:latin typeface="+mj-lt"/>
              </a:rPr>
              <a:t>- Trẻ yêu quý nghề bác sĩ, y tá.</a:t>
            </a:r>
            <a:endParaRPr lang="en-GB" sz="28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980728"/>
            <a:ext cx="655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mtClean="0">
                <a:latin typeface="Times New Roman" pitchFamily="18" charset="0"/>
                <a:cs typeface="Times New Roman" pitchFamily="18" charset="0"/>
              </a:rPr>
              <a:t>Trò chơi : </a:t>
            </a:r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"Thử tài của bé“</a:t>
            </a:r>
          </a:p>
          <a:p>
            <a:pPr algn="ctr"/>
            <a:r>
              <a:rPr lang="pt-BR" sz="4400" b="1" i="1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GB" sz="44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CC: Chia trẻ thành 4 nhóm. Nhiệm vụ các thành viên  là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đúng đồ dùng của nghề bác sĩ, y tá.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 LC: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Theo luật tiếp sức,t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hời gian chơi là một bản nhạc. Kết thúc bản nhạc, nhóm nào </a:t>
            </a:r>
            <a:r>
              <a:rPr lang="vi-VN" sz="2800" smtClean="0">
                <a:latin typeface="Times New Roman" pitchFamily="18" charset="0"/>
                <a:cs typeface="Times New Roman" pitchFamily="18" charset="0"/>
              </a:rPr>
              <a:t>tìm được nhiều đồ dùng đúng nhất </a:t>
            </a:r>
            <a:r>
              <a:rPr lang="pt-BR" sz="2800" smtClean="0">
                <a:latin typeface="Times New Roman" pitchFamily="18" charset="0"/>
                <a:cs typeface="Times New Roman" pitchFamily="18" charset="0"/>
              </a:rPr>
              <a:t>thì nhóm đó dành chiến thắng</a:t>
            </a:r>
            <a:endParaRPr lang="en-GB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32656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CHUẨN BỊ: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1. Đồ dùng của cô: 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Băng đĩa hình ảnh về nghề Bác sĩ, y tá</a:t>
            </a:r>
          </a:p>
          <a:p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2. Đồ dùng của trẻ: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- 4 tranh A3 có hình ảnh, dụng cụ  của các nghề.</a:t>
            </a:r>
          </a:p>
          <a:p>
            <a:r>
              <a:rPr lang="vi-VN" sz="3200" smtClean="0">
                <a:latin typeface="Times New Roman" pitchFamily="18" charset="0"/>
                <a:cs typeface="Times New Roman" pitchFamily="18" charset="0"/>
              </a:rPr>
              <a:t>- Đồ dùng, đồ chơi, sản phẩm ,dụng cụ một số nghề.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412776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</a:p>
          <a:p>
            <a:pPr algn="ctr"/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Phương pháp và hình thức tổ chức:</a:t>
            </a:r>
            <a:endParaRPr lang="en-GB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Trang phục như thế nào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GB" sz="4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lq143772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44408" cy="5819582"/>
          </a:xfrm>
        </p:spPr>
      </p:pic>
      <p:sp>
        <p:nvSpPr>
          <p:cNvPr id="5" name="TextBox 4"/>
          <p:cNvSpPr txBox="1"/>
          <p:nvPr/>
        </p:nvSpPr>
        <p:spPr>
          <a:xfrm>
            <a:off x="827584" y="0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smtClean="0">
                <a:solidFill>
                  <a:srgbClr val="00B0F0"/>
                </a:solidFill>
                <a:latin typeface="+mj-lt"/>
              </a:rPr>
              <a:t>Trang phục </a:t>
            </a:r>
            <a:r>
              <a:rPr lang="en-US" sz="440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gồm những gì?</a:t>
            </a:r>
            <a:endParaRPr lang="en-GB" sz="44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660232" y="3861048"/>
            <a:ext cx="1584176" cy="7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127776" y="328498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Áo Blu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516216" y="1412776"/>
            <a:ext cx="1728192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876256" y="83671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Mũ</a:t>
            </a:r>
            <a:endParaRPr lang="en-GB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043608" y="1196752"/>
            <a:ext cx="15121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83568" y="15567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Khẩu trang</a:t>
            </a:r>
            <a:endParaRPr lang="en-GB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82752" cy="11569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85" y="0"/>
            <a:ext cx="9143999" cy="7424575"/>
          </a:xfrm>
        </p:spPr>
      </p:pic>
    </p:spTree>
    <p:extLst>
      <p:ext uri="{BB962C8B-B14F-4D97-AF65-F5344CB8AC3E}">
        <p14:creationId xmlns:p14="http://schemas.microsoft.com/office/powerpoint/2010/main" val="169102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_62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877272"/>
          </a:xfrm>
        </p:spPr>
      </p:pic>
      <p:sp>
        <p:nvSpPr>
          <p:cNvPr id="5" name="TextBox 4"/>
          <p:cNvSpPr txBox="1"/>
          <p:nvPr/>
        </p:nvSpPr>
        <p:spPr>
          <a:xfrm>
            <a:off x="395536" y="0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4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 sĩ, y tá làm việc ở đâu? </a:t>
            </a:r>
            <a:endParaRPr lang="en-GB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2&quot;&gt;&lt;property id=&quot;20148&quot; value=&quot;5&quot;/&gt;&lt;property id=&quot;20300&quot; value=&quot;Slide 5&quot;/&gt;&lt;property id=&quot;20307&quot; value=&quot;260&quot;/&gt;&lt;/object&gt;&lt;object type=&quot;3&quot; unique_id=&quot;10031&quot;&gt;&lt;property id=&quot;20148&quot; value=&quot;5&quot;/&gt;&lt;property id=&quot;20300&quot; value=&quot;Slide 16&quot;/&gt;&lt;property id=&quot;20307&quot; value=&quot;262&quot;/&gt;&lt;/object&gt;&lt;object type=&quot;3&quot; unique_id=&quot;10038&quot;&gt;&lt;property id=&quot;20148&quot; value=&quot;5&quot;/&gt;&lt;property id=&quot;20300&quot; value=&quot;Slide 22&quot;/&gt;&lt;property id=&quot;20307&quot; value=&quot;270&quot;/&gt;&lt;/object&gt;&lt;object type=&quot;3&quot; unique_id=&quot;10298&quot;&gt;&lt;property id=&quot;20148&quot; value=&quot;5&quot;/&gt;&lt;property id=&quot;20300&quot; value=&quot;Slide 23&quot;/&gt;&lt;property id=&quot;20307&quot; value=&quot;293&quot;/&gt;&lt;/object&gt;&lt;object type=&quot;3&quot; unique_id=&quot;10423&quot;&gt;&lt;property id=&quot;20148&quot; value=&quot;5&quot;/&gt;&lt;property id=&quot;20300&quot; value=&quot;Slide 6&quot;/&gt;&lt;property id=&quot;20307&quot; value=&quot;294&quot;/&gt;&lt;/object&gt;&lt;object type=&quot;3&quot; unique_id=&quot;10424&quot;&gt;&lt;property id=&quot;20148&quot; value=&quot;5&quot;/&gt;&lt;property id=&quot;20300&quot; value=&quot;Slide 7&quot;/&gt;&lt;property id=&quot;20307&quot; value=&quot;295&quot;/&gt;&lt;/object&gt;&lt;object type=&quot;3&quot; unique_id=&quot;10425&quot;&gt;&lt;property id=&quot;20148&quot; value=&quot;5&quot;/&gt;&lt;property id=&quot;20300&quot; value=&quot;Slide 8&quot;/&gt;&lt;property id=&quot;20307&quot; value=&quot;296&quot;/&gt;&lt;/object&gt;&lt;object type=&quot;3&quot; unique_id=&quot;10426&quot;&gt;&lt;property id=&quot;20148&quot; value=&quot;5&quot;/&gt;&lt;property id=&quot;20300&quot; value=&quot;Slide 9&quot;/&gt;&lt;property id=&quot;20307&quot; value=&quot;297&quot;/&gt;&lt;/object&gt;&lt;object type=&quot;3&quot; unique_id=&quot;10763&quot;&gt;&lt;property id=&quot;20148&quot; value=&quot;5&quot;/&gt;&lt;property id=&quot;20300&quot; value=&quot;Slide 10&quot;/&gt;&lt;property id=&quot;20307&quot; value=&quot;298&quot;/&gt;&lt;/object&gt;&lt;object type=&quot;3&quot; unique_id=&quot;10764&quot;&gt;&lt;property id=&quot;20148&quot; value=&quot;5&quot;/&gt;&lt;property id=&quot;20300&quot; value=&quot;Slide 11&quot;/&gt;&lt;property id=&quot;20307&quot; value=&quot;299&quot;/&gt;&lt;/object&gt;&lt;object type=&quot;3&quot; unique_id=&quot;10765&quot;&gt;&lt;property id=&quot;20148&quot; value=&quot;5&quot;/&gt;&lt;property id=&quot;20300&quot; value=&quot;Slide 12&quot;/&gt;&lt;property id=&quot;20307&quot; value=&quot;300&quot;/&gt;&lt;/object&gt;&lt;object type=&quot;3&quot; unique_id=&quot;10766&quot;&gt;&lt;property id=&quot;20148&quot; value=&quot;5&quot;/&gt;&lt;property id=&quot;20300&quot; value=&quot;Slide 13&quot;/&gt;&lt;property id=&quot;20307&quot; value=&quot;301&quot;/&gt;&lt;/object&gt;&lt;object type=&quot;3&quot; unique_id=&quot;10769&quot;&gt;&lt;property id=&quot;20148&quot; value=&quot;5&quot;/&gt;&lt;property id=&quot;20300&quot; value=&quot;Slide 14&quot;/&gt;&lt;property id=&quot;20307&quot; value=&quot;304&quot;/&gt;&lt;/object&gt;&lt;object type=&quot;3&quot; unique_id=&quot;10770&quot;&gt;&lt;property id=&quot;20148&quot; value=&quot;5&quot;/&gt;&lt;property id=&quot;20300&quot; value=&quot;Slide 15&quot;/&gt;&lt;property id=&quot;20307&quot; value=&quot;305&quot;/&gt;&lt;/object&gt;&lt;object type=&quot;3&quot; unique_id=&quot;10771&quot;&gt;&lt;property id=&quot;20148&quot; value=&quot;5&quot;/&gt;&lt;property id=&quot;20300&quot; value=&quot;Slide 17&quot;/&gt;&lt;property id=&quot;20307&quot; value=&quot;306&quot;/&gt;&lt;/object&gt;&lt;object type=&quot;3&quot; unique_id=&quot;10772&quot;&gt;&lt;property id=&quot;20148&quot; value=&quot;5&quot;/&gt;&lt;property id=&quot;20300&quot; value=&quot;Slide 18&quot;/&gt;&lt;property id=&quot;20307&quot; value=&quot;307&quot;/&gt;&lt;/object&gt;&lt;object type=&quot;3&quot; unique_id=&quot;10773&quot;&gt;&lt;property id=&quot;20148&quot; value=&quot;5&quot;/&gt;&lt;property id=&quot;20300&quot; value=&quot;Slide 19&quot;/&gt;&lt;property id=&quot;20307&quot; value=&quot;308&quot;/&gt;&lt;/object&gt;&lt;object type=&quot;3&quot; unique_id=&quot;10774&quot;&gt;&lt;property id=&quot;20148&quot; value=&quot;5&quot;/&gt;&lt;property id=&quot;20300&quot; value=&quot;Slide 20&quot;/&gt;&lt;property id=&quot;20307&quot; value=&quot;309&quot;/&gt;&lt;/object&gt;&lt;object type=&quot;3&quot; unique_id=&quot;10775&quot;&gt;&lt;property id=&quot;20148&quot; value=&quot;5&quot;/&gt;&lt;property id=&quot;20300&quot; value=&quot;Slide 21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520</Words>
  <Application>Microsoft Office PowerPoint</Application>
  <PresentationFormat>On-screen Show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Ngo</dc:creator>
  <cp:lastModifiedBy>Techsi.vn</cp:lastModifiedBy>
  <cp:revision>10</cp:revision>
  <dcterms:created xsi:type="dcterms:W3CDTF">2017-04-19T02:48:29Z</dcterms:created>
  <dcterms:modified xsi:type="dcterms:W3CDTF">2023-12-20T04:42:43Z</dcterms:modified>
</cp:coreProperties>
</file>