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2" r:id="rId4"/>
    <p:sldId id="258" r:id="rId5"/>
    <p:sldId id="257" r:id="rId6"/>
    <p:sldId id="256" r:id="rId7"/>
    <p:sldId id="271" r:id="rId8"/>
    <p:sldId id="273" r:id="rId9"/>
    <p:sldId id="263" r:id="rId10"/>
    <p:sldId id="264" r:id="rId11"/>
    <p:sldId id="265" r:id="rId12"/>
    <p:sldId id="266" r:id="rId13"/>
    <p:sldId id="274" r:id="rId14"/>
    <p:sldId id="275"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p:normalViewPr>
  <p:slideViewPr>
    <p:cSldViewPr snapToGrid="0">
      <p:cViewPr>
        <p:scale>
          <a:sx n="72" d="100"/>
          <a:sy n="72" d="100"/>
        </p:scale>
        <p:origin x="571"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615B00-29FA-4D55-A1E3-141895E886EB}"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44166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15B00-29FA-4D55-A1E3-141895E886EB}"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167756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15B00-29FA-4D55-A1E3-141895E886EB}"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8040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15B00-29FA-4D55-A1E3-141895E886EB}"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239974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615B00-29FA-4D55-A1E3-141895E886EB}"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1619046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615B00-29FA-4D55-A1E3-141895E886EB}"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2857901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615B00-29FA-4D55-A1E3-141895E886EB}"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112597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615B00-29FA-4D55-A1E3-141895E886EB}"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349530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15B00-29FA-4D55-A1E3-141895E886EB}"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3759451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615B00-29FA-4D55-A1E3-141895E886EB}"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44964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615B00-29FA-4D55-A1E3-141895E886EB}"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0A924-771C-4331-9096-733A2CC07DD2}" type="slidenum">
              <a:rPr lang="en-US" smtClean="0"/>
              <a:t>‹#›</a:t>
            </a:fld>
            <a:endParaRPr lang="en-US"/>
          </a:p>
        </p:txBody>
      </p:sp>
    </p:spTree>
    <p:extLst>
      <p:ext uri="{BB962C8B-B14F-4D97-AF65-F5344CB8AC3E}">
        <p14:creationId xmlns:p14="http://schemas.microsoft.com/office/powerpoint/2010/main" val="4005352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15B00-29FA-4D55-A1E3-141895E886EB}" type="datetimeFigureOut">
              <a:rPr lang="en-US" smtClean="0"/>
              <a:t>4/13/2023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0A924-771C-4331-9096-733A2CC07DD2}" type="slidenum">
              <a:rPr lang="en-US" smtClean="0"/>
              <a:t>‹#›</a:t>
            </a:fld>
            <a:endParaRPr lang="en-US"/>
          </a:p>
        </p:txBody>
      </p:sp>
    </p:spTree>
    <p:extLst>
      <p:ext uri="{BB962C8B-B14F-4D97-AF65-F5344CB8AC3E}">
        <p14:creationId xmlns:p14="http://schemas.microsoft.com/office/powerpoint/2010/main" val="3472530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 | Pastel colors watercolor flowers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ownloads\z2927050180919_87679c610dadda88ac4fa8a014b7cf1f-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677" y="1773648"/>
            <a:ext cx="2091446" cy="158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88123" y="3650198"/>
            <a:ext cx="8563708" cy="1951753"/>
          </a:xfrm>
          <a:prstGeom prst="rect">
            <a:avLst/>
          </a:prstGeom>
          <a:solidFill>
            <a:schemeClr val="bg1">
              <a:lumMod val="95000"/>
            </a:schemeClr>
          </a:solidFill>
        </p:spPr>
        <p:txBody>
          <a:bodyPr wrap="square">
            <a:spAutoFit/>
          </a:bodyPr>
          <a:lstStyle/>
          <a:p>
            <a:pPr algn="ctr" eaLnBrk="1" fontAlgn="auto" hangingPunct="1">
              <a:lnSpc>
                <a:spcPct val="107000"/>
              </a:lnSpc>
              <a:spcBef>
                <a:spcPts val="0"/>
              </a:spcBef>
              <a:spcAft>
                <a:spcPts val="800"/>
              </a:spcAft>
              <a:defRPr/>
            </a:pPr>
            <a:r>
              <a:rPr lang="vi-VN" sz="2400" b="1" dirty="0">
                <a:solidFill>
                  <a:srgbClr val="FF0000"/>
                </a:solidFill>
                <a:latin typeface="Times New Roman"/>
                <a:ea typeface="Calibri"/>
                <a:cs typeface="Times New Roman"/>
              </a:rPr>
              <a:t>GIÁO ÁN: PHÁT TRIỂN </a:t>
            </a:r>
            <a:r>
              <a:rPr lang="en-US" sz="2400" b="1" dirty="0">
                <a:solidFill>
                  <a:srgbClr val="FF0000"/>
                </a:solidFill>
                <a:latin typeface="Times New Roman"/>
                <a:ea typeface="Calibri"/>
                <a:cs typeface="Times New Roman"/>
              </a:rPr>
              <a:t>NGÔN NGỮ</a:t>
            </a:r>
          </a:p>
          <a:p>
            <a:pPr indent="1770063" eaLnBrk="1" fontAlgn="auto" hangingPunct="1">
              <a:lnSpc>
                <a:spcPct val="107000"/>
              </a:lnSpc>
              <a:spcBef>
                <a:spcPts val="0"/>
              </a:spcBef>
              <a:spcAft>
                <a:spcPts val="800"/>
              </a:spcAft>
              <a:defRPr/>
            </a:pPr>
            <a:r>
              <a:rPr lang="vi-VN" sz="1600" b="1" dirty="0">
                <a:solidFill>
                  <a:srgbClr val="002060"/>
                </a:solidFill>
                <a:latin typeface="Times New Roman"/>
                <a:ea typeface="Calibri"/>
                <a:cs typeface="Times New Roman"/>
              </a:rPr>
              <a:t>Đề tài</a:t>
            </a:r>
            <a:r>
              <a:rPr lang="en-US" sz="1600" b="1" dirty="0">
                <a:solidFill>
                  <a:srgbClr val="002060"/>
                </a:solidFill>
                <a:latin typeface="Times New Roman"/>
                <a:ea typeface="Calibri"/>
                <a:cs typeface="Times New Roman"/>
              </a:rPr>
              <a:t>     </a:t>
            </a:r>
            <a:r>
              <a:rPr lang="vi-VN" sz="1600" b="1" dirty="0">
                <a:solidFill>
                  <a:srgbClr val="002060"/>
                </a:solidFill>
                <a:latin typeface="Times New Roman"/>
                <a:ea typeface="Calibri"/>
                <a:cs typeface="Times New Roman"/>
              </a:rPr>
              <a:t>:</a:t>
            </a:r>
            <a:r>
              <a:rPr lang="en-US" sz="1600" b="1" dirty="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Truyện</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Đám</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mây</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đen</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xấu</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xí</a:t>
            </a:r>
            <a:r>
              <a:rPr lang="en-US" sz="1600" b="1" dirty="0" smtClean="0">
                <a:solidFill>
                  <a:srgbClr val="002060"/>
                </a:solidFill>
                <a:latin typeface="Times New Roman"/>
                <a:ea typeface="Calibri"/>
                <a:cs typeface="Times New Roman"/>
              </a:rPr>
              <a:t>” </a:t>
            </a:r>
            <a:r>
              <a:rPr lang="en-US" sz="1600" b="1" dirty="0" smtClean="0">
                <a:solidFill>
                  <a:srgbClr val="002060"/>
                </a:solidFill>
                <a:latin typeface="Times New Roman"/>
                <a:ea typeface="Calibri"/>
                <a:cs typeface="Times New Roman"/>
              </a:rPr>
              <a:t>– T/g: </a:t>
            </a:r>
            <a:r>
              <a:rPr lang="en-US" sz="1600" b="1" dirty="0" err="1" smtClean="0">
                <a:solidFill>
                  <a:srgbClr val="002060"/>
                </a:solidFill>
                <a:latin typeface="Times New Roman"/>
                <a:ea typeface="Calibri"/>
                <a:cs typeface="Times New Roman"/>
              </a:rPr>
              <a:t>Nguyễn</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Văn</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Thắng</a:t>
            </a:r>
            <a:endParaRPr lang="en-US" sz="1600" dirty="0">
              <a:solidFill>
                <a:srgbClr val="002060"/>
              </a:solidFill>
              <a:latin typeface="Times New Roman"/>
              <a:ea typeface="Calibri"/>
              <a:cs typeface="Times New Roman"/>
            </a:endParaRPr>
          </a:p>
          <a:p>
            <a:pPr indent="1770063" eaLnBrk="1" fontAlgn="auto" hangingPunct="1">
              <a:lnSpc>
                <a:spcPct val="107000"/>
              </a:lnSpc>
              <a:spcBef>
                <a:spcPts val="0"/>
              </a:spcBef>
              <a:spcAft>
                <a:spcPts val="800"/>
              </a:spcAft>
              <a:defRPr/>
            </a:pPr>
            <a:r>
              <a:rPr lang="en-US" sz="1600" b="1" dirty="0" err="1">
                <a:solidFill>
                  <a:srgbClr val="002060"/>
                </a:solidFill>
                <a:latin typeface="Times New Roman"/>
                <a:ea typeface="Calibri"/>
                <a:cs typeface="Times New Roman"/>
              </a:rPr>
              <a:t>Loại</a:t>
            </a:r>
            <a:r>
              <a:rPr lang="en-US" sz="1600" b="1" dirty="0">
                <a:solidFill>
                  <a:srgbClr val="002060"/>
                </a:solidFill>
                <a:latin typeface="Times New Roman"/>
                <a:ea typeface="Calibri"/>
                <a:cs typeface="Times New Roman"/>
              </a:rPr>
              <a:t> </a:t>
            </a:r>
            <a:r>
              <a:rPr lang="en-US" sz="1600" b="1" dirty="0" err="1">
                <a:solidFill>
                  <a:srgbClr val="002060"/>
                </a:solidFill>
                <a:latin typeface="Times New Roman"/>
                <a:ea typeface="Calibri"/>
                <a:cs typeface="Times New Roman"/>
              </a:rPr>
              <a:t>tiết</a:t>
            </a:r>
            <a:r>
              <a:rPr lang="en-US" sz="1600" b="1" dirty="0">
                <a:solidFill>
                  <a:srgbClr val="002060"/>
                </a:solidFill>
                <a:latin typeface="Times New Roman"/>
                <a:ea typeface="Calibri"/>
                <a:cs typeface="Times New Roman"/>
              </a:rPr>
              <a:t> : </a:t>
            </a:r>
            <a:r>
              <a:rPr lang="en-US" sz="1600" b="1" dirty="0" err="1">
                <a:solidFill>
                  <a:srgbClr val="002060"/>
                </a:solidFill>
                <a:latin typeface="Times New Roman"/>
                <a:ea typeface="Calibri"/>
                <a:cs typeface="Times New Roman"/>
              </a:rPr>
              <a:t>T</a:t>
            </a:r>
            <a:r>
              <a:rPr lang="en-US" sz="1600" b="1" dirty="0" err="1" smtClean="0">
                <a:solidFill>
                  <a:srgbClr val="002060"/>
                </a:solidFill>
                <a:latin typeface="Times New Roman"/>
                <a:ea typeface="Calibri"/>
                <a:cs typeface="Times New Roman"/>
              </a:rPr>
              <a:t>rẻ</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chưa</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biết</a:t>
            </a:r>
            <a:endParaRPr lang="en-US" sz="1600" dirty="0">
              <a:solidFill>
                <a:srgbClr val="002060"/>
              </a:solidFill>
              <a:latin typeface="Times New Roman"/>
              <a:ea typeface="Calibri"/>
              <a:cs typeface="Times New Roman"/>
            </a:endParaRPr>
          </a:p>
          <a:p>
            <a:pPr indent="1770063" eaLnBrk="1" fontAlgn="auto" hangingPunct="1">
              <a:lnSpc>
                <a:spcPct val="107000"/>
              </a:lnSpc>
              <a:spcBef>
                <a:spcPts val="0"/>
              </a:spcBef>
              <a:spcAft>
                <a:spcPts val="800"/>
              </a:spcAft>
              <a:defRPr/>
            </a:pPr>
            <a:r>
              <a:rPr lang="vi-VN" sz="1600" b="1" dirty="0">
                <a:solidFill>
                  <a:srgbClr val="002060"/>
                </a:solidFill>
                <a:latin typeface="Times New Roman"/>
                <a:ea typeface="Calibri"/>
                <a:cs typeface="Times New Roman"/>
              </a:rPr>
              <a:t>Lứa tuổi : </a:t>
            </a:r>
            <a:r>
              <a:rPr lang="en-US" sz="1600" b="1" dirty="0">
                <a:solidFill>
                  <a:srgbClr val="002060"/>
                </a:solidFill>
                <a:latin typeface="Times New Roman"/>
                <a:ea typeface="Calibri"/>
                <a:cs typeface="Times New Roman"/>
              </a:rPr>
              <a:t>4 - 5</a:t>
            </a:r>
            <a:r>
              <a:rPr lang="vi-VN" sz="1600" b="1" dirty="0">
                <a:solidFill>
                  <a:srgbClr val="002060"/>
                </a:solidFill>
                <a:latin typeface="Times New Roman"/>
                <a:ea typeface="Calibri"/>
                <a:cs typeface="Times New Roman"/>
              </a:rPr>
              <a:t> tuổi</a:t>
            </a:r>
            <a:endParaRPr lang="en-US" sz="1600" dirty="0">
              <a:solidFill>
                <a:srgbClr val="002060"/>
              </a:solidFill>
              <a:latin typeface="Times New Roman"/>
              <a:ea typeface="Calibri"/>
              <a:cs typeface="Times New Roman"/>
            </a:endParaRPr>
          </a:p>
          <a:p>
            <a:pPr indent="1770063" eaLnBrk="1" fontAlgn="auto" hangingPunct="1">
              <a:lnSpc>
                <a:spcPct val="107000"/>
              </a:lnSpc>
              <a:spcBef>
                <a:spcPts val="0"/>
              </a:spcBef>
              <a:spcAft>
                <a:spcPts val="800"/>
              </a:spcAft>
              <a:tabLst>
                <a:tab pos="5145088" algn="l"/>
              </a:tabLst>
              <a:defRPr/>
            </a:pPr>
            <a:r>
              <a:rPr lang="vi-VN" sz="1600" b="1" dirty="0">
                <a:solidFill>
                  <a:srgbClr val="002060"/>
                </a:solidFill>
                <a:latin typeface="Times New Roman"/>
                <a:ea typeface="Calibri"/>
                <a:cs typeface="Times New Roman"/>
              </a:rPr>
              <a:t>Người thực hiện: </a:t>
            </a:r>
            <a:r>
              <a:rPr lang="en-US" sz="1600" b="1" dirty="0" err="1">
                <a:solidFill>
                  <a:srgbClr val="002060"/>
                </a:solidFill>
                <a:latin typeface="Times New Roman"/>
                <a:ea typeface="Calibri"/>
                <a:cs typeface="Times New Roman"/>
              </a:rPr>
              <a:t>Nguyễn</a:t>
            </a:r>
            <a:r>
              <a:rPr lang="en-US" sz="1600" b="1" dirty="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Vân</a:t>
            </a:r>
            <a:r>
              <a:rPr lang="en-US" sz="1600" b="1" dirty="0" smtClean="0">
                <a:solidFill>
                  <a:srgbClr val="002060"/>
                </a:solidFill>
                <a:latin typeface="Times New Roman"/>
                <a:ea typeface="Calibri"/>
                <a:cs typeface="Times New Roman"/>
              </a:rPr>
              <a:t> </a:t>
            </a:r>
            <a:r>
              <a:rPr lang="en-US" sz="1600" b="1" dirty="0" err="1" smtClean="0">
                <a:solidFill>
                  <a:srgbClr val="002060"/>
                </a:solidFill>
                <a:latin typeface="Times New Roman"/>
                <a:ea typeface="Calibri"/>
                <a:cs typeface="Times New Roman"/>
              </a:rPr>
              <a:t>Anh</a:t>
            </a:r>
            <a:endParaRPr lang="en-US" sz="1600" dirty="0">
              <a:solidFill>
                <a:srgbClr val="002060"/>
              </a:solidFill>
              <a:latin typeface="Times New Roman"/>
              <a:ea typeface="Calibri"/>
              <a:cs typeface="Times New Roman"/>
            </a:endParaRPr>
          </a:p>
        </p:txBody>
      </p:sp>
      <p:sp>
        <p:nvSpPr>
          <p:cNvPr id="8" name="Rectangle 7"/>
          <p:cNvSpPr>
            <a:spLocks noChangeArrowheads="1"/>
          </p:cNvSpPr>
          <p:nvPr/>
        </p:nvSpPr>
        <p:spPr bwMode="auto">
          <a:xfrm>
            <a:off x="4169923" y="6322488"/>
            <a:ext cx="2362200" cy="369888"/>
          </a:xfrm>
          <a:prstGeom prst="rect">
            <a:avLst/>
          </a:prstGeom>
          <a:solidFill>
            <a:schemeClr val="bg1">
              <a:lumMod val="95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err="1">
                <a:solidFill>
                  <a:srgbClr val="FF0000"/>
                </a:solidFill>
                <a:latin typeface="Times New Roman" panose="02020603050405020304" pitchFamily="18" charset="0"/>
                <a:cs typeface="Times New Roman" panose="02020603050405020304" pitchFamily="18" charset="0"/>
              </a:rPr>
              <a:t>Năm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học</a:t>
            </a:r>
            <a:r>
              <a:rPr lang="en-US" altLang="en-US" b="1" dirty="0">
                <a:solidFill>
                  <a:srgbClr val="FF0000"/>
                </a:solidFill>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2022</a:t>
            </a:r>
            <a:r>
              <a:rPr lang="en-US" altLang="en-US" b="1" dirty="0">
                <a:solidFill>
                  <a:srgbClr val="FF0000"/>
                </a:solidFill>
                <a:latin typeface="Times New Roman" panose="02020603050405020304" pitchFamily="18" charset="0"/>
                <a:cs typeface="Times New Roman" panose="02020603050405020304" pitchFamily="18" charset="0"/>
              </a:rPr>
              <a:t> - </a:t>
            </a:r>
            <a:r>
              <a:rPr lang="vi-VN" altLang="en-US" b="1" dirty="0">
                <a:solidFill>
                  <a:srgbClr val="FF0000"/>
                </a:solidFill>
                <a:latin typeface="Times New Roman" panose="02020603050405020304" pitchFamily="18" charset="0"/>
                <a:cs typeface="Times New Roman" panose="02020603050405020304" pitchFamily="18" charset="0"/>
              </a:rPr>
              <a:t>2023</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3048000" y="306072"/>
            <a:ext cx="5251938" cy="1272143"/>
          </a:xfrm>
          <a:prstGeom prst="rect">
            <a:avLst/>
          </a:prstGeom>
          <a:solidFill>
            <a:schemeClr val="bg1">
              <a:lumMod val="95000"/>
            </a:schemeClr>
          </a:solidFill>
          <a:ln>
            <a:noFill/>
          </a:ln>
          <a:extLst/>
        </p:spPr>
        <p:txBody>
          <a:bodyPr wrap="square">
            <a:spAutoFit/>
          </a:bodyPr>
          <a:lstStyle>
            <a:lvl1pPr>
              <a:tabLst>
                <a:tab pos="1885950" algn="l"/>
              </a:tabLst>
              <a:defRPr>
                <a:solidFill>
                  <a:schemeClr val="tx1"/>
                </a:solidFill>
                <a:latin typeface="Arial" panose="020B0604020202020204" pitchFamily="34" charset="0"/>
                <a:cs typeface="Arial" panose="020B0604020202020204" pitchFamily="34" charset="0"/>
              </a:defRPr>
            </a:lvl1pPr>
            <a:lvl2pPr marL="742950" indent="-285750">
              <a:tabLst>
                <a:tab pos="1885950" algn="l"/>
              </a:tabLst>
              <a:defRPr>
                <a:solidFill>
                  <a:schemeClr val="tx1"/>
                </a:solidFill>
                <a:latin typeface="Arial" panose="020B0604020202020204" pitchFamily="34" charset="0"/>
                <a:cs typeface="Arial" panose="020B0604020202020204" pitchFamily="34" charset="0"/>
              </a:defRPr>
            </a:lvl2pPr>
            <a:lvl3pPr marL="1143000" indent="-228600">
              <a:tabLst>
                <a:tab pos="1885950" algn="l"/>
              </a:tabLst>
              <a:defRPr>
                <a:solidFill>
                  <a:schemeClr val="tx1"/>
                </a:solidFill>
                <a:latin typeface="Arial" panose="020B0604020202020204" pitchFamily="34" charset="0"/>
                <a:cs typeface="Arial" panose="020B0604020202020204" pitchFamily="34" charset="0"/>
              </a:defRPr>
            </a:lvl3pPr>
            <a:lvl4pPr marL="1600200" indent="-228600">
              <a:tabLst>
                <a:tab pos="1885950" algn="l"/>
              </a:tabLst>
              <a:defRPr>
                <a:solidFill>
                  <a:schemeClr val="tx1"/>
                </a:solidFill>
                <a:latin typeface="Arial" panose="020B0604020202020204" pitchFamily="34" charset="0"/>
                <a:cs typeface="Arial" panose="020B0604020202020204" pitchFamily="34" charset="0"/>
              </a:defRPr>
            </a:lvl4pPr>
            <a:lvl5pPr marL="2057400" indent="-228600">
              <a:tabLst>
                <a:tab pos="18859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en-US" alt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ỦY BAN NHÂN DÂN </a:t>
            </a:r>
            <a:r>
              <a:rPr lang="en-US" alt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QUẬN </a:t>
            </a:r>
            <a:r>
              <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LONG </a:t>
            </a:r>
            <a:r>
              <a:rPr lang="en-US" alt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BIÊN</a:t>
            </a:r>
          </a:p>
          <a:p>
            <a:pPr algn="ctr" eaLnBrk="1" hangingPunct="1">
              <a:spcAft>
                <a:spcPts val="1000"/>
              </a:spcAft>
            </a:pPr>
            <a:r>
              <a:rPr lang="en-US" alt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 MẦM NON LONG BIÊN</a:t>
            </a:r>
            <a:endPar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eaLnBrk="1" hangingPunct="1">
              <a:spcAft>
                <a:spcPts val="1000"/>
              </a:spcAft>
            </a:pPr>
            <a:r>
              <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InTheWind-July_3u7n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093" y="6263750"/>
            <a:ext cx="487363" cy="487363"/>
          </a:xfrm>
          <a:prstGeom prst="rect">
            <a:avLst/>
          </a:prstGeom>
        </p:spPr>
      </p:pic>
    </p:spTree>
    <p:extLst>
      <p:ext uri="{BB962C8B-B14F-4D97-AF65-F5344CB8AC3E}">
        <p14:creationId xmlns:p14="http://schemas.microsoft.com/office/powerpoint/2010/main" val="42907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anim calcmode="lin" valueType="num">
                                      <p:cBhvr>
                                        <p:cTn id="2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fade">
                                      <p:cBhvr>
                                        <p:cTn id="46" dur="1000"/>
                                        <p:tgtEl>
                                          <p:spTgt spid="7">
                                            <p:txEl>
                                              <p:pRg st="1" end="1"/>
                                            </p:txEl>
                                          </p:spTgt>
                                        </p:tgtEl>
                                      </p:cBhvr>
                                    </p:animEffect>
                                    <p:anim calcmode="lin" valueType="num">
                                      <p:cBhvr>
                                        <p:cTn id="4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1000"/>
                                        <p:tgtEl>
                                          <p:spTgt spid="7">
                                            <p:txEl>
                                              <p:pRg st="2" end="2"/>
                                            </p:txEl>
                                          </p:spTgt>
                                        </p:tgtEl>
                                      </p:cBhvr>
                                    </p:animEffect>
                                    <p:anim calcmode="lin" valueType="num">
                                      <p:cBhvr>
                                        <p:cTn id="5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fade">
                                      <p:cBhvr>
                                        <p:cTn id="60" dur="1000"/>
                                        <p:tgtEl>
                                          <p:spTgt spid="7">
                                            <p:txEl>
                                              <p:pRg st="3" end="3"/>
                                            </p:txEl>
                                          </p:spTgt>
                                        </p:tgtEl>
                                      </p:cBhvr>
                                    </p:animEffect>
                                    <p:anim calcmode="lin" valueType="num">
                                      <p:cBhvr>
                                        <p:cTn id="6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anim calcmode="lin" valueType="num">
                                      <p:cBhvr>
                                        <p:cTn id="6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77" repeatCount="indefinite"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754" y="-18288"/>
            <a:ext cx="12282610" cy="6919546"/>
            <a:chOff x="-99754" y="-18288"/>
            <a:chExt cx="12282610" cy="6919546"/>
          </a:xfrm>
        </p:grpSpPr>
        <p:pic>
          <p:nvPicPr>
            <p:cNvPr id="1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9754" y="-18288"/>
              <a:ext cx="12282610" cy="6919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635" y="587782"/>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0610" y="0"/>
            <a:ext cx="12282610" cy="69195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6830" y="606070"/>
            <a:ext cx="10500945" cy="954107"/>
          </a:xfrm>
          <a:prstGeom prst="rect">
            <a:avLst/>
          </a:prstGeom>
        </p:spPr>
        <p:txBody>
          <a:bodyPr wrap="square">
            <a:spAutoFit/>
          </a:bodyPr>
          <a:lstStyle/>
          <a:p>
            <a:r>
              <a:rPr lang="pt-BR" sz="2800" b="1" dirty="0" smtClean="0">
                <a:solidFill>
                  <a:schemeClr val="bg1"/>
                </a:solidFill>
              </a:rPr>
              <a:t>- Mây </a:t>
            </a:r>
            <a:r>
              <a:rPr lang="pt-BR" sz="2800" b="1" dirty="0">
                <a:solidFill>
                  <a:schemeClr val="bg1"/>
                </a:solidFill>
              </a:rPr>
              <a:t>trắng lượn gần đến mây đen xấu xí mây trắng đã nói gì? </a:t>
            </a:r>
            <a:endParaRPr lang="en-US" sz="2800" b="1" dirty="0">
              <a:solidFill>
                <a:schemeClr val="bg1"/>
              </a:solidFill>
            </a:endParaRPr>
          </a:p>
          <a:p>
            <a:r>
              <a:rPr lang="en-US" sz="2800" b="1" dirty="0" smtClean="0">
                <a:solidFill>
                  <a:schemeClr val="bg1"/>
                </a:solidFill>
              </a:rPr>
              <a:t>- </a:t>
            </a:r>
            <a:r>
              <a:rPr lang="en-US" sz="2800" b="1" dirty="0" err="1">
                <a:solidFill>
                  <a:schemeClr val="bg1"/>
                </a:solidFill>
              </a:rPr>
              <a:t>Vì</a:t>
            </a:r>
            <a:r>
              <a:rPr lang="en-US" sz="2800" b="1" dirty="0">
                <a:solidFill>
                  <a:schemeClr val="bg1"/>
                </a:solidFill>
              </a:rPr>
              <a:t> </a:t>
            </a:r>
            <a:r>
              <a:rPr lang="en-US" sz="2800" b="1" dirty="0" err="1">
                <a:solidFill>
                  <a:schemeClr val="bg1"/>
                </a:solidFill>
              </a:rPr>
              <a:t>sao</a:t>
            </a:r>
            <a:r>
              <a:rPr lang="en-US" sz="2800" b="1" dirty="0">
                <a:solidFill>
                  <a:schemeClr val="bg1"/>
                </a:solidFill>
              </a:rPr>
              <a:t> </a:t>
            </a:r>
            <a:r>
              <a:rPr lang="en-US" sz="2800" b="1" dirty="0" err="1">
                <a:solidFill>
                  <a:schemeClr val="bg1"/>
                </a:solidFill>
              </a:rPr>
              <a:t>lại</a:t>
            </a:r>
            <a:r>
              <a:rPr lang="en-US" sz="2800" b="1" dirty="0">
                <a:solidFill>
                  <a:schemeClr val="bg1"/>
                </a:solidFill>
              </a:rPr>
              <a:t> </a:t>
            </a:r>
            <a:r>
              <a:rPr lang="en-US" sz="2800" b="1" dirty="0" err="1">
                <a:solidFill>
                  <a:schemeClr val="bg1"/>
                </a:solidFill>
              </a:rPr>
              <a:t>gọi</a:t>
            </a:r>
            <a:r>
              <a:rPr lang="en-US" sz="2800" b="1" dirty="0">
                <a:solidFill>
                  <a:schemeClr val="bg1"/>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đám</a:t>
            </a:r>
            <a:r>
              <a:rPr lang="en-US" sz="2800" b="1" dirty="0">
                <a:solidFill>
                  <a:schemeClr val="bg1"/>
                </a:solidFill>
              </a:rPr>
              <a:t> </a:t>
            </a:r>
            <a:r>
              <a:rPr lang="en-US" sz="2800" b="1" dirty="0" err="1">
                <a:solidFill>
                  <a:schemeClr val="bg1"/>
                </a:solidFill>
              </a:rPr>
              <a:t>mây</a:t>
            </a:r>
            <a:r>
              <a:rPr lang="en-US" sz="2800" b="1" dirty="0">
                <a:solidFill>
                  <a:schemeClr val="bg1"/>
                </a:solidFill>
              </a:rPr>
              <a:t> </a:t>
            </a:r>
            <a:r>
              <a:rPr lang="en-US" sz="2800" b="1" dirty="0" err="1">
                <a:solidFill>
                  <a:schemeClr val="bg1"/>
                </a:solidFill>
              </a:rPr>
              <a:t>đen</a:t>
            </a:r>
            <a:r>
              <a:rPr lang="en-US" sz="2800" b="1" dirty="0">
                <a:solidFill>
                  <a:schemeClr val="bg1"/>
                </a:solidFill>
              </a:rPr>
              <a:t> </a:t>
            </a:r>
            <a:r>
              <a:rPr lang="pt-BR" sz="2800" b="1" dirty="0">
                <a:solidFill>
                  <a:schemeClr val="bg1"/>
                </a:solidFill>
              </a:rPr>
              <a:t>xấu </a:t>
            </a:r>
            <a:r>
              <a:rPr lang="en-US" sz="2800" b="1" dirty="0" err="1">
                <a:solidFill>
                  <a:schemeClr val="bg1"/>
                </a:solidFill>
              </a:rPr>
              <a:t>xí</a:t>
            </a:r>
            <a:r>
              <a:rPr lang="en-US" sz="2800" b="1" dirty="0">
                <a:solidFill>
                  <a:schemeClr val="bg1"/>
                </a:solidFill>
              </a:rPr>
              <a:t> ?</a:t>
            </a:r>
          </a:p>
        </p:txBody>
      </p:sp>
      <p:pic>
        <p:nvPicPr>
          <p:cNvPr id="9"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779" y="60607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318437" y="1705722"/>
            <a:ext cx="9165265" cy="4376101"/>
          </a:xfrm>
          <a:prstGeom prst="rect">
            <a:avLst/>
          </a:prstGeom>
        </p:spPr>
      </p:pic>
    </p:spTree>
    <p:extLst>
      <p:ext uri="{BB962C8B-B14F-4D97-AF65-F5344CB8AC3E}">
        <p14:creationId xmlns:p14="http://schemas.microsoft.com/office/powerpoint/2010/main" val="379395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754" y="-18288"/>
            <a:ext cx="12282610" cy="6919546"/>
            <a:chOff x="-99754" y="-18288"/>
            <a:chExt cx="12282610" cy="6919546"/>
          </a:xfrm>
        </p:grpSpPr>
        <p:pic>
          <p:nvPicPr>
            <p:cNvPr id="205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9754" y="-18288"/>
              <a:ext cx="12282610" cy="6919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347" y="667043"/>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712649" y="764903"/>
            <a:ext cx="9297545" cy="523220"/>
          </a:xfrm>
          <a:prstGeom prst="rect">
            <a:avLst/>
          </a:prstGeom>
        </p:spPr>
        <p:txBody>
          <a:bodyPr wrap="none">
            <a:spAutoFit/>
          </a:bodyPr>
          <a:lstStyle/>
          <a:p>
            <a:r>
              <a:rPr lang="en-US" sz="2800" b="1" dirty="0" smtClean="0">
                <a:solidFill>
                  <a:schemeClr val="bg1"/>
                </a:solidFill>
              </a:rPr>
              <a:t>- </a:t>
            </a:r>
            <a:r>
              <a:rPr lang="en-US" sz="2800" b="1" dirty="0" err="1" smtClean="0">
                <a:solidFill>
                  <a:schemeClr val="bg1"/>
                </a:solidFill>
              </a:rPr>
              <a:t>Đám</a:t>
            </a:r>
            <a:r>
              <a:rPr lang="en-US" sz="2800" b="1" dirty="0" smtClean="0">
                <a:solidFill>
                  <a:schemeClr val="bg1"/>
                </a:solidFill>
              </a:rPr>
              <a:t> </a:t>
            </a:r>
            <a:r>
              <a:rPr lang="en-US" sz="2800" b="1" dirty="0" err="1">
                <a:solidFill>
                  <a:schemeClr val="bg1"/>
                </a:solidFill>
              </a:rPr>
              <a:t>mây</a:t>
            </a:r>
            <a:r>
              <a:rPr lang="en-US" sz="2800" b="1" dirty="0">
                <a:solidFill>
                  <a:schemeClr val="bg1"/>
                </a:solidFill>
              </a:rPr>
              <a:t> </a:t>
            </a:r>
            <a:r>
              <a:rPr lang="en-US" sz="2800" b="1" dirty="0" err="1">
                <a:solidFill>
                  <a:schemeClr val="bg1"/>
                </a:solidFill>
              </a:rPr>
              <a:t>đen</a:t>
            </a:r>
            <a:r>
              <a:rPr lang="en-US" sz="2800" b="1" dirty="0">
                <a:solidFill>
                  <a:schemeClr val="bg1"/>
                </a:solidFill>
              </a:rPr>
              <a:t> </a:t>
            </a:r>
            <a:r>
              <a:rPr lang="en-US" sz="2800" b="1" dirty="0" err="1">
                <a:solidFill>
                  <a:schemeClr val="bg1"/>
                </a:solidFill>
              </a:rPr>
              <a:t>xấu</a:t>
            </a:r>
            <a:r>
              <a:rPr lang="en-US" sz="2800" b="1" dirty="0">
                <a:solidFill>
                  <a:schemeClr val="bg1"/>
                </a:solidFill>
              </a:rPr>
              <a:t> </a:t>
            </a:r>
            <a:r>
              <a:rPr lang="en-US" sz="2800" b="1" dirty="0" err="1">
                <a:solidFill>
                  <a:schemeClr val="bg1"/>
                </a:solidFill>
              </a:rPr>
              <a:t>xí</a:t>
            </a:r>
            <a:r>
              <a:rPr lang="en-US" sz="2800" b="1" dirty="0">
                <a:solidFill>
                  <a:schemeClr val="bg1"/>
                </a:solidFill>
              </a:rPr>
              <a:t> </a:t>
            </a:r>
            <a:r>
              <a:rPr lang="en-US" sz="2800" b="1" dirty="0" err="1">
                <a:solidFill>
                  <a:schemeClr val="bg1"/>
                </a:solidFill>
              </a:rPr>
              <a:t>nhìn</a:t>
            </a:r>
            <a:r>
              <a:rPr lang="en-US" sz="2800" b="1" dirty="0">
                <a:solidFill>
                  <a:schemeClr val="bg1"/>
                </a:solidFill>
              </a:rPr>
              <a:t> </a:t>
            </a:r>
            <a:r>
              <a:rPr lang="en-US" sz="2800" b="1" dirty="0" err="1">
                <a:solidFill>
                  <a:schemeClr val="bg1"/>
                </a:solidFill>
              </a:rPr>
              <a:t>xuống</a:t>
            </a:r>
            <a:r>
              <a:rPr lang="en-US" sz="2800" b="1" dirty="0">
                <a:solidFill>
                  <a:schemeClr val="bg1"/>
                </a:solidFill>
              </a:rPr>
              <a:t> </a:t>
            </a:r>
            <a:r>
              <a:rPr lang="en-US" sz="2800" b="1" dirty="0" err="1">
                <a:solidFill>
                  <a:schemeClr val="bg1"/>
                </a:solidFill>
              </a:rPr>
              <a:t>cánh</a:t>
            </a:r>
            <a:r>
              <a:rPr lang="en-US" sz="2800" b="1" dirty="0">
                <a:solidFill>
                  <a:schemeClr val="bg1"/>
                </a:solidFill>
              </a:rPr>
              <a:t> </a:t>
            </a:r>
            <a:r>
              <a:rPr lang="en-US" sz="2800" b="1" dirty="0" err="1">
                <a:solidFill>
                  <a:schemeClr val="bg1"/>
                </a:solidFill>
              </a:rPr>
              <a:t>đồng</a:t>
            </a:r>
            <a:r>
              <a:rPr lang="en-US" sz="2800" b="1" dirty="0">
                <a:solidFill>
                  <a:schemeClr val="bg1"/>
                </a:solidFill>
              </a:rPr>
              <a:t> </a:t>
            </a:r>
            <a:r>
              <a:rPr lang="en-US" sz="2800" b="1" dirty="0" err="1">
                <a:solidFill>
                  <a:schemeClr val="bg1"/>
                </a:solidFill>
              </a:rPr>
              <a:t>đám</a:t>
            </a:r>
            <a:r>
              <a:rPr lang="en-US" sz="2800" b="1" dirty="0">
                <a:solidFill>
                  <a:schemeClr val="bg1"/>
                </a:solidFill>
              </a:rPr>
              <a:t> </a:t>
            </a:r>
            <a:r>
              <a:rPr lang="en-US" sz="2800" b="1" dirty="0" err="1">
                <a:solidFill>
                  <a:schemeClr val="bg1"/>
                </a:solidFill>
              </a:rPr>
              <a:t>mây</a:t>
            </a:r>
            <a:r>
              <a:rPr lang="en-US" sz="2800" b="1" dirty="0">
                <a:solidFill>
                  <a:schemeClr val="bg1"/>
                </a:solidFill>
              </a:rPr>
              <a:t> </a:t>
            </a:r>
            <a:r>
              <a:rPr lang="en-US" sz="2800" b="1" dirty="0" err="1">
                <a:solidFill>
                  <a:schemeClr val="bg1"/>
                </a:solidFill>
              </a:rPr>
              <a:t>nói</a:t>
            </a:r>
            <a:r>
              <a:rPr lang="en-US" sz="2800" b="1" dirty="0">
                <a:solidFill>
                  <a:schemeClr val="bg1"/>
                </a:solidFill>
              </a:rPr>
              <a:t> </a:t>
            </a:r>
            <a:r>
              <a:rPr lang="en-US" sz="2800" b="1" dirty="0" err="1">
                <a:solidFill>
                  <a:schemeClr val="bg1"/>
                </a:solidFill>
              </a:rPr>
              <a:t>gì</a:t>
            </a:r>
            <a:r>
              <a:rPr lang="en-US" sz="2800" b="1" dirty="0" smtClean="0">
                <a:solidFill>
                  <a:schemeClr val="bg1"/>
                </a:solidFill>
              </a:rPr>
              <a:t>?</a:t>
            </a:r>
            <a:endParaRPr lang="en-US" sz="2800" b="1" dirty="0">
              <a:solidFill>
                <a:schemeClr val="bg1"/>
              </a:solidFill>
            </a:endParaRPr>
          </a:p>
        </p:txBody>
      </p:sp>
      <p:sp>
        <p:nvSpPr>
          <p:cNvPr id="13" name="Rectangle 12"/>
          <p:cNvSpPr/>
          <p:nvPr/>
        </p:nvSpPr>
        <p:spPr>
          <a:xfrm>
            <a:off x="1538662" y="4660101"/>
            <a:ext cx="8498473" cy="923330"/>
          </a:xfrm>
          <a:prstGeom prst="rect">
            <a:avLst/>
          </a:prstGeom>
          <a:solidFill>
            <a:srgbClr val="FFFF00"/>
          </a:solidFill>
        </p:spPr>
        <p:txBody>
          <a:bodyPr wrap="square">
            <a:spAutoFit/>
          </a:bodyPr>
          <a:lstStyle/>
          <a:p>
            <a:pPr algn="just"/>
            <a:r>
              <a:rPr lang="en-US" dirty="0" smtClean="0"/>
              <a:t>   </a:t>
            </a:r>
            <a:r>
              <a:rPr lang="vi-VN" dirty="0" smtClean="0"/>
              <a:t>Mây </a:t>
            </a:r>
            <a:r>
              <a:rPr lang="vi-VN" dirty="0"/>
              <a:t>trắng nhởn nhơ dạo chơi trên những mái nhà, những cánh đồng khô khát. Mây đen vẫn chỉ lặng im. </a:t>
            </a:r>
            <a:r>
              <a:rPr lang="vi-VN" dirty="0" smtClean="0"/>
              <a:t>Nó </a:t>
            </a:r>
            <a:r>
              <a:rPr lang="vi-VN" dirty="0"/>
              <a:t>cúi nhìn xuống cánh đồng hạn hán và nghĩ ngợi: </a:t>
            </a:r>
            <a:endParaRPr lang="en-US" dirty="0" smtClean="0"/>
          </a:p>
          <a:p>
            <a:pPr algn="just"/>
            <a:r>
              <a:rPr lang="vi-VN" dirty="0" smtClean="0"/>
              <a:t>“</a:t>
            </a:r>
            <a:r>
              <a:rPr lang="vi-VN" dirty="0"/>
              <a:t>Mình sẽ làm gì để giúp đỡ các cô bác nông dân được nhỉ</a:t>
            </a:r>
            <a:r>
              <a:rPr lang="vi-VN" dirty="0" smtClean="0"/>
              <a:t>?”</a:t>
            </a:r>
            <a:endParaRPr lang="en-US" dirty="0" smtClean="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62" y="1721354"/>
            <a:ext cx="8498473" cy="2938747"/>
          </a:xfrm>
          <a:prstGeom prst="rect">
            <a:avLst/>
          </a:prstGeom>
        </p:spPr>
      </p:pic>
    </p:spTree>
    <p:extLst>
      <p:ext uri="{BB962C8B-B14F-4D97-AF65-F5344CB8AC3E}">
        <p14:creationId xmlns:p14="http://schemas.microsoft.com/office/powerpoint/2010/main" val="278146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0611" y="0"/>
            <a:ext cx="12381847" cy="6919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2649" y="764903"/>
            <a:ext cx="6561476" cy="461665"/>
          </a:xfrm>
          <a:prstGeom prst="rect">
            <a:avLst/>
          </a:prstGeom>
        </p:spPr>
        <p:txBody>
          <a:bodyPr wrap="none">
            <a:spAutoFit/>
          </a:bodyPr>
          <a:lstStyle/>
          <a:p>
            <a:pPr algn="just"/>
            <a:r>
              <a:rPr lang="en-US" sz="2400" b="1" dirty="0">
                <a:solidFill>
                  <a:schemeClr val="bg1"/>
                </a:solidFill>
              </a:rPr>
              <a:t>-</a:t>
            </a:r>
            <a:r>
              <a:rPr lang="en-US" sz="2400" b="1" dirty="0" smtClean="0">
                <a:solidFill>
                  <a:schemeClr val="bg1"/>
                </a:solidFill>
              </a:rPr>
              <a:t> </a:t>
            </a:r>
            <a:r>
              <a:rPr lang="en-US" sz="2400" b="1" dirty="0" err="1">
                <a:solidFill>
                  <a:schemeClr val="bg1"/>
                </a:solidFill>
              </a:rPr>
              <a:t>Lúc</a:t>
            </a:r>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xấu</a:t>
            </a:r>
            <a:r>
              <a:rPr lang="en-US" sz="2400" b="1" dirty="0">
                <a:solidFill>
                  <a:schemeClr val="bg1"/>
                </a:solidFill>
              </a:rPr>
              <a:t> </a:t>
            </a:r>
            <a:r>
              <a:rPr lang="en-US" sz="2400" b="1" dirty="0" err="1">
                <a:solidFill>
                  <a:schemeClr val="bg1"/>
                </a:solidFill>
              </a:rPr>
              <a:t>xí</a:t>
            </a:r>
            <a:r>
              <a:rPr lang="en-US" sz="2400" b="1" dirty="0">
                <a:solidFill>
                  <a:schemeClr val="bg1"/>
                </a:solidFill>
              </a:rPr>
              <a:t> </a:t>
            </a:r>
            <a:r>
              <a:rPr lang="en-US" sz="2400" b="1" dirty="0" err="1">
                <a:solidFill>
                  <a:schemeClr val="bg1"/>
                </a:solidFill>
              </a:rPr>
              <a:t>hơn</a:t>
            </a:r>
            <a:r>
              <a:rPr lang="en-US" sz="2400" b="1" dirty="0">
                <a:solidFill>
                  <a:schemeClr val="bg1"/>
                </a:solidFill>
              </a:rPr>
              <a:t> </a:t>
            </a:r>
            <a:r>
              <a:rPr lang="en-US" sz="2400" b="1" dirty="0" err="1">
                <a:solidFill>
                  <a:schemeClr val="bg1"/>
                </a:solidFill>
              </a:rPr>
              <a:t>là</a:t>
            </a:r>
            <a:r>
              <a:rPr lang="en-US" sz="2400" b="1" dirty="0">
                <a:solidFill>
                  <a:schemeClr val="bg1"/>
                </a:solidFill>
              </a:rPr>
              <a:t> </a:t>
            </a:r>
            <a:r>
              <a:rPr lang="en-US" sz="2400" b="1" dirty="0" err="1">
                <a:solidFill>
                  <a:schemeClr val="bg1"/>
                </a:solidFill>
              </a:rPr>
              <a:t>lúc</a:t>
            </a:r>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gì</a:t>
            </a:r>
            <a:r>
              <a:rPr lang="en-US" sz="2400" b="1" dirty="0">
                <a:solidFill>
                  <a:schemeClr val="bg1"/>
                </a:solidFill>
              </a:rPr>
              <a:t> </a:t>
            </a:r>
            <a:r>
              <a:rPr lang="en-US" sz="2400" b="1" dirty="0" smtClean="0">
                <a:solidFill>
                  <a:schemeClr val="bg1"/>
                </a:solidFill>
              </a:rPr>
              <a:t>?</a:t>
            </a:r>
            <a:endParaRPr lang="en-US" sz="2400" b="1" dirty="0">
              <a:solidFill>
                <a:schemeClr val="bg1"/>
              </a:solidFill>
            </a:endParaRPr>
          </a:p>
        </p:txBody>
      </p:sp>
      <p:pic>
        <p:nvPicPr>
          <p:cNvPr id="13"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160" y="700895"/>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020726" y="1782259"/>
            <a:ext cx="9484241" cy="4033517"/>
          </a:xfrm>
          <a:prstGeom prst="rect">
            <a:avLst/>
          </a:prstGeom>
        </p:spPr>
      </p:pic>
    </p:spTree>
    <p:extLst>
      <p:ext uri="{BB962C8B-B14F-4D97-AF65-F5344CB8AC3E}">
        <p14:creationId xmlns:p14="http://schemas.microsoft.com/office/powerpoint/2010/main" val="204619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85060" y="7745"/>
            <a:ext cx="12420833" cy="6919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279" y="541036"/>
            <a:ext cx="10280122" cy="1200329"/>
          </a:xfrm>
          <a:prstGeom prst="rect">
            <a:avLst/>
          </a:prstGeom>
        </p:spPr>
        <p:txBody>
          <a:bodyPr wrap="square">
            <a:spAutoFit/>
          </a:bodyPr>
          <a:lstStyle/>
          <a:p>
            <a:r>
              <a:rPr lang="en-US" sz="2400" b="1" dirty="0" smtClean="0">
                <a:solidFill>
                  <a:schemeClr val="bg1"/>
                </a:solidFill>
              </a:rPr>
              <a:t>- </a:t>
            </a:r>
            <a:r>
              <a:rPr lang="en-US" sz="2400" b="1" dirty="0" err="1" smtClean="0">
                <a:solidFill>
                  <a:schemeClr val="bg1"/>
                </a:solidFill>
              </a:rPr>
              <a:t>Vì</a:t>
            </a:r>
            <a:r>
              <a:rPr lang="en-US" sz="2400" b="1" dirty="0" smtClean="0">
                <a:solidFill>
                  <a:schemeClr val="bg1"/>
                </a:solidFill>
              </a:rPr>
              <a:t> </a:t>
            </a:r>
            <a:r>
              <a:rPr lang="en-US" sz="2400" b="1" dirty="0" err="1">
                <a:solidFill>
                  <a:schemeClr val="bg1"/>
                </a:solidFill>
              </a:rPr>
              <a:t>thương</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bác</a:t>
            </a:r>
            <a:r>
              <a:rPr lang="en-US" sz="2400" b="1" dirty="0">
                <a:solidFill>
                  <a:schemeClr val="bg1"/>
                </a:solidFill>
              </a:rPr>
              <a:t> </a:t>
            </a:r>
            <a:r>
              <a:rPr lang="en-US" sz="2400" b="1" dirty="0" err="1">
                <a:solidFill>
                  <a:schemeClr val="bg1"/>
                </a:solidFill>
              </a:rPr>
              <a:t>nông</a:t>
            </a:r>
            <a:r>
              <a:rPr lang="en-US" sz="2400" b="1" dirty="0">
                <a:solidFill>
                  <a:schemeClr val="bg1"/>
                </a:solidFill>
              </a:rPr>
              <a:t> </a:t>
            </a:r>
            <a:r>
              <a:rPr lang="en-US" sz="2400" b="1" dirty="0" err="1">
                <a:solidFill>
                  <a:schemeClr val="bg1"/>
                </a:solidFill>
              </a:rPr>
              <a:t>dân</a:t>
            </a:r>
            <a:r>
              <a:rPr lang="en-US" sz="2400" b="1" dirty="0">
                <a:solidFill>
                  <a:schemeClr val="bg1"/>
                </a:solidFill>
              </a:rPr>
              <a:t> </a:t>
            </a:r>
            <a:r>
              <a:rPr lang="en-US" sz="2400" b="1" dirty="0" err="1">
                <a:solidFill>
                  <a:schemeClr val="bg1"/>
                </a:solidFill>
              </a:rPr>
              <a:t>nên</a:t>
            </a:r>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đã</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sao</a:t>
            </a:r>
            <a:r>
              <a:rPr lang="en-US" sz="2400" b="1" dirty="0">
                <a:solidFill>
                  <a:schemeClr val="bg1"/>
                </a:solidFill>
              </a:rPr>
              <a:t> </a:t>
            </a:r>
            <a:r>
              <a:rPr lang="en-US" sz="2400" b="1" dirty="0" smtClean="0">
                <a:solidFill>
                  <a:schemeClr val="bg1"/>
                </a:solidFill>
              </a:rPr>
              <a:t>?</a:t>
            </a:r>
          </a:p>
          <a:p>
            <a:r>
              <a:rPr lang="en-US" sz="2400" b="1" dirty="0" smtClean="0">
                <a:solidFill>
                  <a:schemeClr val="bg1"/>
                </a:solidFill>
              </a:rPr>
              <a:t>- </a:t>
            </a:r>
            <a:r>
              <a:rPr lang="en-US" sz="2400" b="1" dirty="0" err="1" smtClean="0">
                <a:solidFill>
                  <a:schemeClr val="bg1"/>
                </a:solidFill>
              </a:rPr>
              <a:t>Khi</a:t>
            </a:r>
            <a:r>
              <a:rPr lang="en-US" sz="2400" b="1" dirty="0" smtClean="0">
                <a:solidFill>
                  <a:schemeClr val="bg1"/>
                </a:solidFill>
              </a:rPr>
              <a:t> </a:t>
            </a:r>
            <a:r>
              <a:rPr lang="en-US" sz="2400" b="1" dirty="0" err="1">
                <a:solidFill>
                  <a:schemeClr val="bg1"/>
                </a:solidFill>
              </a:rPr>
              <a:t>mưa</a:t>
            </a:r>
            <a:r>
              <a:rPr lang="en-US" sz="2400" b="1" dirty="0">
                <a:solidFill>
                  <a:schemeClr val="bg1"/>
                </a:solidFill>
              </a:rPr>
              <a:t> </a:t>
            </a:r>
            <a:r>
              <a:rPr lang="en-US" sz="2400" b="1" dirty="0" err="1">
                <a:solidFill>
                  <a:schemeClr val="bg1"/>
                </a:solidFill>
              </a:rPr>
              <a:t>xuống</a:t>
            </a:r>
            <a:r>
              <a:rPr lang="en-US" sz="2400" b="1" dirty="0">
                <a:solidFill>
                  <a:schemeClr val="bg1"/>
                </a:solidFill>
              </a:rPr>
              <a:t> </a:t>
            </a:r>
            <a:r>
              <a:rPr lang="en-US" sz="2400" b="1" dirty="0" err="1">
                <a:solidFill>
                  <a:schemeClr val="bg1"/>
                </a:solidFill>
              </a:rPr>
              <a:t>thì</a:t>
            </a:r>
            <a:r>
              <a:rPr lang="en-US" sz="2400" b="1" dirty="0">
                <a:solidFill>
                  <a:schemeClr val="bg1"/>
                </a:solidFill>
              </a:rPr>
              <a:t> </a:t>
            </a:r>
            <a:r>
              <a:rPr lang="en-US" sz="2400" b="1" dirty="0" err="1">
                <a:solidFill>
                  <a:schemeClr val="bg1"/>
                </a:solidFill>
              </a:rPr>
              <a:t>những</a:t>
            </a:r>
            <a:r>
              <a:rPr lang="en-US" sz="2400" b="1" dirty="0">
                <a:solidFill>
                  <a:schemeClr val="bg1"/>
                </a:solidFill>
              </a:rPr>
              <a:t> </a:t>
            </a:r>
            <a:r>
              <a:rPr lang="en-US" sz="2400" b="1" dirty="0" err="1">
                <a:solidFill>
                  <a:schemeClr val="bg1"/>
                </a:solidFill>
              </a:rPr>
              <a:t>giọt</a:t>
            </a:r>
            <a:r>
              <a:rPr lang="en-US" sz="2400" b="1" dirty="0">
                <a:solidFill>
                  <a:schemeClr val="bg1"/>
                </a:solidFill>
              </a:rPr>
              <a:t> </a:t>
            </a:r>
            <a:r>
              <a:rPr lang="en-US" sz="2400" b="1" dirty="0" err="1">
                <a:solidFill>
                  <a:schemeClr val="bg1"/>
                </a:solidFill>
              </a:rPr>
              <a:t>nước</a:t>
            </a:r>
            <a:r>
              <a:rPr lang="en-US" sz="2400" b="1" dirty="0">
                <a:solidFill>
                  <a:schemeClr val="bg1"/>
                </a:solidFill>
              </a:rPr>
              <a:t> </a:t>
            </a:r>
            <a:r>
              <a:rPr lang="en-US" sz="2400" b="1" dirty="0" err="1">
                <a:solidFill>
                  <a:schemeClr val="bg1"/>
                </a:solidFill>
              </a:rPr>
              <a:t>mắt</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xấu</a:t>
            </a:r>
            <a:r>
              <a:rPr lang="en-US" sz="2400" b="1" dirty="0">
                <a:solidFill>
                  <a:schemeClr val="bg1"/>
                </a:solidFill>
              </a:rPr>
              <a:t> </a:t>
            </a:r>
            <a:r>
              <a:rPr lang="en-US" sz="2400" b="1" dirty="0" err="1">
                <a:solidFill>
                  <a:schemeClr val="bg1"/>
                </a:solidFill>
              </a:rPr>
              <a:t>xí</a:t>
            </a:r>
            <a:r>
              <a:rPr lang="en-US" sz="2400" b="1" dirty="0">
                <a:solidFill>
                  <a:schemeClr val="bg1"/>
                </a:solidFill>
              </a:rPr>
              <a:t> </a:t>
            </a:r>
            <a:r>
              <a:rPr lang="en-US" sz="2400" b="1" dirty="0" err="1">
                <a:solidFill>
                  <a:schemeClr val="bg1"/>
                </a:solidFill>
              </a:rPr>
              <a:t>như</a:t>
            </a:r>
            <a:r>
              <a:rPr lang="en-US" sz="2400" b="1" dirty="0">
                <a:solidFill>
                  <a:schemeClr val="bg1"/>
                </a:solidFill>
              </a:rPr>
              <a:t> </a:t>
            </a:r>
            <a:r>
              <a:rPr lang="en-US" sz="2400" b="1" dirty="0" err="1">
                <a:solidFill>
                  <a:schemeClr val="bg1"/>
                </a:solidFill>
              </a:rPr>
              <a:t>thế</a:t>
            </a:r>
            <a:r>
              <a:rPr lang="en-US" sz="2400" b="1" dirty="0">
                <a:solidFill>
                  <a:schemeClr val="bg1"/>
                </a:solidFill>
              </a:rPr>
              <a:t> </a:t>
            </a:r>
            <a:r>
              <a:rPr lang="en-US" sz="2400" b="1" dirty="0" err="1">
                <a:solidFill>
                  <a:schemeClr val="bg1"/>
                </a:solidFill>
              </a:rPr>
              <a:t>nào</a:t>
            </a:r>
            <a:r>
              <a:rPr lang="en-US" sz="2400" b="1" dirty="0" smtClean="0">
                <a:solidFill>
                  <a:schemeClr val="bg1"/>
                </a:solidFill>
              </a:rPr>
              <a:t>?</a:t>
            </a:r>
          </a:p>
          <a:p>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đen</a:t>
            </a:r>
            <a:r>
              <a:rPr lang="en-US" sz="2400" b="1" dirty="0">
                <a:solidFill>
                  <a:schemeClr val="bg1"/>
                </a:solidFill>
              </a:rPr>
              <a:t> </a:t>
            </a:r>
            <a:r>
              <a:rPr lang="en-US" sz="2400" b="1" dirty="0" err="1">
                <a:solidFill>
                  <a:schemeClr val="bg1"/>
                </a:solidFill>
              </a:rPr>
              <a:t>đã</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mọi</a:t>
            </a:r>
            <a:r>
              <a:rPr lang="en-US" sz="2400" b="1" dirty="0">
                <a:solidFill>
                  <a:schemeClr val="bg1"/>
                </a:solidFill>
              </a:rPr>
              <a:t> </a:t>
            </a:r>
            <a:r>
              <a:rPr lang="en-US" sz="2400" b="1" dirty="0" err="1">
                <a:solidFill>
                  <a:schemeClr val="bg1"/>
                </a:solidFill>
              </a:rPr>
              <a:t>người</a:t>
            </a:r>
            <a:r>
              <a:rPr lang="en-US" sz="2400" b="1" dirty="0">
                <a:solidFill>
                  <a:schemeClr val="bg1"/>
                </a:solidFill>
              </a:rPr>
              <a:t> </a:t>
            </a:r>
            <a:r>
              <a:rPr lang="en-US" sz="2400" b="1" dirty="0" err="1">
                <a:solidFill>
                  <a:schemeClr val="bg1"/>
                </a:solidFill>
              </a:rPr>
              <a:t>đối</a:t>
            </a:r>
            <a:r>
              <a:rPr lang="en-US" sz="2400" b="1" dirty="0">
                <a:solidFill>
                  <a:schemeClr val="bg1"/>
                </a:solidFill>
              </a:rPr>
              <a:t> </a:t>
            </a:r>
            <a:r>
              <a:rPr lang="en-US" sz="2400" b="1" dirty="0" err="1">
                <a:solidFill>
                  <a:schemeClr val="bg1"/>
                </a:solidFill>
              </a:rPr>
              <a:t>xử</a:t>
            </a:r>
            <a:r>
              <a:rPr lang="en-US" sz="2400" b="1" dirty="0">
                <a:solidFill>
                  <a:schemeClr val="bg1"/>
                </a:solidFill>
              </a:rPr>
              <a:t> </a:t>
            </a:r>
            <a:r>
              <a:rPr lang="en-US" sz="2400" b="1" dirty="0" err="1">
                <a:solidFill>
                  <a:schemeClr val="bg1"/>
                </a:solidFill>
              </a:rPr>
              <a:t>như</a:t>
            </a:r>
            <a:r>
              <a:rPr lang="en-US" sz="2400" b="1" dirty="0">
                <a:solidFill>
                  <a:schemeClr val="bg1"/>
                </a:solidFill>
              </a:rPr>
              <a:t> </a:t>
            </a:r>
            <a:r>
              <a:rPr lang="en-US" sz="2400" b="1" dirty="0" err="1">
                <a:solidFill>
                  <a:schemeClr val="bg1"/>
                </a:solidFill>
              </a:rPr>
              <a:t>thế</a:t>
            </a:r>
            <a:r>
              <a:rPr lang="en-US" sz="2400" b="1" dirty="0">
                <a:solidFill>
                  <a:schemeClr val="bg1"/>
                </a:solidFill>
              </a:rPr>
              <a:t> </a:t>
            </a:r>
            <a:r>
              <a:rPr lang="en-US" sz="2400" b="1" dirty="0" err="1">
                <a:solidFill>
                  <a:schemeClr val="bg1"/>
                </a:solidFill>
              </a:rPr>
              <a:t>nào</a:t>
            </a:r>
            <a:r>
              <a:rPr lang="en-US" sz="2400" b="1" dirty="0" smtClean="0">
                <a:solidFill>
                  <a:schemeClr val="bg1"/>
                </a:solidFill>
              </a:rPr>
              <a:t>? </a:t>
            </a:r>
            <a:endParaRPr lang="en-US" sz="2400" b="1" dirty="0">
              <a:solidFill>
                <a:schemeClr val="bg1"/>
              </a:solidFill>
            </a:endParaRPr>
          </a:p>
        </p:txBody>
      </p:sp>
      <p:pic>
        <p:nvPicPr>
          <p:cNvPr id="13"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2734" y="572138"/>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988827" y="1782259"/>
            <a:ext cx="9877647" cy="4146833"/>
          </a:xfrm>
          <a:prstGeom prst="rect">
            <a:avLst/>
          </a:prstGeom>
        </p:spPr>
      </p:pic>
    </p:spTree>
    <p:extLst>
      <p:ext uri="{BB962C8B-B14F-4D97-AF65-F5344CB8AC3E}">
        <p14:creationId xmlns:p14="http://schemas.microsoft.com/office/powerpoint/2010/main" val="327645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0611" y="0"/>
            <a:ext cx="12381847" cy="6919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2649" y="764903"/>
            <a:ext cx="6584046" cy="461665"/>
          </a:xfrm>
          <a:prstGeom prst="rect">
            <a:avLst/>
          </a:prstGeom>
        </p:spPr>
        <p:txBody>
          <a:bodyPr wrap="none">
            <a:spAutoFit/>
          </a:bodyPr>
          <a:lstStyle/>
          <a:p>
            <a:r>
              <a:rPr lang="en-US" sz="2400" b="1" dirty="0" smtClean="0">
                <a:solidFill>
                  <a:schemeClr val="bg1"/>
                </a:solidFill>
              </a:rPr>
              <a:t>- </a:t>
            </a:r>
            <a:r>
              <a:rPr lang="en-US" sz="2400" b="1" dirty="0" err="1" smtClean="0">
                <a:solidFill>
                  <a:schemeClr val="bg1"/>
                </a:solidFill>
              </a:rPr>
              <a:t>Cuối</a:t>
            </a:r>
            <a:r>
              <a:rPr lang="en-US" sz="2400" b="1" dirty="0" smtClean="0">
                <a:solidFill>
                  <a:schemeClr val="bg1"/>
                </a:solidFill>
              </a:rPr>
              <a:t> </a:t>
            </a:r>
            <a:r>
              <a:rPr lang="en-US" sz="2400" b="1" dirty="0" err="1">
                <a:solidFill>
                  <a:schemeClr val="bg1"/>
                </a:solidFill>
              </a:rPr>
              <a:t>cùng</a:t>
            </a:r>
            <a:r>
              <a:rPr lang="en-US" sz="2400" b="1" dirty="0">
                <a:solidFill>
                  <a:schemeClr val="bg1"/>
                </a:solidFill>
              </a:rPr>
              <a:t> </a:t>
            </a:r>
            <a:r>
              <a:rPr lang="en-US" sz="2400" b="1" dirty="0" err="1">
                <a:solidFill>
                  <a:schemeClr val="bg1"/>
                </a:solidFill>
              </a:rPr>
              <a:t>thì</a:t>
            </a:r>
            <a:r>
              <a:rPr lang="en-US" sz="2400" b="1" dirty="0">
                <a:solidFill>
                  <a:schemeClr val="bg1"/>
                </a:solidFill>
              </a:rPr>
              <a:t> </a:t>
            </a:r>
            <a:r>
              <a:rPr lang="en-US" sz="2400" b="1" dirty="0" err="1">
                <a:solidFill>
                  <a:schemeClr val="bg1"/>
                </a:solidFill>
              </a:rPr>
              <a:t>đám</a:t>
            </a:r>
            <a:r>
              <a:rPr lang="en-US" sz="2400" b="1" dirty="0">
                <a:solidFill>
                  <a:schemeClr val="bg1"/>
                </a:solidFill>
              </a:rPr>
              <a:t> </a:t>
            </a:r>
            <a:r>
              <a:rPr lang="en-US" sz="2400" b="1" dirty="0" err="1">
                <a:solidFill>
                  <a:schemeClr val="bg1"/>
                </a:solidFill>
              </a:rPr>
              <a:t>mây</a:t>
            </a:r>
            <a:r>
              <a:rPr lang="en-US" sz="2400" b="1" dirty="0">
                <a:solidFill>
                  <a:schemeClr val="bg1"/>
                </a:solidFill>
              </a:rPr>
              <a:t> </a:t>
            </a:r>
            <a:r>
              <a:rPr lang="en-US" sz="2400" b="1" dirty="0" err="1">
                <a:solidFill>
                  <a:schemeClr val="bg1"/>
                </a:solidFill>
              </a:rPr>
              <a:t>trắng</a:t>
            </a:r>
            <a:r>
              <a:rPr lang="en-US" sz="2400" b="1" dirty="0">
                <a:solidFill>
                  <a:schemeClr val="bg1"/>
                </a:solidFill>
              </a:rPr>
              <a:t> </a:t>
            </a:r>
            <a:r>
              <a:rPr lang="en-US" sz="2400" b="1" dirty="0" err="1">
                <a:solidFill>
                  <a:schemeClr val="bg1"/>
                </a:solidFill>
              </a:rPr>
              <a:t>đã</a:t>
            </a:r>
            <a:r>
              <a:rPr lang="en-US" sz="2400" b="1" dirty="0">
                <a:solidFill>
                  <a:schemeClr val="bg1"/>
                </a:solidFill>
              </a:rPr>
              <a:t> </a:t>
            </a:r>
            <a:r>
              <a:rPr lang="en-US" sz="2400" b="1" dirty="0" err="1">
                <a:solidFill>
                  <a:schemeClr val="bg1"/>
                </a:solidFill>
              </a:rPr>
              <a:t>nhận</a:t>
            </a:r>
            <a:r>
              <a:rPr lang="en-US" sz="2400" b="1" dirty="0">
                <a:solidFill>
                  <a:schemeClr val="bg1"/>
                </a:solidFill>
              </a:rPr>
              <a:t> </a:t>
            </a:r>
            <a:r>
              <a:rPr lang="en-US" sz="2400" b="1" dirty="0" err="1">
                <a:solidFill>
                  <a:schemeClr val="bg1"/>
                </a:solidFill>
              </a:rPr>
              <a:t>ra</a:t>
            </a:r>
            <a:r>
              <a:rPr lang="en-US" sz="2400" b="1" dirty="0">
                <a:solidFill>
                  <a:schemeClr val="bg1"/>
                </a:solidFill>
              </a:rPr>
              <a:t> </a:t>
            </a:r>
            <a:r>
              <a:rPr lang="en-US" sz="2400" b="1" dirty="0" err="1">
                <a:solidFill>
                  <a:schemeClr val="bg1"/>
                </a:solidFill>
              </a:rPr>
              <a:t>điều</a:t>
            </a:r>
            <a:r>
              <a:rPr lang="en-US" sz="2400" b="1" dirty="0">
                <a:solidFill>
                  <a:schemeClr val="bg1"/>
                </a:solidFill>
              </a:rPr>
              <a:t> </a:t>
            </a:r>
            <a:r>
              <a:rPr lang="en-US" sz="2400" b="1" dirty="0" err="1">
                <a:solidFill>
                  <a:schemeClr val="bg1"/>
                </a:solidFill>
              </a:rPr>
              <a:t>gì</a:t>
            </a:r>
            <a:r>
              <a:rPr lang="en-US" sz="2400" b="1" dirty="0">
                <a:solidFill>
                  <a:schemeClr val="bg1"/>
                </a:solidFill>
              </a:rPr>
              <a:t> ?</a:t>
            </a:r>
          </a:p>
        </p:txBody>
      </p:sp>
      <p:pic>
        <p:nvPicPr>
          <p:cNvPr id="13"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160" y="700895"/>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12649" y="1531206"/>
            <a:ext cx="9567834" cy="4380498"/>
          </a:xfrm>
          <a:prstGeom prst="rect">
            <a:avLst/>
          </a:prstGeom>
        </p:spPr>
      </p:pic>
    </p:spTree>
    <p:extLst>
      <p:ext uri="{BB962C8B-B14F-4D97-AF65-F5344CB8AC3E}">
        <p14:creationId xmlns:p14="http://schemas.microsoft.com/office/powerpoint/2010/main" val="119220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610" y="0"/>
            <a:ext cx="12282610" cy="6919546"/>
            <a:chOff x="-90610" y="0"/>
            <a:chExt cx="12282610" cy="6919546"/>
          </a:xfrm>
        </p:grpSpPr>
        <p:pic>
          <p:nvPicPr>
            <p:cNvPr id="5" name="Picture 2" descr="31 Hình ảnh ý tưởng | hình ảnh, fantasy artwork, cute kittens"/>
            <p:cNvPicPr>
              <a:picLocks noChangeAspect="1" noChangeArrowheads="1"/>
            </p:cNvPicPr>
            <p:nvPr/>
          </p:nvPicPr>
          <p:blipFill rotWithShape="1">
            <a:blip r:embed="rId2">
              <a:extLst>
                <a:ext uri="{28A0092B-C50C-407E-A947-70E740481C1C}">
                  <a14:useLocalDpi xmlns:a14="http://schemas.microsoft.com/office/drawing/2010/main" val="0"/>
                </a:ext>
              </a:extLst>
            </a:blip>
            <a:srcRect r="4788" b="9309"/>
            <a:stretch/>
          </p:blipFill>
          <p:spPr bwMode="auto">
            <a:xfrm>
              <a:off x="-90610" y="0"/>
              <a:ext cx="12282610" cy="6919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325" y="674077"/>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1066936" y="2429518"/>
            <a:ext cx="10256738" cy="954107"/>
          </a:xfrm>
          <a:prstGeom prst="rect">
            <a:avLst/>
          </a:prstGeom>
        </p:spPr>
        <p:txBody>
          <a:bodyPr wrap="square">
            <a:spAutoFit/>
          </a:bodyPr>
          <a:lstStyle/>
          <a:p>
            <a:pPr marL="457200" indent="-457200" algn="just">
              <a:buFont typeface="Arial" panose="020B0604020202020204" pitchFamily="34" charset="0"/>
              <a:buChar char="•"/>
            </a:pPr>
            <a:r>
              <a:rPr lang="en-US" sz="2800" b="1" dirty="0" err="1" smtClean="0">
                <a:solidFill>
                  <a:srgbClr val="FFFF00"/>
                </a:solidFill>
                <a:latin typeface="Times New Roman" panose="02020603050405020304" pitchFamily="18" charset="0"/>
                <a:ea typeface="Calibri" panose="020F0502020204030204" pitchFamily="34" charset="0"/>
              </a:rPr>
              <a:t>Giáo</a:t>
            </a:r>
            <a:r>
              <a:rPr lang="en-US" sz="2800" b="1" dirty="0" smtClean="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dục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Các</a:t>
            </a:r>
            <a:r>
              <a:rPr lang="en-US" sz="2800" b="1" dirty="0">
                <a:solidFill>
                  <a:schemeClr val="bg1"/>
                </a:solidFill>
                <a:latin typeface="Times New Roman" panose="02020603050405020304" pitchFamily="18" charset="0"/>
                <a:ea typeface="Calibri" panose="020F0502020204030204" pitchFamily="34" charset="0"/>
              </a:rPr>
              <a:t> con </a:t>
            </a:r>
            <a:r>
              <a:rPr lang="en-US" sz="2800" b="1" dirty="0" err="1" smtClean="0">
                <a:solidFill>
                  <a:schemeClr val="bg1"/>
                </a:solidFill>
              </a:rPr>
              <a:t>phải</a:t>
            </a:r>
            <a:r>
              <a:rPr lang="en-US" sz="2800" b="1" dirty="0" smtClean="0">
                <a:solidFill>
                  <a:schemeClr val="bg1"/>
                </a:solidFill>
              </a:rPr>
              <a:t> </a:t>
            </a:r>
            <a:r>
              <a:rPr lang="en-US" sz="2800" b="1" dirty="0" err="1" smtClean="0">
                <a:solidFill>
                  <a:schemeClr val="bg1"/>
                </a:solidFill>
              </a:rPr>
              <a:t>biết</a:t>
            </a:r>
            <a:r>
              <a:rPr lang="en-US" sz="2800" b="1" dirty="0" smtClean="0">
                <a:solidFill>
                  <a:schemeClr val="bg1"/>
                </a:solidFill>
              </a:rPr>
              <a:t> </a:t>
            </a:r>
            <a:r>
              <a:rPr lang="en-US" sz="2800" b="1" dirty="0" err="1">
                <a:solidFill>
                  <a:schemeClr val="bg1"/>
                </a:solidFill>
              </a:rPr>
              <a:t>yêu</a:t>
            </a:r>
            <a:r>
              <a:rPr lang="en-US" sz="2800" b="1" dirty="0">
                <a:solidFill>
                  <a:schemeClr val="bg1"/>
                </a:solidFill>
              </a:rPr>
              <a:t> </a:t>
            </a:r>
            <a:r>
              <a:rPr lang="en-US" sz="2800" b="1" dirty="0" err="1">
                <a:solidFill>
                  <a:schemeClr val="bg1"/>
                </a:solidFill>
              </a:rPr>
              <a:t>thương</a:t>
            </a:r>
            <a:r>
              <a:rPr lang="en-US" sz="2800" b="1" dirty="0">
                <a:solidFill>
                  <a:schemeClr val="bg1"/>
                </a:solidFill>
              </a:rPr>
              <a:t> </a:t>
            </a:r>
            <a:r>
              <a:rPr lang="en-US" sz="2800" b="1" dirty="0" err="1">
                <a:solidFill>
                  <a:schemeClr val="bg1"/>
                </a:solidFill>
              </a:rPr>
              <a:t>đoàn</a:t>
            </a:r>
            <a:r>
              <a:rPr lang="en-US" sz="2800" b="1" dirty="0">
                <a:solidFill>
                  <a:schemeClr val="bg1"/>
                </a:solidFill>
              </a:rPr>
              <a:t> </a:t>
            </a:r>
            <a:r>
              <a:rPr lang="en-US" sz="2800" b="1" dirty="0" err="1">
                <a:solidFill>
                  <a:schemeClr val="bg1"/>
                </a:solidFill>
              </a:rPr>
              <a:t>kết</a:t>
            </a:r>
            <a:r>
              <a:rPr lang="en-US" sz="2800" b="1" dirty="0">
                <a:solidFill>
                  <a:schemeClr val="bg1"/>
                </a:solidFill>
              </a:rPr>
              <a:t> </a:t>
            </a:r>
            <a:r>
              <a:rPr lang="en-US" sz="2800" b="1" dirty="0" err="1">
                <a:solidFill>
                  <a:schemeClr val="bg1"/>
                </a:solidFill>
              </a:rPr>
              <a:t>lẫn</a:t>
            </a:r>
            <a:r>
              <a:rPr lang="en-US" sz="2800" b="1" dirty="0">
                <a:solidFill>
                  <a:schemeClr val="bg1"/>
                </a:solidFill>
              </a:rPr>
              <a:t> </a:t>
            </a:r>
            <a:r>
              <a:rPr lang="en-US" sz="2800" b="1" dirty="0" err="1">
                <a:solidFill>
                  <a:schemeClr val="bg1"/>
                </a:solidFill>
              </a:rPr>
              <a:t>nhau</a:t>
            </a:r>
            <a:r>
              <a:rPr lang="en-US" sz="2800" b="1" dirty="0">
                <a:solidFill>
                  <a:schemeClr val="bg1"/>
                </a:solidFill>
              </a:rPr>
              <a:t> </a:t>
            </a:r>
            <a:r>
              <a:rPr lang="en-US" sz="2800" b="1" dirty="0" err="1">
                <a:solidFill>
                  <a:schemeClr val="bg1"/>
                </a:solidFill>
              </a:rPr>
              <a:t>biết</a:t>
            </a:r>
            <a:r>
              <a:rPr lang="en-US" sz="2800" b="1" dirty="0">
                <a:solidFill>
                  <a:schemeClr val="bg1"/>
                </a:solidFill>
              </a:rPr>
              <a:t> </a:t>
            </a:r>
            <a:endParaRPr lang="en-US" sz="2800" b="1" dirty="0" smtClean="0">
              <a:solidFill>
                <a:schemeClr val="bg1"/>
              </a:solidFill>
            </a:endParaRPr>
          </a:p>
          <a:p>
            <a:pPr algn="just"/>
            <a:r>
              <a:rPr lang="en-US" sz="2800" b="1" dirty="0" smtClean="0">
                <a:solidFill>
                  <a:schemeClr val="bg1"/>
                </a:solidFill>
              </a:rPr>
              <a:t>chia </a:t>
            </a:r>
            <a:r>
              <a:rPr lang="en-US" sz="2800" b="1" dirty="0" err="1">
                <a:solidFill>
                  <a:schemeClr val="bg1"/>
                </a:solidFill>
              </a:rPr>
              <a:t>sẻ</a:t>
            </a:r>
            <a:r>
              <a:rPr lang="en-US" sz="2800" b="1" dirty="0">
                <a:solidFill>
                  <a:schemeClr val="bg1"/>
                </a:solidFill>
              </a:rPr>
              <a:t> </a:t>
            </a:r>
            <a:r>
              <a:rPr lang="en-US" sz="2800" b="1" dirty="0" err="1">
                <a:solidFill>
                  <a:schemeClr val="bg1"/>
                </a:solidFill>
              </a:rPr>
              <a:t>giúp</a:t>
            </a:r>
            <a:r>
              <a:rPr lang="en-US" sz="2800" b="1" dirty="0">
                <a:solidFill>
                  <a:schemeClr val="bg1"/>
                </a:solidFill>
              </a:rPr>
              <a:t> </a:t>
            </a:r>
            <a:r>
              <a:rPr lang="en-US" sz="2800" b="1" dirty="0" err="1">
                <a:solidFill>
                  <a:schemeClr val="bg1"/>
                </a:solidFill>
              </a:rPr>
              <a:t>đỡ</a:t>
            </a:r>
            <a:r>
              <a:rPr lang="en-US" sz="2800" b="1" dirty="0">
                <a:solidFill>
                  <a:schemeClr val="bg1"/>
                </a:solidFill>
              </a:rPr>
              <a:t> </a:t>
            </a:r>
            <a:r>
              <a:rPr lang="en-US" sz="2800" b="1" dirty="0" err="1">
                <a:solidFill>
                  <a:schemeClr val="bg1"/>
                </a:solidFill>
              </a:rPr>
              <a:t>bạn</a:t>
            </a:r>
            <a:r>
              <a:rPr lang="en-US" sz="2800" b="1" dirty="0">
                <a:solidFill>
                  <a:schemeClr val="bg1"/>
                </a:solidFill>
              </a:rPr>
              <a:t> </a:t>
            </a:r>
            <a:r>
              <a:rPr lang="en-US" sz="2800" b="1" dirty="0" err="1">
                <a:solidFill>
                  <a:schemeClr val="bg1"/>
                </a:solidFill>
              </a:rPr>
              <a:t>bè</a:t>
            </a:r>
            <a:r>
              <a:rPr lang="en-US" sz="2800" b="1" dirty="0">
                <a:solidFill>
                  <a:schemeClr val="bg1"/>
                </a:solidFill>
              </a:rPr>
              <a:t> </a:t>
            </a:r>
            <a:r>
              <a:rPr lang="en-US" sz="2800" b="1" dirty="0" err="1">
                <a:solidFill>
                  <a:schemeClr val="bg1"/>
                </a:solidFill>
              </a:rPr>
              <a:t>và</a:t>
            </a:r>
            <a:r>
              <a:rPr lang="en-US" sz="2800" b="1" dirty="0">
                <a:solidFill>
                  <a:schemeClr val="bg1"/>
                </a:solidFill>
              </a:rPr>
              <a:t> </a:t>
            </a:r>
            <a:r>
              <a:rPr lang="en-US" sz="2800" b="1" dirty="0" err="1">
                <a:solidFill>
                  <a:schemeClr val="bg1"/>
                </a:solidFill>
              </a:rPr>
              <a:t>người</a:t>
            </a:r>
            <a:r>
              <a:rPr lang="en-US" sz="2800" b="1" dirty="0">
                <a:solidFill>
                  <a:schemeClr val="bg1"/>
                </a:solidFill>
              </a:rPr>
              <a:t> </a:t>
            </a:r>
            <a:r>
              <a:rPr lang="en-US" sz="2800" b="1" dirty="0" err="1" smtClean="0">
                <a:solidFill>
                  <a:schemeClr val="bg1"/>
                </a:solidFill>
              </a:rPr>
              <a:t>thân</a:t>
            </a:r>
            <a:r>
              <a:rPr lang="en-US" sz="2800" b="1" dirty="0" smtClean="0">
                <a:solidFill>
                  <a:schemeClr val="bg1"/>
                </a:solidFill>
              </a:rPr>
              <a:t>. </a:t>
            </a:r>
            <a:endParaRPr lang="en-US" sz="2800" b="1" dirty="0">
              <a:solidFill>
                <a:schemeClr val="bg1"/>
              </a:solidFill>
            </a:endParaRPr>
          </a:p>
        </p:txBody>
      </p:sp>
    </p:spTree>
    <p:extLst>
      <p:ext uri="{BB962C8B-B14F-4D97-AF65-F5344CB8AC3E}">
        <p14:creationId xmlns:p14="http://schemas.microsoft.com/office/powerpoint/2010/main" val="2112037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345" y="0"/>
            <a:ext cx="12289345" cy="6850908"/>
            <a:chOff x="-97345" y="0"/>
            <a:chExt cx="12289345" cy="6850908"/>
          </a:xfrm>
        </p:grpSpPr>
        <p:pic>
          <p:nvPicPr>
            <p:cNvPr id="2050"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1690577" y="2138439"/>
            <a:ext cx="8618452"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2060"/>
                </a:solidFill>
                <a:effectLst/>
                <a:uLnTx/>
                <a:uFillTx/>
                <a:latin typeface="Calibri" panose="020F0502020204030204"/>
                <a:ea typeface="+mn-ea"/>
                <a:cs typeface="+mn-cs"/>
              </a:rPr>
              <a:t>HOẠT ĐỘNG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NGHE</a:t>
            </a:r>
            <a:r>
              <a:rPr kumimoji="0" lang="en-US" sz="44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HÁT</a:t>
            </a: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“GIỌT</a:t>
            </a:r>
            <a:r>
              <a:rPr kumimoji="0" lang="en-US" sz="4400" b="1" i="0" u="none" strike="noStrike" kern="1200" cap="none" spc="0" normalizeH="0" noProof="0" dirty="0" smtClean="0">
                <a:ln>
                  <a:noFill/>
                </a:ln>
                <a:solidFill>
                  <a:srgbClr val="FF0000"/>
                </a:solidFill>
                <a:effectLst/>
                <a:uLnTx/>
                <a:uFillTx/>
                <a:latin typeface="Calibri" panose="020F0502020204030204"/>
                <a:ea typeface="+mn-ea"/>
                <a:cs typeface="+mn-cs"/>
              </a:rPr>
              <a:t> MƯA VÀ EM BÉ</a:t>
            </a: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1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4" name="Rectangle 3"/>
            <p:cNvSpPr/>
            <p:nvPr/>
          </p:nvSpPr>
          <p:spPr>
            <a:xfrm>
              <a:off x="0" y="0"/>
              <a:ext cx="12192000" cy="6858000"/>
            </a:xfrm>
            <a:prstGeom prst="rect">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Users\Administrator\Downloads\z2927050180919_87679c610dadda88ac4fa8a014b7cf1f-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Thank You - WAStickersApps - Ứng dụng trên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0500"/>
              <a:ext cx="10693400" cy="62229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228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345" y="0"/>
            <a:ext cx="12289345" cy="6850908"/>
            <a:chOff x="-97345" y="0"/>
            <a:chExt cx="12289345" cy="6850908"/>
          </a:xfrm>
        </p:grpSpPr>
        <p:pic>
          <p:nvPicPr>
            <p:cNvPr id="2050"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1701210" y="1546697"/>
            <a:ext cx="8782492" cy="2431435"/>
          </a:xfrm>
          <a:prstGeom prst="rect">
            <a:avLst/>
          </a:prstGeom>
          <a:noFill/>
        </p:spPr>
        <p:txBody>
          <a:bodyPr wrap="square" rtlCol="0">
            <a:spAutoFit/>
          </a:bodyPr>
          <a:lstStyle/>
          <a:p>
            <a:pPr algn="ctr"/>
            <a:r>
              <a:rPr lang="en-US" sz="6000" b="1" dirty="0" smtClean="0">
                <a:solidFill>
                  <a:srgbClr val="002060"/>
                </a:solidFill>
              </a:rPr>
              <a:t>HOẠT ĐỘNG 1:</a:t>
            </a:r>
          </a:p>
          <a:p>
            <a:pPr algn="ctr"/>
            <a:r>
              <a:rPr lang="en-US" sz="4800" b="1" dirty="0" smtClean="0">
                <a:solidFill>
                  <a:srgbClr val="FF0000"/>
                </a:solidFill>
              </a:rPr>
              <a:t>GÂY HỨNG THÚ</a:t>
            </a:r>
          </a:p>
          <a:p>
            <a:pPr algn="ctr"/>
            <a:r>
              <a:rPr lang="en-US" sz="4400" b="1" dirty="0" smtClean="0">
                <a:solidFill>
                  <a:srgbClr val="FF0000"/>
                </a:solidFill>
              </a:rPr>
              <a:t>TRÒ CHƠI</a:t>
            </a:r>
            <a:r>
              <a:rPr lang="en-US" sz="4400" b="1" dirty="0" smtClean="0">
                <a:solidFill>
                  <a:srgbClr val="FF0000"/>
                </a:solidFill>
              </a:rPr>
              <a:t>: “TRỜI NẮNG, TRỜI MƯA”</a:t>
            </a:r>
            <a:endParaRPr lang="en-US" sz="4400" b="1" dirty="0">
              <a:solidFill>
                <a:srgbClr val="FF0000"/>
              </a:solidFill>
            </a:endParaRPr>
          </a:p>
        </p:txBody>
      </p:sp>
    </p:spTree>
    <p:extLst>
      <p:ext uri="{BB962C8B-B14F-4D97-AF65-F5344CB8AC3E}">
        <p14:creationId xmlns:p14="http://schemas.microsoft.com/office/powerpoint/2010/main" val="2224502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7345" y="0"/>
            <a:ext cx="12289345" cy="6850908"/>
            <a:chOff x="-97345" y="0"/>
            <a:chExt cx="12289345" cy="6850908"/>
          </a:xfrm>
        </p:grpSpPr>
        <p:pic>
          <p:nvPicPr>
            <p:cNvPr id="2050"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2029803" y="1493943"/>
            <a:ext cx="8035047" cy="2948499"/>
          </a:xfrm>
          <a:prstGeom prst="rect">
            <a:avLst/>
          </a:prstGeom>
          <a:noFill/>
        </p:spPr>
        <p:txBody>
          <a:bodyPr wrap="square" rtlCol="0">
            <a:spAutoFit/>
          </a:bodyPr>
          <a:lstStyle/>
          <a:p>
            <a:pPr algn="ctr"/>
            <a:r>
              <a:rPr lang="en-US" sz="6000" b="1" dirty="0" smtClean="0">
                <a:solidFill>
                  <a:srgbClr val="002060"/>
                </a:solidFill>
              </a:rPr>
              <a:t>HOẠT ĐỘNG 2:</a:t>
            </a:r>
          </a:p>
          <a:p>
            <a:pPr algn="ctr"/>
            <a:r>
              <a:rPr lang="en-US" sz="4000" b="1" dirty="0" smtClean="0">
                <a:solidFill>
                  <a:srgbClr val="FF0000"/>
                </a:solidFill>
              </a:rPr>
              <a:t>PHƯƠNG PHÁT HÌNH THỨC TỔ CHỨC</a:t>
            </a:r>
            <a:endParaRPr lang="en-US" sz="4000" b="1" dirty="0">
              <a:solidFill>
                <a:srgbClr val="FF0000"/>
              </a:solidFill>
            </a:endParaRPr>
          </a:p>
          <a:p>
            <a:pPr algn="ctr"/>
            <a:r>
              <a:rPr lang="en-US" sz="4000" b="1" dirty="0" err="1" smtClean="0">
                <a:solidFill>
                  <a:srgbClr val="FF0000"/>
                </a:solidFill>
                <a:ea typeface="Calibri"/>
                <a:cs typeface="Times New Roman"/>
              </a:rPr>
              <a:t>Truyện</a:t>
            </a:r>
            <a:r>
              <a:rPr lang="en-US" sz="4000" b="1" dirty="0" smtClean="0">
                <a:solidFill>
                  <a:srgbClr val="FF0000"/>
                </a:solidFill>
                <a:ea typeface="Calibri"/>
                <a:cs typeface="Times New Roman"/>
              </a:rPr>
              <a:t>: “ĐÁM MÂY ĐEN XẤU XÍ” </a:t>
            </a:r>
            <a:endParaRPr lang="en-US" sz="4000" b="1" dirty="0">
              <a:solidFill>
                <a:srgbClr val="FF0000"/>
              </a:solidFill>
              <a:ea typeface="Calibri"/>
              <a:cs typeface="Times New Roman"/>
            </a:endParaRPr>
          </a:p>
          <a:p>
            <a:pPr algn="ctr"/>
            <a:r>
              <a:rPr lang="en-US" sz="4000" b="1" dirty="0" smtClean="0">
                <a:solidFill>
                  <a:srgbClr val="FF0000"/>
                </a:solidFill>
                <a:ea typeface="Calibri"/>
                <a:cs typeface="Times New Roman"/>
              </a:rPr>
              <a:t> </a:t>
            </a:r>
            <a:r>
              <a:rPr lang="en-US" sz="4000" b="1" dirty="0">
                <a:solidFill>
                  <a:srgbClr val="002060"/>
                </a:solidFill>
                <a:ea typeface="Calibri"/>
                <a:cs typeface="Times New Roman"/>
              </a:rPr>
              <a:t>T/g: </a:t>
            </a:r>
            <a:r>
              <a:rPr lang="en-US" sz="4000" b="1" dirty="0" err="1" smtClean="0">
                <a:solidFill>
                  <a:srgbClr val="002060"/>
                </a:solidFill>
                <a:ea typeface="Calibri"/>
                <a:cs typeface="Times New Roman"/>
              </a:rPr>
              <a:t>Nguyễn</a:t>
            </a:r>
            <a:r>
              <a:rPr lang="en-US" sz="4000" b="1" dirty="0" smtClean="0">
                <a:solidFill>
                  <a:srgbClr val="002060"/>
                </a:solidFill>
                <a:ea typeface="Calibri"/>
                <a:cs typeface="Times New Roman"/>
              </a:rPr>
              <a:t> </a:t>
            </a:r>
            <a:r>
              <a:rPr lang="en-US" sz="4000" b="1" dirty="0" err="1" smtClean="0">
                <a:solidFill>
                  <a:srgbClr val="002060"/>
                </a:solidFill>
                <a:ea typeface="Calibri"/>
                <a:cs typeface="Times New Roman"/>
              </a:rPr>
              <a:t>Văn</a:t>
            </a:r>
            <a:r>
              <a:rPr lang="en-US" sz="4000" b="1" dirty="0" smtClean="0">
                <a:solidFill>
                  <a:srgbClr val="002060"/>
                </a:solidFill>
                <a:ea typeface="Calibri"/>
                <a:cs typeface="Times New Roman"/>
              </a:rPr>
              <a:t> </a:t>
            </a:r>
            <a:r>
              <a:rPr lang="en-US" sz="4000" b="1" dirty="0" err="1" smtClean="0">
                <a:solidFill>
                  <a:srgbClr val="002060"/>
                </a:solidFill>
                <a:ea typeface="Calibri"/>
                <a:cs typeface="Times New Roman"/>
              </a:rPr>
              <a:t>Thắng</a:t>
            </a:r>
            <a:endParaRPr lang="en-US" sz="4000" dirty="0">
              <a:solidFill>
                <a:srgbClr val="002060"/>
              </a:solidFill>
              <a:ea typeface="Calibri"/>
              <a:cs typeface="Times New Roman"/>
            </a:endParaRPr>
          </a:p>
        </p:txBody>
      </p:sp>
    </p:spTree>
    <p:extLst>
      <p:ext uri="{BB962C8B-B14F-4D97-AF65-F5344CB8AC3E}">
        <p14:creationId xmlns:p14="http://schemas.microsoft.com/office/powerpoint/2010/main" val="274665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34670"/>
            <a:ext cx="12192000" cy="923330"/>
          </a:xfrm>
          <a:prstGeom prst="rect">
            <a:avLst/>
          </a:prstGeom>
          <a:solidFill>
            <a:srgbClr val="FFFF00"/>
          </a:solidFill>
        </p:spPr>
        <p:txBody>
          <a:bodyPr wrap="square">
            <a:spAutoFit/>
          </a:bodyPr>
          <a:lstStyle/>
          <a:p>
            <a:pPr algn="just"/>
            <a:r>
              <a:rPr lang="vi-VN" dirty="0"/>
              <a:t>Dải mây trăng yểu điệu lượn gần tới đám mây đen xấu xí. Nó đỏng đảnh liếc mắt sang đám mây đen bĩu môi:</a:t>
            </a:r>
            <a:r>
              <a:rPr lang="vi-VN" dirty="0"/>
              <a:t/>
            </a:r>
            <a:br>
              <a:rPr lang="vi-VN" dirty="0"/>
            </a:br>
            <a:r>
              <a:rPr lang="en-US" dirty="0" smtClean="0"/>
              <a:t>“</a:t>
            </a:r>
            <a:r>
              <a:rPr lang="vi-VN" dirty="0" smtClean="0"/>
              <a:t>Nhọ </a:t>
            </a:r>
            <a:r>
              <a:rPr lang="vi-VN" dirty="0"/>
              <a:t>nhẻm nhọ nhem thế mà cũng gọi là </a:t>
            </a:r>
            <a:r>
              <a:rPr lang="vi-VN" dirty="0" smtClean="0"/>
              <a:t>mây</a:t>
            </a:r>
            <a:r>
              <a:rPr lang="en-US" dirty="0" smtClean="0"/>
              <a:t>”</a:t>
            </a:r>
            <a:r>
              <a:rPr lang="vi-VN" dirty="0" smtClean="0"/>
              <a:t>. </a:t>
            </a:r>
            <a:r>
              <a:rPr lang="vi-VN" dirty="0"/>
              <a:t>Thật xấu hổ. Rồi cùng với làn gió nhẹ, dải mây trắng thướt tha trong tà váy bồng xốp trắng tinh lướt qua mặt đám mây đen một cách kiêu ngạo.</a:t>
            </a:r>
            <a:endParaRPr lang="en-US" b="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934670"/>
          </a:xfrm>
          <a:prstGeom prst="rect">
            <a:avLst/>
          </a:prstGeom>
        </p:spPr>
      </p:pic>
    </p:spTree>
    <p:extLst>
      <p:ext uri="{BB962C8B-B14F-4D97-AF65-F5344CB8AC3E}">
        <p14:creationId xmlns:p14="http://schemas.microsoft.com/office/powerpoint/2010/main" val="3216174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34670"/>
            <a:ext cx="12192000" cy="923330"/>
          </a:xfrm>
          <a:prstGeom prst="rect">
            <a:avLst/>
          </a:prstGeom>
          <a:solidFill>
            <a:srgbClr val="FFFF00"/>
          </a:solidFill>
        </p:spPr>
        <p:txBody>
          <a:bodyPr wrap="square">
            <a:spAutoFit/>
          </a:bodyPr>
          <a:lstStyle/>
          <a:p>
            <a:pPr algn="just"/>
            <a:r>
              <a:rPr lang="en-US" dirty="0" smtClean="0"/>
              <a:t>   </a:t>
            </a:r>
            <a:r>
              <a:rPr lang="vi-VN" dirty="0" smtClean="0"/>
              <a:t>Mây </a:t>
            </a:r>
            <a:r>
              <a:rPr lang="vi-VN" dirty="0"/>
              <a:t>trắng nhởn nhơ dạo chơi trên những mái nhà, những cánh đồng khô khát. Mây đen vẫn chỉ lặng im. </a:t>
            </a:r>
            <a:r>
              <a:rPr lang="vi-VN" dirty="0" smtClean="0"/>
              <a:t>Nó </a:t>
            </a:r>
            <a:r>
              <a:rPr lang="vi-VN" dirty="0"/>
              <a:t>cúi nhìn xuống cánh đồng hạn hán và nghĩ ngợi: </a:t>
            </a:r>
            <a:endParaRPr lang="en-US" dirty="0" smtClean="0"/>
          </a:p>
          <a:p>
            <a:pPr algn="just"/>
            <a:r>
              <a:rPr lang="en-US" dirty="0" smtClean="0"/>
              <a:t>  </a:t>
            </a:r>
            <a:r>
              <a:rPr lang="vi-VN" dirty="0" smtClean="0"/>
              <a:t>“</a:t>
            </a:r>
            <a:r>
              <a:rPr lang="vi-VN" dirty="0"/>
              <a:t>Mình sẽ làm gì để giúp đỡ các cô bác nông dân được nhỉ</a:t>
            </a:r>
            <a:r>
              <a:rPr lang="vi-VN" dirty="0" smtClean="0"/>
              <a:t>?”</a:t>
            </a:r>
            <a:r>
              <a:rPr lang="en-US" dirty="0" smtClean="0"/>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5"/>
            <a:ext cx="12188952" cy="5936385"/>
          </a:xfrm>
          <a:prstGeom prst="rect">
            <a:avLst/>
          </a:prstGeom>
        </p:spPr>
      </p:pic>
    </p:spTree>
    <p:extLst>
      <p:ext uri="{BB962C8B-B14F-4D97-AF65-F5344CB8AC3E}">
        <p14:creationId xmlns:p14="http://schemas.microsoft.com/office/powerpoint/2010/main" val="707763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934670"/>
            <a:ext cx="12192000" cy="923330"/>
          </a:xfrm>
          <a:prstGeom prst="rect">
            <a:avLst/>
          </a:prstGeom>
          <a:solidFill>
            <a:srgbClr val="FFFF00"/>
          </a:solidFill>
        </p:spPr>
        <p:txBody>
          <a:bodyPr wrap="square">
            <a:spAutoFit/>
          </a:bodyPr>
          <a:lstStyle/>
          <a:p>
            <a:r>
              <a:rPr lang="en-US" dirty="0" smtClean="0"/>
              <a:t>   </a:t>
            </a:r>
            <a:r>
              <a:rPr lang="vi-VN" dirty="0" smtClean="0"/>
              <a:t>Nó </a:t>
            </a:r>
            <a:r>
              <a:rPr lang="vi-VN" dirty="0"/>
              <a:t>cố chịu đựng một cái nóng bức dữ dội của ngày hè. Mỗi lúc, đám mây đen một thêm xạm lại, nặng nề, có vẻ như càng xấu xí hơn. </a:t>
            </a:r>
            <a:endParaRPr lang="en-US" dirty="0" smtClean="0"/>
          </a:p>
          <a:p>
            <a:endParaRPr lang="en-US" b="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754"/>
            <a:ext cx="12192000" cy="6115423"/>
          </a:xfrm>
          <a:prstGeom prst="rect">
            <a:avLst/>
          </a:prstGeom>
        </p:spPr>
      </p:pic>
    </p:spTree>
    <p:extLst>
      <p:ext uri="{BB962C8B-B14F-4D97-AF65-F5344CB8AC3E}">
        <p14:creationId xmlns:p14="http://schemas.microsoft.com/office/powerpoint/2010/main" val="1450137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ài thơ: CÂY THƯỢC DƯỢ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0" y="5657671"/>
            <a:ext cx="12192000" cy="1200329"/>
          </a:xfrm>
          <a:prstGeom prst="rect">
            <a:avLst/>
          </a:prstGeom>
          <a:solidFill>
            <a:srgbClr val="FFFF00"/>
          </a:solidFill>
        </p:spPr>
        <p:txBody>
          <a:bodyPr wrap="square">
            <a:spAutoFit/>
          </a:bodyPr>
          <a:lstStyle/>
          <a:p>
            <a:pPr algn="just"/>
            <a:r>
              <a:rPr lang="en-US" dirty="0" smtClean="0"/>
              <a:t>   </a:t>
            </a:r>
            <a:r>
              <a:rPr lang="vi-VN" dirty="0" smtClean="0"/>
              <a:t>Rồi </a:t>
            </a:r>
            <a:r>
              <a:rPr lang="vi-VN" dirty="0"/>
              <a:t>không biết vì thương các bác nông dân hay thương cánh đồng đang khát nước dưới kia, đám mây đen bỗng òa khóc. Những giọt nước mắt của nó trong trắng tinh khiết và mát rượi thấm vào lòng đất mẹ thân yêu. Những cánh đồng reo vui, những cỏ cây hoa lá bừng tỉnh, ríu rang nói cười như trong ngày hội. </a:t>
            </a:r>
            <a:r>
              <a:rPr lang="vi-VN" dirty="0" smtClean="0"/>
              <a:t>Tất </a:t>
            </a:r>
            <a:r>
              <a:rPr lang="vi-VN" dirty="0"/>
              <a:t>cả đều cám ơn đám mây đen, cám ơn cơn mưa tốt bụng.</a:t>
            </a:r>
            <a:endParaRPr lang="en-US" b="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8"/>
            <a:ext cx="12192000" cy="5838948"/>
          </a:xfrm>
          <a:prstGeom prst="rect">
            <a:avLst/>
          </a:prstGeom>
        </p:spPr>
      </p:pic>
    </p:spTree>
    <p:extLst>
      <p:ext uri="{BB962C8B-B14F-4D97-AF65-F5344CB8AC3E}">
        <p14:creationId xmlns:p14="http://schemas.microsoft.com/office/powerpoint/2010/main" val="25034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ài thơ: CÂY THƯỢC DƯỢ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0" y="5934670"/>
            <a:ext cx="12192000" cy="923330"/>
          </a:xfrm>
          <a:prstGeom prst="rect">
            <a:avLst/>
          </a:prstGeom>
          <a:solidFill>
            <a:srgbClr val="FFFF00"/>
          </a:solidFill>
        </p:spPr>
        <p:txBody>
          <a:bodyPr wrap="square">
            <a:spAutoFit/>
          </a:bodyPr>
          <a:lstStyle/>
          <a:p>
            <a:pPr lvl="0" algn="just"/>
            <a:r>
              <a:rPr lang="en-US" dirty="0" smtClean="0"/>
              <a:t>      </a:t>
            </a:r>
            <a:r>
              <a:rPr lang="vi-VN" dirty="0" smtClean="0"/>
              <a:t>Lúc </a:t>
            </a:r>
            <a:r>
              <a:rPr lang="vi-VN" dirty="0"/>
              <a:t>bấy giờ, dải mây trắng mãi chơi và kiêu kỳ </a:t>
            </a:r>
            <a:r>
              <a:rPr lang="vi-VN" dirty="0" smtClean="0"/>
              <a:t>chợ</a:t>
            </a:r>
            <a:r>
              <a:rPr lang="en-US" dirty="0"/>
              <a:t>t</a:t>
            </a:r>
            <a:r>
              <a:rPr lang="vi-VN" dirty="0" smtClean="0"/>
              <a:t> </a:t>
            </a:r>
            <a:r>
              <a:rPr lang="vi-VN" dirty="0"/>
              <a:t>thấy xấu hổ </a:t>
            </a:r>
            <a:r>
              <a:rPr lang="vi-VN" dirty="0" smtClean="0"/>
              <a:t>quá</a:t>
            </a:r>
            <a:r>
              <a:rPr lang="en-US" dirty="0" smtClean="0"/>
              <a:t>:</a:t>
            </a:r>
            <a:r>
              <a:rPr lang="vi-VN" dirty="0" smtClean="0"/>
              <a:t> </a:t>
            </a:r>
            <a:r>
              <a:rPr lang="vi-VN" dirty="0"/>
              <a:t>“Mình thật xấu tính và vô tích </a:t>
            </a:r>
            <a:r>
              <a:rPr lang="vi-VN" dirty="0" smtClean="0"/>
              <a:t>sự”</a:t>
            </a:r>
            <a:r>
              <a:rPr lang="en-US" dirty="0" smtClean="0"/>
              <a:t>, </a:t>
            </a:r>
            <a:r>
              <a:rPr lang="en-US" dirty="0" smtClean="0">
                <a:latin typeface="Arial Narrow" panose="020B0606020202030204" pitchFamily="34" charset="0"/>
              </a:rPr>
              <a:t>n</a:t>
            </a:r>
            <a:r>
              <a:rPr lang="vi-VN" dirty="0" smtClean="0"/>
              <a:t>ó </a:t>
            </a:r>
            <a:r>
              <a:rPr lang="vi-VN" dirty="0"/>
              <a:t>ân hận lắm. Nó muốn nói lời xin lỗi với đám mây đen nhưng đã quá muộn rồi</a:t>
            </a:r>
            <a:r>
              <a:rPr lang="vi-VN" dirty="0" smtClean="0"/>
              <a:t>.</a:t>
            </a:r>
            <a:endParaRPr lang="en-US" dirty="0" smtClean="0"/>
          </a:p>
          <a:p>
            <a:pPr lvl="0" algn="just"/>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34670"/>
          </a:xfrm>
          <a:prstGeom prst="rect">
            <a:avLst/>
          </a:prstGeom>
        </p:spPr>
      </p:pic>
    </p:spTree>
    <p:extLst>
      <p:ext uri="{BB962C8B-B14F-4D97-AF65-F5344CB8AC3E}">
        <p14:creationId xmlns:p14="http://schemas.microsoft.com/office/powerpoint/2010/main" val="1810608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89345" cy="6850908"/>
            <a:chOff x="0" y="0"/>
            <a:chExt cx="12289345" cy="6850908"/>
          </a:xfrm>
        </p:grpSpPr>
        <p:grpSp>
          <p:nvGrpSpPr>
            <p:cNvPr id="5" name="Group 4"/>
            <p:cNvGrpSpPr/>
            <p:nvPr/>
          </p:nvGrpSpPr>
          <p:grpSpPr>
            <a:xfrm>
              <a:off x="0" y="0"/>
              <a:ext cx="12289345" cy="6850908"/>
              <a:chOff x="0" y="0"/>
              <a:chExt cx="12289345" cy="6850908"/>
            </a:xfrm>
          </p:grpSpPr>
          <p:pic>
            <p:nvPicPr>
              <p:cNvPr id="7"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9345" cy="6850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2127148" y="2409791"/>
              <a:ext cx="8035047" cy="1015663"/>
            </a:xfrm>
            <a:prstGeom prst="rect">
              <a:avLst/>
            </a:prstGeom>
            <a:noFill/>
          </p:spPr>
          <p:txBody>
            <a:bodyPr wrap="square" rtlCol="0">
              <a:spAutoFit/>
            </a:bodyPr>
            <a:lstStyle/>
            <a:p>
              <a:pPr algn="ctr"/>
              <a:r>
                <a:rPr lang="en-US" sz="6000" b="1" dirty="0" smtClean="0">
                  <a:solidFill>
                    <a:srgbClr val="FF0000"/>
                  </a:solidFill>
                </a:rPr>
                <a:t>“ĐÀM THOẠI”</a:t>
              </a:r>
              <a:endParaRPr lang="en-US" sz="4000" dirty="0">
                <a:solidFill>
                  <a:srgbClr val="FF0000"/>
                </a:solidFill>
                <a:ea typeface="Calibri"/>
                <a:cs typeface="Times New Roman"/>
              </a:endParaRPr>
            </a:p>
          </p:txBody>
        </p:sp>
      </p:grpSp>
    </p:spTree>
    <p:extLst>
      <p:ext uri="{BB962C8B-B14F-4D97-AF65-F5344CB8AC3E}">
        <p14:creationId xmlns:p14="http://schemas.microsoft.com/office/powerpoint/2010/main" val="178632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win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573</Words>
  <Application>Microsoft Office PowerPoint</Application>
  <PresentationFormat>Widescreen</PresentationFormat>
  <Paragraphs>37</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17</cp:revision>
  <dcterms:created xsi:type="dcterms:W3CDTF">2023-01-05T08:41:03Z</dcterms:created>
  <dcterms:modified xsi:type="dcterms:W3CDTF">2023-04-13T14:46:10Z</dcterms:modified>
</cp:coreProperties>
</file>