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6"/>
  </p:notesMasterIdLst>
  <p:sldIdLst>
    <p:sldId id="304" r:id="rId2"/>
    <p:sldId id="263" r:id="rId3"/>
    <p:sldId id="264" r:id="rId4"/>
    <p:sldId id="270" r:id="rId5"/>
    <p:sldId id="266" r:id="rId6"/>
    <p:sldId id="257" r:id="rId7"/>
    <p:sldId id="268" r:id="rId8"/>
    <p:sldId id="259" r:id="rId9"/>
    <p:sldId id="260" r:id="rId10"/>
    <p:sldId id="261" r:id="rId11"/>
    <p:sldId id="262" r:id="rId12"/>
    <p:sldId id="265" r:id="rId13"/>
    <p:sldId id="267"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380"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973714-22BB-45BA-B54B-27583E4A1230}" type="datetimeFigureOut">
              <a:rPr lang="en-US" smtClean="0"/>
              <a:t>3/11/2023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8A6C5-E110-40C1-980A-23CD4D373AF7}" type="slidenum">
              <a:rPr lang="en-US" smtClean="0"/>
              <a:t>‹#›</a:t>
            </a:fld>
            <a:endParaRPr lang="en-US"/>
          </a:p>
        </p:txBody>
      </p:sp>
    </p:spTree>
    <p:extLst>
      <p:ext uri="{BB962C8B-B14F-4D97-AF65-F5344CB8AC3E}">
        <p14:creationId xmlns:p14="http://schemas.microsoft.com/office/powerpoint/2010/main" val="374983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a:t>
            </a:fld>
            <a:endParaRPr lang="zh-CN" altLang="en-US"/>
          </a:p>
        </p:txBody>
      </p:sp>
    </p:spTree>
    <p:extLst>
      <p:ext uri="{BB962C8B-B14F-4D97-AF65-F5344CB8AC3E}">
        <p14:creationId xmlns:p14="http://schemas.microsoft.com/office/powerpoint/2010/main" val="1768813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CDC7989-4BB2-49D9-98D5-6E5D8928CF62}" type="datetimeFigureOut">
              <a:rPr lang="en-US" smtClean="0"/>
              <a:t>3/11/2023</a:t>
            </a:fld>
            <a:endParaRPr lang="en-US"/>
          </a:p>
        </p:txBody>
      </p:sp>
      <p:sp>
        <p:nvSpPr>
          <p:cNvPr id="8" name="Slide Number Placeholder 7"/>
          <p:cNvSpPr>
            <a:spLocks noGrp="1"/>
          </p:cNvSpPr>
          <p:nvPr>
            <p:ph type="sldNum" sz="quarter" idx="11"/>
          </p:nvPr>
        </p:nvSpPr>
        <p:spPr/>
        <p:txBody>
          <a:bodyPr/>
          <a:lstStyle/>
          <a:p>
            <a:fld id="{6E9A90F8-FAB3-4F1A-B6E4-7F098293997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C7989-4BB2-49D9-98D5-6E5D8928CF62}" type="datetimeFigureOut">
              <a:rPr lang="en-US" smtClean="0"/>
              <a:t>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C7989-4BB2-49D9-98D5-6E5D8928CF62}" type="datetimeFigureOut">
              <a:rPr lang="en-US" smtClean="0"/>
              <a:t>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DC7989-4BB2-49D9-98D5-6E5D8928CF62}" type="datetimeFigureOut">
              <a:rPr lang="en-US" smtClean="0"/>
              <a:t>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DC7989-4BB2-49D9-98D5-6E5D8928CF62}" type="datetimeFigureOut">
              <a:rPr lang="en-US" smtClean="0"/>
              <a:t>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DC7989-4BB2-49D9-98D5-6E5D8928CF62}" type="datetimeFigureOut">
              <a:rPr lang="en-US" smtClean="0"/>
              <a:t>3/11/2023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CDC7989-4BB2-49D9-98D5-6E5D8928CF62}" type="datetimeFigureOut">
              <a:rPr lang="en-US" smtClean="0"/>
              <a:t>3/11/2023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A90F8-FAB3-4F1A-B6E4-7F0982939975}"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DC7989-4BB2-49D9-98D5-6E5D8928CF62}" type="datetimeFigureOut">
              <a:rPr lang="en-US" smtClean="0"/>
              <a:t>3/11/2023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C7989-4BB2-49D9-98D5-6E5D8928CF62}" type="datetimeFigureOut">
              <a:rPr lang="en-US" smtClean="0"/>
              <a:t>3/11/2023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CDC7989-4BB2-49D9-98D5-6E5D8928CF62}" type="datetimeFigureOut">
              <a:rPr lang="en-US" smtClean="0"/>
              <a:t>3/11/2023</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E9A90F8-FAB3-4F1A-B6E4-7F0982939975}"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28" y="0"/>
            <a:ext cx="9238968" cy="6858000"/>
          </a:xfrm>
          <a:prstGeom prst="rect">
            <a:avLst/>
          </a:prstGeom>
        </p:spPr>
      </p:pic>
      <p:pic>
        <p:nvPicPr>
          <p:cNvPr id="12" name="嘉芙姐姐、嘉芙姐姐儿童合唱团 - 蔬菜好味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4747" y="7152092"/>
            <a:ext cx="457200" cy="457200"/>
          </a:xfrm>
          <a:prstGeom prst="rect">
            <a:avLst/>
          </a:prstGeom>
        </p:spPr>
      </p:pic>
      <p:pic>
        <p:nvPicPr>
          <p:cNvPr id="8"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78" y="3874212"/>
            <a:ext cx="2978230" cy="2126538"/>
          </a:xfrm>
          <a:prstGeom prst="rect">
            <a:avLst/>
          </a:prstGeom>
        </p:spPr>
      </p:pic>
      <p:pic>
        <p:nvPicPr>
          <p:cNvPr id="14"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1383" y="4159353"/>
            <a:ext cx="2504273" cy="2503367"/>
          </a:xfrm>
          <a:prstGeom prst="rect">
            <a:avLst/>
          </a:prstGeom>
        </p:spPr>
      </p:pic>
      <p:pic>
        <p:nvPicPr>
          <p:cNvPr id="614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49" y="1079155"/>
            <a:ext cx="1600200" cy="131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Rounded Corners 2">
            <a:extLst>
              <a:ext uri="{FF2B5EF4-FFF2-40B4-BE49-F238E27FC236}">
                <a16:creationId xmlns:a16="http://schemas.microsoft.com/office/drawing/2014/main" id="{DE5F44B5-EA76-4E56-8EF6-B079A56DEEF3}"/>
              </a:ext>
            </a:extLst>
          </p:cNvPr>
          <p:cNvSpPr/>
          <p:nvPr/>
        </p:nvSpPr>
        <p:spPr>
          <a:xfrm>
            <a:off x="1834096" y="0"/>
            <a:ext cx="5475808" cy="656471"/>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100" b="1" dirty="0"/>
          </a:p>
          <a:p>
            <a:pPr algn="ctr"/>
            <a:r>
              <a:rPr lang="en-US" sz="1900" b="1" dirty="0">
                <a:latin typeface="Times New Roman" panose="02020603050405020304" pitchFamily="18" charset="0"/>
                <a:cs typeface="Times New Roman" panose="02020603050405020304" pitchFamily="18" charset="0"/>
              </a:rPr>
              <a:t>ỦY BAN NHÂN DÂN QUẬN LONG BIÊN</a:t>
            </a:r>
          </a:p>
          <a:p>
            <a:pPr algn="ctr"/>
            <a:r>
              <a:rPr lang="en-US" sz="1900" b="1" dirty="0" err="1">
                <a:latin typeface="Times New Roman" panose="02020603050405020304" pitchFamily="18" charset="0"/>
                <a:cs typeface="Times New Roman" panose="02020603050405020304" pitchFamily="18" charset="0"/>
              </a:rPr>
              <a:t>Trường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Mầm</a:t>
            </a:r>
            <a:r>
              <a:rPr lang="en-US" sz="1900" b="1" dirty="0">
                <a:latin typeface="Times New Roman" panose="02020603050405020304" pitchFamily="18" charset="0"/>
                <a:cs typeface="Times New Roman" panose="02020603050405020304" pitchFamily="18" charset="0"/>
              </a:rPr>
              <a:t> Non Long </a:t>
            </a:r>
            <a:r>
              <a:rPr lang="en-US" sz="1900" b="1" dirty="0" err="1">
                <a:latin typeface="Times New Roman" panose="02020603050405020304" pitchFamily="18" charset="0"/>
                <a:cs typeface="Times New Roman" panose="02020603050405020304" pitchFamily="18" charset="0"/>
              </a:rPr>
              <a:t>Biên</a:t>
            </a:r>
            <a:endParaRPr lang="en-US" sz="1900" dirty="0">
              <a:latin typeface="Times New Roman" panose="02020603050405020304" pitchFamily="18" charset="0"/>
              <a:cs typeface="Times New Roman" panose="02020603050405020304" pitchFamily="18" charset="0"/>
            </a:endParaRPr>
          </a:p>
          <a:p>
            <a:pPr algn="ctr"/>
            <a:endParaRPr lang="en-US" sz="21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AD17C5B5-6277-45EB-BB02-E75CD15010AE}"/>
              </a:ext>
            </a:extLst>
          </p:cNvPr>
          <p:cNvSpPr/>
          <p:nvPr/>
        </p:nvSpPr>
        <p:spPr>
          <a:xfrm>
            <a:off x="1637250" y="2134697"/>
            <a:ext cx="6549352" cy="2503368"/>
          </a:xfrm>
          <a:prstGeom prst="rect">
            <a:avLst/>
          </a:prstGeom>
        </p:spPr>
        <p:txBody>
          <a:bodyPr wrap="square">
            <a:prstTxWarp prst="textPlain">
              <a:avLst/>
            </a:prstTxWarp>
            <a:spAutoFit/>
          </a:bodyPr>
          <a:lstStyle/>
          <a:p>
            <a:pPr>
              <a:lnSpc>
                <a:spcPct val="200000"/>
              </a:lnSpc>
            </a:pP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Lĩnh</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vực</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phát</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triển</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endPar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nSpc>
                <a:spcPct val="200000"/>
              </a:lnSpc>
            </a:pP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Chủ</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Giao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thông</a:t>
            </a:r>
            <a:endPar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nSpc>
                <a:spcPct val="200000"/>
              </a:lnSpc>
            </a:pP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tài</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luật</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lệ</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giao</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thông</a:t>
            </a:r>
            <a:endPar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nSpc>
                <a:spcPct val="200000"/>
              </a:lnSpc>
            </a:pP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Lứa</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tuổi</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5-6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tuổi</a:t>
            </a:r>
            <a:endPar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nSpc>
                <a:spcPct val="200000"/>
              </a:lnSpc>
            </a:pP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viên</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Thị</a:t>
            </a:r>
            <a:r>
              <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Lan </a:t>
            </a:r>
            <a:r>
              <a:rPr lang="en-US"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Hương</a:t>
            </a:r>
            <a:endParaRPr 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3A385A7A-8A93-4D99-AAB9-815C2DA8B1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36280" y="894100"/>
            <a:ext cx="991064" cy="1028026"/>
          </a:xfrm>
          <a:prstGeom prst="rect">
            <a:avLst/>
          </a:prstGeom>
        </p:spPr>
      </p:pic>
    </p:spTree>
    <p:extLst>
      <p:ext uri="{BB962C8B-B14F-4D97-AF65-F5344CB8AC3E}">
        <p14:creationId xmlns:p14="http://schemas.microsoft.com/office/powerpoint/2010/main" val="148773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hold" display="0">
                  <p:stCondLst>
                    <p:cond delay="indefinite"/>
                  </p:stCondLst>
                  <p:endCondLst>
                    <p:cond evt="onStopAudio" delay="0">
                      <p:tgtEl>
                        <p:sldTgt/>
                      </p:tgtEl>
                    </p:cond>
                  </p:endCondLst>
                </p:cTn>
                <p:tgtEl>
                  <p:spTgt spid="12"/>
                </p:tgtEl>
              </p:cMediaNode>
            </p:audio>
          </p:childTnLst>
        </p:cTn>
      </p:par>
    </p:tnLst>
    <p:bldLst>
      <p:bldP spid="15" grpId="0" animBg="1"/>
    </p:bldLst>
  </p:timing>
  <p:extLst>
    <p:ext uri="{E180D4A7-C9FB-4DFB-919C-405C955672EB}">
      <p14:showEvtLst xmlns:p14="http://schemas.microsoft.com/office/powerpoint/2010/main">
        <p14:playEvt time="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7" y="5261"/>
            <a:ext cx="9139483" cy="6852739"/>
          </a:xfrm>
        </p:spPr>
      </p:pic>
    </p:spTree>
    <p:extLst>
      <p:ext uri="{BB962C8B-B14F-4D97-AF65-F5344CB8AC3E}">
        <p14:creationId xmlns:p14="http://schemas.microsoft.com/office/powerpoint/2010/main" val="150359390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05513"/>
            <a:ext cx="3192016" cy="253342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392"/>
            <a:ext cx="3189281" cy="26754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584" y="3284984"/>
            <a:ext cx="2580134" cy="2471758"/>
          </a:xfrm>
          <a:prstGeom prst="rect">
            <a:avLst/>
          </a:prstGeom>
        </p:spPr>
      </p:pic>
      <p:sp>
        <p:nvSpPr>
          <p:cNvPr id="7" name="TextBox 6"/>
          <p:cNvSpPr txBox="1"/>
          <p:nvPr/>
        </p:nvSpPr>
        <p:spPr>
          <a:xfrm>
            <a:off x="684459" y="2698194"/>
            <a:ext cx="345638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52120" y="2698194"/>
            <a:ext cx="324036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22584" y="5949280"/>
            <a:ext cx="3313259"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144" y="3360544"/>
            <a:ext cx="2535035" cy="2320637"/>
          </a:xfrm>
          <a:prstGeom prst="rect">
            <a:avLst/>
          </a:prstGeom>
        </p:spPr>
      </p:pic>
      <p:sp>
        <p:nvSpPr>
          <p:cNvPr id="2" name="TextBox 1"/>
          <p:cNvSpPr txBox="1"/>
          <p:nvPr/>
        </p:nvSpPr>
        <p:spPr>
          <a:xfrm>
            <a:off x="5884743" y="5948211"/>
            <a:ext cx="252028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6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2886397" cy="2618253"/>
          </a:xfrm>
          <a:prstGeom prst="rect">
            <a:avLst/>
          </a:prstGeom>
        </p:spPr>
      </p:pic>
      <p:sp>
        <p:nvSpPr>
          <p:cNvPr id="3" name="TextBox 2"/>
          <p:cNvSpPr txBox="1"/>
          <p:nvPr/>
        </p:nvSpPr>
        <p:spPr>
          <a:xfrm>
            <a:off x="323528" y="2653246"/>
            <a:ext cx="352839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227104"/>
            <a:ext cx="3011988" cy="2164044"/>
          </a:xfrm>
          <a:prstGeom prst="rect">
            <a:avLst/>
          </a:prstGeom>
        </p:spPr>
      </p:pic>
      <p:sp>
        <p:nvSpPr>
          <p:cNvPr id="5" name="TextBox 4"/>
          <p:cNvSpPr txBox="1"/>
          <p:nvPr/>
        </p:nvSpPr>
        <p:spPr>
          <a:xfrm>
            <a:off x="5220072" y="2653246"/>
            <a:ext cx="36004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82" y="3573015"/>
            <a:ext cx="2739343" cy="2206441"/>
          </a:xfrm>
          <a:prstGeom prst="rect">
            <a:avLst/>
          </a:prstGeom>
        </p:spPr>
      </p:pic>
      <p:sp>
        <p:nvSpPr>
          <p:cNvPr id="7" name="TextBox 6"/>
          <p:cNvSpPr txBox="1"/>
          <p:nvPr/>
        </p:nvSpPr>
        <p:spPr>
          <a:xfrm>
            <a:off x="397054" y="6021288"/>
            <a:ext cx="302281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922" y="3293431"/>
            <a:ext cx="2552700" cy="2486025"/>
          </a:xfrm>
          <a:prstGeom prst="rect">
            <a:avLst/>
          </a:prstGeom>
        </p:spPr>
      </p:pic>
      <p:sp>
        <p:nvSpPr>
          <p:cNvPr id="9" name="TextBox 8"/>
          <p:cNvSpPr txBox="1"/>
          <p:nvPr/>
        </p:nvSpPr>
        <p:spPr>
          <a:xfrm>
            <a:off x="5508104" y="5836621"/>
            <a:ext cx="3096344"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ppt_w</p:attrName>
                                        </p:attrNameLst>
                                      </p:cBhvr>
                                      <p:tavLst>
                                        <p:tav tm="0" fmla="#ppt_w*sin(2.5*pi*$)">
                                          <p:val>
                                            <p:fltVal val="0"/>
                                          </p:val>
                                        </p:tav>
                                        <p:tav tm="100000">
                                          <p:val>
                                            <p:fltVal val="1"/>
                                          </p:val>
                                        </p:tav>
                                      </p:tavLst>
                                    </p:anim>
                                    <p:anim calcmode="lin" valueType="num">
                                      <p:cBhvr>
                                        <p:cTn id="4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8" y="32970"/>
            <a:ext cx="9129192" cy="6825030"/>
          </a:xfrm>
          <a:prstGeom prst="rect">
            <a:avLst/>
          </a:prstGeom>
        </p:spPr>
      </p:pic>
      <p:pic>
        <p:nvPicPr>
          <p:cNvPr id="7" name="beat chia sẻ - Em đi qua ngã tư đường phố.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7676" y="5517232"/>
            <a:ext cx="408428" cy="2297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04" y="1439028"/>
            <a:ext cx="8028384" cy="4012913"/>
          </a:xfrm>
          <a:prstGeom prst="rect">
            <a:avLst/>
          </a:prstGeom>
        </p:spPr>
      </p:pic>
      <p:sp>
        <p:nvSpPr>
          <p:cNvPr id="2" name="TextBox 1"/>
          <p:cNvSpPr txBox="1"/>
          <p:nvPr/>
        </p:nvSpPr>
        <p:spPr>
          <a:xfrm>
            <a:off x="1835696" y="476672"/>
            <a:ext cx="5472608" cy="1569660"/>
          </a:xfrm>
          <a:prstGeom prst="rect">
            <a:avLst/>
          </a:prstGeom>
          <a:noFill/>
        </p:spPr>
        <p:txBody>
          <a:bodyPr wrap="square" rtlCol="0">
            <a:spAutoFit/>
          </a:bodyPr>
          <a:lstStyle/>
          <a:p>
            <a:r>
              <a:rPr lang="en-US" sz="4800" dirty="0" err="1">
                <a:solidFill>
                  <a:srgbClr val="FF0000"/>
                </a:solidFill>
                <a:latin typeface="Times New Roman" panose="02020603050405020304" pitchFamily="18" charset="0"/>
                <a:cs typeface="Times New Roman" panose="02020603050405020304" pitchFamily="18" charset="0"/>
              </a:rPr>
              <a:t>Trò</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chơi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theo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tín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hiệu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đèn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giao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thông</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2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54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259632" y="2636912"/>
            <a:ext cx="6192688" cy="1800200"/>
          </a:xfrm>
          <a:prstGeom prst="rect">
            <a:avLst/>
          </a:prstGeom>
          <a:noFill/>
        </p:spPr>
        <p:txBody>
          <a:bodyPr wrap="none" lIns="91440" tIns="45720" rIns="91440" bIns="45720">
            <a:prstTxWarp prst="textWave2">
              <a:avLst/>
            </a:prstTxWarp>
            <a:spAutoFit/>
          </a:bodyPr>
          <a:lstStyle/>
          <a:p>
            <a:pPr algn="ct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Chào</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tạm</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biệt</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các</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bé</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6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767795"/>
          </a:xfrm>
        </p:spPr>
      </p:pic>
      <p:sp>
        <p:nvSpPr>
          <p:cNvPr id="5" name="TextBox 4"/>
          <p:cNvSpPr txBox="1"/>
          <p:nvPr/>
        </p:nvSpPr>
        <p:spPr>
          <a:xfrm>
            <a:off x="251520" y="188640"/>
            <a:ext cx="6264696" cy="7109639"/>
          </a:xfrm>
          <a:prstGeom prst="rect">
            <a:avLst/>
          </a:prstGeom>
          <a:noFill/>
        </p:spPr>
        <p:txBody>
          <a:bodyPr wrap="square" rtlCol="0">
            <a:spAutoFit/>
          </a:bodyPr>
          <a:lstStyle/>
          <a:p>
            <a:pPr algn="ctr"/>
            <a:r>
              <a:rPr lang="en-US" sz="3200" dirty="0" err="1">
                <a:solidFill>
                  <a:srgbClr val="C00000"/>
                </a:solidFill>
                <a:latin typeface="Times New Roman" panose="02020603050405020304" pitchFamily="18" charset="0"/>
                <a:cs typeface="Times New Roman" panose="02020603050405020304" pitchFamily="18" charset="0"/>
              </a:rPr>
              <a:t>Mục</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đích</a:t>
            </a:r>
            <a:r>
              <a:rPr lang="en-US" sz="3200" dirty="0">
                <a:solidFill>
                  <a:srgbClr val="C00000"/>
                </a:solidFill>
                <a:latin typeface="Times New Roman" panose="02020603050405020304" pitchFamily="18" charset="0"/>
                <a:cs typeface="Times New Roman" panose="02020603050405020304" pitchFamily="18" charset="0"/>
              </a:rPr>
              <a:t> - </a:t>
            </a:r>
            <a:r>
              <a:rPr lang="en-US" sz="3200" dirty="0" err="1">
                <a:solidFill>
                  <a:srgbClr val="C00000"/>
                </a:solidFill>
                <a:latin typeface="Times New Roman" panose="02020603050405020304" pitchFamily="18" charset="0"/>
                <a:cs typeface="Times New Roman" panose="02020603050405020304" pitchFamily="18" charset="0"/>
              </a:rPr>
              <a:t>yêu</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cầu</a:t>
            </a:r>
            <a:endParaRPr lang="en-US" sz="3200" dirty="0">
              <a:solidFill>
                <a:srgbClr val="C00000"/>
              </a:solidFill>
              <a:latin typeface="Times New Roman" panose="02020603050405020304" pitchFamily="18" charset="0"/>
              <a:cs typeface="Times New Roman" panose="02020603050405020304" pitchFamily="18" charset="0"/>
            </a:endParaRPr>
          </a:p>
          <a:p>
            <a:r>
              <a:rPr lang="vi-VN" sz="2400" dirty="0">
                <a:solidFill>
                  <a:srgbClr val="C00000"/>
                </a:solidFill>
                <a:latin typeface="Times New Roman" panose="02020603050405020304" pitchFamily="18" charset="0"/>
                <a:cs typeface="Times New Roman" panose="02020603050405020304" pitchFamily="18" charset="0"/>
              </a:rPr>
              <a:t>1. Kiến thức :	</a:t>
            </a:r>
          </a:p>
          <a:p>
            <a:r>
              <a:rPr lang="vi-VN" sz="2400" dirty="0">
                <a:solidFill>
                  <a:srgbClr val="C00000"/>
                </a:solidFill>
                <a:latin typeface="Times New Roman" panose="02020603050405020304" pitchFamily="18" charset="0"/>
                <a:cs typeface="Times New Roman" panose="02020603050405020304" pitchFamily="18" charset="0"/>
              </a:rPr>
              <a:t>- Trẻ biết một số luật lệ giao thông phổ biến khi tham gia giao thông, biết đi trên lề đường, vỉa hè phía bên phải. Biết một số đèn hiệu, biển báo giao thông đường bộ.</a:t>
            </a:r>
          </a:p>
          <a:p>
            <a:r>
              <a:rPr lang="vi-VN" sz="2400" dirty="0">
                <a:solidFill>
                  <a:srgbClr val="C00000"/>
                </a:solidFill>
                <a:latin typeface="Times New Roman" panose="02020603050405020304" pitchFamily="18" charset="0"/>
                <a:cs typeface="Times New Roman" panose="02020603050405020304" pitchFamily="18" charset="0"/>
              </a:rPr>
              <a:t>- Biết chơi trò chơi “Đi theo tín hiệu đèn giao thông”</a:t>
            </a:r>
          </a:p>
          <a:p>
            <a:r>
              <a:rPr lang="vi-VN" sz="2400" dirty="0">
                <a:solidFill>
                  <a:srgbClr val="C00000"/>
                </a:solidFill>
                <a:latin typeface="Times New Roman" panose="02020603050405020304" pitchFamily="18" charset="0"/>
                <a:cs typeface="Times New Roman" panose="02020603050405020304" pitchFamily="18" charset="0"/>
              </a:rPr>
              <a:t>2. Kỹ năng :</a:t>
            </a:r>
          </a:p>
          <a:p>
            <a:r>
              <a:rPr lang="vi-VN" sz="2400" dirty="0">
                <a:solidFill>
                  <a:srgbClr val="C00000"/>
                </a:solidFill>
                <a:latin typeface="Times New Roman" panose="02020603050405020304" pitchFamily="18" charset="0"/>
                <a:cs typeface="Times New Roman" panose="02020603050405020304" pitchFamily="18" charset="0"/>
              </a:rPr>
              <a:t> - Rèn khả năng quan sát, chú ý, ghi nhớ có chủ định.</a:t>
            </a:r>
          </a:p>
          <a:p>
            <a:r>
              <a:rPr lang="vi-VN" sz="2400" dirty="0">
                <a:solidFill>
                  <a:srgbClr val="C00000"/>
                </a:solidFill>
                <a:latin typeface="Times New Roman" panose="02020603050405020304" pitchFamily="18" charset="0"/>
                <a:cs typeface="Times New Roman" panose="02020603050405020304" pitchFamily="18" charset="0"/>
              </a:rPr>
              <a:t> - Phát triển ngôn ngữ, khả năng diễn đạt cho trẻ.</a:t>
            </a:r>
          </a:p>
          <a:p>
            <a:r>
              <a:rPr lang="vi-VN" sz="2400" dirty="0">
                <a:solidFill>
                  <a:srgbClr val="C00000"/>
                </a:solidFill>
                <a:latin typeface="Times New Roman" panose="02020603050405020304" pitchFamily="18" charset="0"/>
                <a:cs typeface="Times New Roman" panose="02020603050405020304" pitchFamily="18" charset="0"/>
              </a:rPr>
              <a:t> - Rèn sự nhanh nhẹn khi chơi trò chơi</a:t>
            </a:r>
          </a:p>
          <a:p>
            <a:r>
              <a:rPr lang="vi-VN" sz="2400" dirty="0">
                <a:solidFill>
                  <a:srgbClr val="C00000"/>
                </a:solidFill>
                <a:latin typeface="Times New Roman" panose="02020603050405020304" pitchFamily="18" charset="0"/>
                <a:cs typeface="Times New Roman" panose="02020603050405020304" pitchFamily="18" charset="0"/>
              </a:rPr>
              <a:t> 3. Giáo dục</a:t>
            </a:r>
          </a:p>
          <a:p>
            <a:r>
              <a:rPr lang="vi-VN" sz="2400" dirty="0">
                <a:solidFill>
                  <a:srgbClr val="C00000"/>
                </a:solidFill>
                <a:latin typeface="Times New Roman" panose="02020603050405020304" pitchFamily="18" charset="0"/>
                <a:cs typeface="Times New Roman" panose="02020603050405020304" pitchFamily="18" charset="0"/>
              </a:rPr>
              <a:t>- Trẻ biết chấp hành luật lệ an toàn giao thông: đi bên phải đường, đi trên vỉa hè, tuân thủ theo tín hiệu đèn giao thông và biển báo giao thông</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668" y="0"/>
            <a:ext cx="9178668" cy="6858000"/>
          </a:xfrm>
        </p:spPr>
      </p:pic>
      <p:pic>
        <p:nvPicPr>
          <p:cNvPr id="5" name="CoGiaoDayAnToanGiaoThongBeat-HoaiBang-4580641_hq.mp3">
            <a:hlinkClick r:id="" action="ppaction://media"/>
          </p:cNvPr>
          <p:cNvPicPr>
            <a:picLocks noChangeAspect="1"/>
          </p:cNvPicPr>
          <p:nvPr>
            <a:audioFile r:link="rId1"/>
            <p:extLst>
              <p:ext uri="{DAA4B4D4-6D71-4841-9C94-3DE7FCFB9230}">
                <p14:media xmlns:p14="http://schemas.microsoft.com/office/powerpoint/2010/main" r:embed="rId2">
                  <p14:trim st="22580.072" end="89910.7916"/>
                  <p14:fade in="250" out="1500"/>
                </p14:media>
              </p:ext>
            </p:extLst>
          </p:nvPr>
        </p:nvPicPr>
        <p:blipFill>
          <a:blip r:embed="rId5"/>
          <a:stretch>
            <a:fillRect/>
          </a:stretch>
        </p:blipFill>
        <p:spPr>
          <a:xfrm>
            <a:off x="539552" y="5661248"/>
            <a:ext cx="609600" cy="609600"/>
          </a:xfrm>
          <a:prstGeom prst="rect">
            <a:avLst/>
          </a:prstGeom>
        </p:spPr>
      </p:pic>
      <p:sp>
        <p:nvSpPr>
          <p:cNvPr id="3" name="TextBox 2"/>
          <p:cNvSpPr txBox="1"/>
          <p:nvPr/>
        </p:nvSpPr>
        <p:spPr>
          <a:xfrm>
            <a:off x="2195736" y="1700808"/>
            <a:ext cx="4968552" cy="830997"/>
          </a:xfrm>
          <a:prstGeom prst="rect">
            <a:avLst/>
          </a:prstGeom>
          <a:noFill/>
        </p:spPr>
        <p:txBody>
          <a:bodyPr wrap="square" rtlCol="0">
            <a:spAutoFit/>
          </a:bodyPr>
          <a:lstStyle/>
          <a:p>
            <a:r>
              <a:rPr lang="en-US" sz="4800" dirty="0" err="1">
                <a:solidFill>
                  <a:srgbClr val="C00000"/>
                </a:solidFill>
                <a:latin typeface="Times New Roman" panose="02020603050405020304" pitchFamily="18" charset="0"/>
                <a:cs typeface="Times New Roman" panose="02020603050405020304" pitchFamily="18" charset="0"/>
              </a:rPr>
              <a:t>Gây</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hứng</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thú</a:t>
            </a:r>
            <a:endParaRPr lang="en-US" sz="4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77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37" y="581025"/>
            <a:ext cx="8162925" cy="5695950"/>
          </a:xfrm>
          <a:prstGeom prst="rect">
            <a:avLst/>
          </a:prstGeom>
        </p:spPr>
      </p:pic>
      <p:sp>
        <p:nvSpPr>
          <p:cNvPr id="5" name="TextBox 4"/>
          <p:cNvSpPr txBox="1"/>
          <p:nvPr/>
        </p:nvSpPr>
        <p:spPr>
          <a:xfrm>
            <a:off x="1835696" y="1988840"/>
            <a:ext cx="5328592" cy="2585323"/>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Tìm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hiểu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một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số</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luật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lệ</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giao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phổ</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biến</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556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76" y="0"/>
            <a:ext cx="9214576" cy="6858000"/>
          </a:xfrm>
        </p:spPr>
      </p:pic>
      <p:sp>
        <p:nvSpPr>
          <p:cNvPr id="5" name="Rectangle 4"/>
          <p:cNvSpPr/>
          <p:nvPr/>
        </p:nvSpPr>
        <p:spPr>
          <a:xfrm>
            <a:off x="971600" y="980728"/>
            <a:ext cx="4572000" cy="1384995"/>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0616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3" y="0"/>
            <a:ext cx="9168083" cy="6858000"/>
          </a:xfrm>
        </p:spPr>
      </p:pic>
      <p:sp>
        <p:nvSpPr>
          <p:cNvPr id="5" name="TextBox 4"/>
          <p:cNvSpPr txBox="1"/>
          <p:nvPr/>
        </p:nvSpPr>
        <p:spPr>
          <a:xfrm>
            <a:off x="395536" y="332656"/>
            <a:ext cx="4896544"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6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76" y="27321"/>
            <a:ext cx="9117423" cy="6830679"/>
          </a:xfrm>
        </p:spPr>
      </p:pic>
    </p:spTree>
    <p:extLst>
      <p:ext uri="{BB962C8B-B14F-4D97-AF65-F5344CB8AC3E}">
        <p14:creationId xmlns:p14="http://schemas.microsoft.com/office/powerpoint/2010/main" val="30812967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206"/>
            <a:ext cx="9144000" cy="6835793"/>
          </a:xfrm>
        </p:spPr>
      </p:pic>
      <p:sp>
        <p:nvSpPr>
          <p:cNvPr id="5" name="TextBox 4"/>
          <p:cNvSpPr txBox="1"/>
          <p:nvPr/>
        </p:nvSpPr>
        <p:spPr>
          <a:xfrm>
            <a:off x="4788024" y="5877272"/>
            <a:ext cx="3816424"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799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2973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Executive</Template>
  <TotalTime>293</TotalTime>
  <Words>305</Words>
  <Application>Microsoft Office PowerPoint</Application>
  <PresentationFormat>On-screen Show (4:3)</PresentationFormat>
  <Paragraphs>34</Paragraphs>
  <Slides>14</Slides>
  <Notes>1</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Century Gothic</vt:lpstr>
      <vt:lpstr>Courier New</vt:lpstr>
      <vt:lpstr>Palatino Linotype</vt:lpstr>
      <vt:lpstr>Times New Roman</vt: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 center</dc:creator>
  <cp:lastModifiedBy>Admin</cp:lastModifiedBy>
  <cp:revision>21</cp:revision>
  <dcterms:created xsi:type="dcterms:W3CDTF">2017-11-13T02:24:17Z</dcterms:created>
  <dcterms:modified xsi:type="dcterms:W3CDTF">2023-03-11T13:15:08Z</dcterms:modified>
</cp:coreProperties>
</file>