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media/audio3.wav" ContentType="audio/wav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media/audio4.wav" ContentType="audio/wav"/>
  <Override PartName="/ppt/media/audio5.wav" ContentType="audio/wav"/>
  <Override PartName="/ppt/media/image1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8"/>
  </p:notesMasterIdLst>
  <p:sldIdLst>
    <p:sldId id="279" r:id="rId4"/>
    <p:sldId id="280" r:id="rId5"/>
    <p:sldId id="281" r:id="rId6"/>
    <p:sldId id="258" r:id="rId7"/>
    <p:sldId id="270" r:id="rId8"/>
    <p:sldId id="263" r:id="rId9"/>
    <p:sldId id="264" r:id="rId10"/>
    <p:sldId id="265" r:id="rId11"/>
    <p:sldId id="268" r:id="rId12"/>
    <p:sldId id="271" r:id="rId13"/>
    <p:sldId id="276" r:id="rId14"/>
    <p:sldId id="273" r:id="rId15"/>
    <p:sldId id="277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56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C68DC-0D58-4CDB-892B-8EED66E3832F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2A106-AC54-4609-866B-405948F72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09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D889D-B23E-4D6C-BD76-577852FD11A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34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5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26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73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364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2240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46570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6581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418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575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27009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8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028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3121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62696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8D2F5C-134A-4DC6-8D07-C7D330C4374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0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49C18D-ED52-4492-A657-C971F46A2F8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22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AC505D-82BF-40F4-AFE7-2058E867416B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0769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870056-EC8A-4200-B655-991E01053C9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829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0D097-00C6-4618-9147-D848852AAC39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1644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1ACF9D-63C7-4662-873F-DE537D6BF246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383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F26BB6-2632-45C7-923F-3AED4644E1AB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0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603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96FD38-5D0D-4B16-A74D-C612EDE96BA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728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B012A6-3A41-454E-865F-CBEC0DAEB5E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364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85B4AC-B561-4F38-BA25-298F25C010DD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37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BB025E-CA81-44AA-8E31-74EF430CBE5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0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6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0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0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8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6A24E-3F3D-4B00-8575-81F61BCFFA3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4702E-AC96-468E-918E-DBD89BAE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7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F19EA-25A3-4326-882F-CA9CAFBF1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424BE-C2F0-4CB6-9611-BF425DA83D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24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447F9C-EA92-4EF2-A4D6-7292A75D7744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5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5.jpeg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notesSlide" Target="../notesSlides/notesSlide1.xml"/><Relationship Id="rId7" Type="http://schemas.openxmlformats.org/officeDocument/2006/relationships/audio" Target="../media/audio3.wav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10" Type="http://schemas.openxmlformats.org/officeDocument/2006/relationships/image" Target="../media/image16.png"/><Relationship Id="rId4" Type="http://schemas.openxmlformats.org/officeDocument/2006/relationships/audio" Target="../media/audio4.wav"/><Relationship Id="rId9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5" Type="http://schemas.openxmlformats.org/officeDocument/2006/relationships/image" Target="../media/image16.png"/><Relationship Id="rId4" Type="http://schemas.openxmlformats.org/officeDocument/2006/relationships/image" Target="../media/image1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WordArt 5"/>
          <p:cNvSpPr>
            <a:spLocks noChangeArrowheads="1" noChangeShapeType="1" noTextEdit="1"/>
          </p:cNvSpPr>
          <p:nvPr/>
        </p:nvSpPr>
        <p:spPr bwMode="auto">
          <a:xfrm>
            <a:off x="4724400" y="5181600"/>
            <a:ext cx="3314700" cy="927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5-6 tuổi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vi-VN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</a:t>
            </a:r>
            <a:r>
              <a:rPr lang="en-US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HẰNG .</a:t>
            </a:r>
            <a:endParaRPr lang="en-US" sz="2400" kern="10" dirty="0">
              <a:solidFill>
                <a:srgbClr val="FF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950" name="WordArt 6" descr="Paper bag"/>
          <p:cNvSpPr>
            <a:spLocks noChangeArrowheads="1" noChangeShapeType="1" noTextEdit="1"/>
          </p:cNvSpPr>
          <p:nvPr/>
        </p:nvSpPr>
        <p:spPr bwMode="auto">
          <a:xfrm>
            <a:off x="3962401" y="990600"/>
            <a:ext cx="47339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8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8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</a:t>
            </a:r>
            <a:endParaRPr lang="en-US" sz="2800" kern="1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334602" y="2369416"/>
            <a:ext cx="559961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Lĩnh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vực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triển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HOẠT ĐỘNG LÀM QUEN VỚI TOÁN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3147027" y="3470323"/>
            <a:ext cx="636467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Dạy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trẻ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, số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phạm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vi 7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8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78" name="Picture 9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22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0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78938" y="3733800"/>
            <a:ext cx="138906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1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47601" flipH="1">
            <a:off x="1524000" y="3581400"/>
            <a:ext cx="16081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2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46" flipH="1">
            <a:off x="9010650" y="0"/>
            <a:ext cx="16573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3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6134100"/>
            <a:ext cx="15240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4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205538"/>
            <a:ext cx="1371600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5" descr="Picture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81317">
            <a:off x="2555082" y="416720"/>
            <a:ext cx="6461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6" descr="Picture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58036">
            <a:off x="8655844" y="411956"/>
            <a:ext cx="6858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7" descr="Picture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33625">
            <a:off x="3592513" y="5627688"/>
            <a:ext cx="7493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8" descr="Picture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178040">
            <a:off x="8012113" y="5932488"/>
            <a:ext cx="7493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201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71727" y="0"/>
            <a:ext cx="8051041" cy="255213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4468" y="1781033"/>
            <a:ext cx="911225" cy="1371600"/>
          </a:xfrm>
          <a:prstGeom prst="rect">
            <a:avLst/>
          </a:prstGeom>
        </p:spPr>
      </p:pic>
      <p:pic>
        <p:nvPicPr>
          <p:cNvPr id="9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3589" y="1760562"/>
            <a:ext cx="911225" cy="1371600"/>
          </a:xfrm>
          <a:prstGeom prst="rect">
            <a:avLst/>
          </a:prstGeom>
        </p:spPr>
      </p:pic>
      <p:pic>
        <p:nvPicPr>
          <p:cNvPr id="11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4227" y="1763973"/>
            <a:ext cx="911225" cy="1371600"/>
          </a:xfrm>
          <a:prstGeom prst="rect">
            <a:avLst/>
          </a:prstGeom>
        </p:spPr>
      </p:pic>
      <p:pic>
        <p:nvPicPr>
          <p:cNvPr id="12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23348" y="1760562"/>
            <a:ext cx="911225" cy="1371600"/>
          </a:xfrm>
          <a:prstGeom prst="rect">
            <a:avLst/>
          </a:prstGeom>
        </p:spPr>
      </p:pic>
      <p:pic>
        <p:nvPicPr>
          <p:cNvPr id="13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8892" y="1800369"/>
            <a:ext cx="911225" cy="1371600"/>
          </a:xfrm>
          <a:prstGeom prst="rect">
            <a:avLst/>
          </a:prstGeom>
        </p:spPr>
      </p:pic>
      <p:pic>
        <p:nvPicPr>
          <p:cNvPr id="14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48013" y="1781033"/>
            <a:ext cx="911225" cy="1371600"/>
          </a:xfrm>
          <a:prstGeom prst="rect">
            <a:avLst/>
          </a:prstGeom>
        </p:spPr>
      </p:pic>
      <p:pic>
        <p:nvPicPr>
          <p:cNvPr id="15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9562" y="1800369"/>
            <a:ext cx="911225" cy="1371600"/>
          </a:xfrm>
          <a:prstGeom prst="rect">
            <a:avLst/>
          </a:prstGeom>
        </p:spPr>
      </p:pic>
      <p:pic>
        <p:nvPicPr>
          <p:cNvPr id="16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50170" y="1684932"/>
            <a:ext cx="911225" cy="1371600"/>
          </a:xfrm>
          <a:prstGeom prst="rect">
            <a:avLst/>
          </a:prstGeom>
        </p:spPr>
      </p:pic>
      <p:pic>
        <p:nvPicPr>
          <p:cNvPr id="17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6680" y="1800369"/>
            <a:ext cx="911225" cy="1371600"/>
          </a:xfrm>
          <a:prstGeom prst="rect">
            <a:avLst/>
          </a:prstGeom>
        </p:spPr>
      </p:pic>
      <p:pic>
        <p:nvPicPr>
          <p:cNvPr id="18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48254" y="1811490"/>
            <a:ext cx="911225" cy="1371600"/>
          </a:xfrm>
          <a:prstGeom prst="rect">
            <a:avLst/>
          </a:prstGeom>
        </p:spPr>
      </p:pic>
      <p:pic>
        <p:nvPicPr>
          <p:cNvPr id="19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62469" y="1803085"/>
            <a:ext cx="911225" cy="1371600"/>
          </a:xfrm>
          <a:prstGeom prst="rect">
            <a:avLst/>
          </a:prstGeom>
        </p:spPr>
      </p:pic>
      <p:pic>
        <p:nvPicPr>
          <p:cNvPr id="20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62433" y="1811490"/>
            <a:ext cx="911225" cy="13716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440780" y="4237062"/>
            <a:ext cx="2268112" cy="2215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13800" b="1" dirty="0" smtClean="0">
                <a:solidFill>
                  <a:srgbClr val="FF0000"/>
                </a:solidFill>
                <a:latin typeface=".VnAvant"/>
              </a:rPr>
              <a:t>5</a:t>
            </a:r>
            <a:endParaRPr lang="en-US" sz="13800" b="1" dirty="0">
              <a:solidFill>
                <a:srgbClr val="FF0000"/>
              </a:solidFill>
              <a:latin typeface=".VnAvan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45143" y="4237062"/>
            <a:ext cx="2323516" cy="2215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13800" b="1" dirty="0" smtClean="0">
                <a:solidFill>
                  <a:srgbClr val="FF0000"/>
                </a:solidFill>
                <a:latin typeface=".VnAvant"/>
              </a:rPr>
              <a:t>7</a:t>
            </a:r>
            <a:endParaRPr lang="en-US" sz="13800" b="1" dirty="0">
              <a:solidFill>
                <a:srgbClr val="FF0000"/>
              </a:solidFill>
              <a:latin typeface=".VnAvan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11089" y="4237062"/>
            <a:ext cx="2268112" cy="2215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13800" b="1" dirty="0" smtClean="0">
                <a:solidFill>
                  <a:srgbClr val="FF0000"/>
                </a:solidFill>
                <a:latin typeface=".VnAvant"/>
              </a:rPr>
              <a:t>6</a:t>
            </a:r>
            <a:endParaRPr lang="en-US" sz="13800" b="1" dirty="0">
              <a:solidFill>
                <a:srgbClr val="FF0000"/>
              </a:solidFill>
              <a:latin typeface=".VnAvant"/>
            </a:endParaRPr>
          </a:p>
        </p:txBody>
      </p:sp>
      <p:pic>
        <p:nvPicPr>
          <p:cNvPr id="21" name="Content Placeholder 3" descr="ylr132384904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7977" y="1800369"/>
            <a:ext cx="911225" cy="1371600"/>
          </a:xfrm>
          <a:prstGeom prst="rect">
            <a:avLst/>
          </a:prstGeom>
        </p:spPr>
      </p:pic>
      <p:pic>
        <p:nvPicPr>
          <p:cNvPr id="39" name="Picture 38" descr="dong-ho-bao-thuc-17065_1_1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38034" y="4981575"/>
            <a:ext cx="12192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Oval 40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47" name="Oval 46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val 47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49" name="Oval 48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50" name="Oval 49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51" name="Oval 50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52" name="Oval 51"/>
          <p:cNvSpPr/>
          <p:nvPr/>
        </p:nvSpPr>
        <p:spPr>
          <a:xfrm flipH="1">
            <a:off x="10778052" y="5958221"/>
            <a:ext cx="979253" cy="4948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 flipH="1">
            <a:off x="10778052" y="5820633"/>
            <a:ext cx="768472" cy="6324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54" name="Oval 53"/>
          <p:cNvSpPr/>
          <p:nvPr/>
        </p:nvSpPr>
        <p:spPr>
          <a:xfrm flipH="1">
            <a:off x="10778052" y="5707604"/>
            <a:ext cx="1053905" cy="6951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20897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500"/>
                            </p:stCondLst>
                            <p:childTnLst>
                              <p:par>
                                <p:cTn id="1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500"/>
                            </p:stCondLst>
                            <p:childTnLst>
                              <p:par>
                                <p:cTn id="1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00"/>
                            </p:stCondLst>
                            <p:childTnLst>
                              <p:par>
                                <p:cTn id="16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500"/>
                            </p:stCondLst>
                            <p:childTnLst>
                              <p:par>
                                <p:cTn id="16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500"/>
                            </p:stCondLst>
                            <p:childTnLst>
                              <p:par>
                                <p:cTn id="17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500"/>
                            </p:stCondLst>
                            <p:childTnLst>
                              <p:par>
                                <p:cTn id="1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3" grpId="0" animBg="1"/>
      <p:bldP spid="53" grpId="1" animBg="1"/>
      <p:bldP spid="54" grpId="0" animBg="1"/>
      <p:bldP spid="5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4"/>
          <p:cNvSpPr txBox="1">
            <a:spLocks noChangeArrowheads="1"/>
          </p:cNvSpPr>
          <p:nvPr/>
        </p:nvSpPr>
        <p:spPr bwMode="auto">
          <a:xfrm>
            <a:off x="3124200" y="0"/>
            <a:ext cx="67818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 sz="1300">
              <a:solidFill>
                <a:prstClr val="black"/>
              </a:solidFill>
            </a:endParaRPr>
          </a:p>
        </p:txBody>
      </p:sp>
      <p:sp>
        <p:nvSpPr>
          <p:cNvPr id="6" name="Pentagon 5"/>
          <p:cNvSpPr/>
          <p:nvPr/>
        </p:nvSpPr>
        <p:spPr bwMode="auto">
          <a:xfrm>
            <a:off x="1828800" y="228601"/>
            <a:ext cx="8458200" cy="646331"/>
          </a:xfrm>
          <a:prstGeom prst="homePlate">
            <a:avLst/>
          </a:prstGeom>
          <a:noFill/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Above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rgbClr val="FFFF00"/>
                </a:solidFill>
                <a:latin typeface=".VnArial" pitchFamily="34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rial" pitchFamily="34" charset="0"/>
                <a:cs typeface="Times New Roman" pitchFamily="18" charset="0"/>
              </a:rPr>
              <a:t>C©u</a:t>
            </a:r>
            <a:r>
              <a:rPr lang="en-US" sz="3600" dirty="0">
                <a:solidFill>
                  <a:srgbClr val="FF0000"/>
                </a:solidFill>
                <a:latin typeface=".VnArial" pitchFamily="34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Arial" pitchFamily="34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466136" y="67710"/>
            <a:ext cx="1219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prstClr val="black">
                    <a:lumMod val="65000"/>
                    <a:lumOff val="35000"/>
                  </a:prstClr>
                </a:solidFill>
                <a:latin typeface=".VnArial" pitchFamily="34" charset="0"/>
                <a:cs typeface="Times New Roman" pitchFamily="18" charset="0"/>
              </a:rPr>
              <a:t>    </a:t>
            </a:r>
            <a:r>
              <a:rPr lang="en-US" sz="7200" b="1" dirty="0" smtClean="0">
                <a:solidFill>
                  <a:srgbClr val="FF0000"/>
                </a:solidFill>
                <a:latin typeface=".VnAvant"/>
                <a:cs typeface="Times New Roman" pitchFamily="18" charset="0"/>
              </a:rPr>
              <a:t>6</a:t>
            </a:r>
            <a:endParaRPr lang="en-US" sz="8000" b="1" dirty="0">
              <a:solidFill>
                <a:srgbClr val="FF0000"/>
              </a:solidFill>
              <a:latin typeface=".VnAvant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991600" y="1905001"/>
            <a:ext cx="121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0" dirty="0">
                <a:solidFill>
                  <a:srgbClr val="FF0000"/>
                </a:solidFill>
                <a:latin typeface=".VnArial" pitchFamily="34" charset="0"/>
              </a:rPr>
              <a:t>  </a:t>
            </a:r>
            <a:r>
              <a:rPr lang="en-US" sz="6600" b="1" dirty="0" smtClean="0">
                <a:solidFill>
                  <a:srgbClr val="FF0000"/>
                </a:solidFill>
                <a:latin typeface=".VnArial" pitchFamily="34" charset="0"/>
              </a:rPr>
              <a:t>7</a:t>
            </a:r>
            <a:endParaRPr lang="en-US" sz="7200" b="1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91600" y="3581401"/>
            <a:ext cx="129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0" dirty="0">
                <a:solidFill>
                  <a:prstClr val="black">
                    <a:lumMod val="65000"/>
                    <a:lumOff val="35000"/>
                  </a:prstClr>
                </a:solidFill>
                <a:latin typeface=".VnArial" pitchFamily="34" charset="0"/>
              </a:rPr>
              <a:t>   </a:t>
            </a:r>
            <a:r>
              <a:rPr lang="en-US" sz="7200" b="1" dirty="0" smtClean="0">
                <a:solidFill>
                  <a:srgbClr val="FF0000"/>
                </a:solidFill>
                <a:latin typeface=".VnArial" pitchFamily="34" charset="0"/>
              </a:rPr>
              <a:t>5</a:t>
            </a:r>
            <a:endParaRPr lang="en-US" sz="8000" b="1" dirty="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0" name="Picture 9" descr="dong-ho-bao-thuc-17065_1_1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372600" y="54102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16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8" name="Oval 17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9" name="Oval 18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20" name="Oval 19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23" name="Oval 22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  <p:pic>
        <p:nvPicPr>
          <p:cNvPr id="24" name="Picture 23" descr="dong-ho-bao-thuc-17065_1_1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466136" y="5016783"/>
            <a:ext cx="12192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Oval 24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26" name="Oval 25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27" name="Oval 26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28" name="Oval 27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9" name="Oval 28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9753601" y="5715001"/>
            <a:ext cx="555625" cy="83185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31" name="Oval 30"/>
          <p:cNvSpPr/>
          <p:nvPr/>
        </p:nvSpPr>
        <p:spPr>
          <a:xfrm>
            <a:off x="9721852" y="5608001"/>
            <a:ext cx="762000" cy="9144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72200" y="6858000"/>
            <a:ext cx="381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>
                <a:ln>
                  <a:solidFill>
                    <a:srgbClr val="4BACC6">
                      <a:lumMod val="50000"/>
                    </a:srgbClr>
                  </a:solidFill>
                </a:ln>
                <a:solidFill>
                  <a:srgbClr val="4BACC6">
                    <a:lumMod val="50000"/>
                  </a:srgbClr>
                </a:solidFill>
              </a:rPr>
              <a:t>̒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686800" y="12192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.VnArial" pitchFamily="34" charset="0"/>
              </a:rPr>
              <a:t>1.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686800" y="2438400"/>
            <a:ext cx="76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686800" y="39624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3.</a:t>
            </a:r>
          </a:p>
        </p:txBody>
      </p:sp>
      <p:sp>
        <p:nvSpPr>
          <p:cNvPr id="35" name="Oval 34"/>
          <p:cNvSpPr/>
          <p:nvPr/>
        </p:nvSpPr>
        <p:spPr>
          <a:xfrm>
            <a:off x="1922336" y="1317137"/>
            <a:ext cx="4003928" cy="3642671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7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915" y="1716970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975" y="1374447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851" y="1260162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498" y="2460492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679" y="2743200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807" y="3100256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Content Placeholder 12" descr="02_01_01_05055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422" y="3373720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0195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556 L -0.27461 0.0909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41" y="48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0"/>
                            </p:stCondLst>
                            <p:childTnLst>
                              <p:par>
                                <p:cTn id="14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500"/>
                            </p:stCondLst>
                            <p:childTnLst>
                              <p:par>
                                <p:cTn id="15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500"/>
                            </p:stCondLst>
                            <p:childTnLst>
                              <p:par>
                                <p:cTn id="15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1" grpId="1" animBg="1"/>
      <p:bldP spid="33" grpId="0"/>
      <p:bldP spid="34" grpId="0"/>
      <p:bldP spid="36" grpId="0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2741" y="0"/>
            <a:ext cx="6073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64799" y="4221430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07994" y="1157025"/>
            <a:ext cx="3261815" cy="23883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476233" y="1421642"/>
            <a:ext cx="3261815" cy="23883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897039" y="873457"/>
            <a:ext cx="3242827" cy="24073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123044" y="1142855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74" y="1251049"/>
            <a:ext cx="841566" cy="89011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668" y="1280644"/>
            <a:ext cx="841566" cy="89011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99" y="2287607"/>
            <a:ext cx="841566" cy="89011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265" y="2308551"/>
            <a:ext cx="841566" cy="890118"/>
          </a:xfrm>
          <a:prstGeom prst="rect">
            <a:avLst/>
          </a:prstGeom>
        </p:spPr>
      </p:pic>
      <p:sp>
        <p:nvSpPr>
          <p:cNvPr id="52" name="Rounded Rectangle 51"/>
          <p:cNvSpPr/>
          <p:nvPr/>
        </p:nvSpPr>
        <p:spPr>
          <a:xfrm>
            <a:off x="3403590" y="1142855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6819207" y="1157025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4048034" y="4088254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7343022" y="4136692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6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pic>
        <p:nvPicPr>
          <p:cNvPr id="56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149" y="929522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294" y="1605606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755" y="1610879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022" y="874577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AutoShape 2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AutoShape 4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AutoShape 6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563" y="1304461"/>
            <a:ext cx="594641" cy="59464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959" y="1320216"/>
            <a:ext cx="563129" cy="56312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939" y="2259658"/>
            <a:ext cx="574143" cy="57414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375" y="2263671"/>
            <a:ext cx="570130" cy="57013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389" y="2274909"/>
            <a:ext cx="572190" cy="57219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042" y="1338977"/>
            <a:ext cx="569110" cy="569110"/>
          </a:xfrm>
          <a:prstGeom prst="rect">
            <a:avLst/>
          </a:prstGeom>
        </p:spPr>
      </p:pic>
      <p:pic>
        <p:nvPicPr>
          <p:cNvPr id="72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349" y="998383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995" y="2286490"/>
            <a:ext cx="572190" cy="57219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27" y="2263161"/>
            <a:ext cx="841566" cy="890118"/>
          </a:xfrm>
          <a:prstGeom prst="rect">
            <a:avLst/>
          </a:prstGeom>
        </p:spPr>
      </p:pic>
      <p:pic>
        <p:nvPicPr>
          <p:cNvPr id="35" name="Content Placeholder 12" descr="02_01_01_0505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801" y="1827000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Oval 35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37" name="Oval 36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8" name="Oval 37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39" name="Oval 38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0" name="Oval 39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42" name="Oval 41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3" name="Oval 42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44" name="Oval 43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5" name="Oval 44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59" name="Oval 58"/>
          <p:cNvSpPr/>
          <p:nvPr/>
        </p:nvSpPr>
        <p:spPr>
          <a:xfrm>
            <a:off x="9601201" y="58959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9753601" y="5715001"/>
            <a:ext cx="555625" cy="83185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62" name="Oval 61"/>
          <p:cNvSpPr/>
          <p:nvPr/>
        </p:nvSpPr>
        <p:spPr>
          <a:xfrm>
            <a:off x="9721852" y="5608001"/>
            <a:ext cx="762000" cy="9144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prstClr val="black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5159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51" grpId="0" animBg="1"/>
      <p:bldP spid="51" grpId="1" animBg="1"/>
      <p:bldP spid="59" grpId="0" animBg="1"/>
      <p:bldP spid="60" grpId="0" animBg="1"/>
      <p:bldP spid="60" grpId="1" animBg="1"/>
      <p:bldP spid="62" grpId="0" animBg="1"/>
      <p:bldP spid="6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2741" y="0"/>
            <a:ext cx="6073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17241" y="3830758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07994" y="1157025"/>
            <a:ext cx="3261815" cy="23883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476233" y="1421642"/>
            <a:ext cx="3261815" cy="23883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897039" y="873457"/>
            <a:ext cx="3242827" cy="24073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123044" y="1142855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44" y="1246775"/>
            <a:ext cx="841566" cy="89011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92" y="1275519"/>
            <a:ext cx="841566" cy="89011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38" y="2349600"/>
            <a:ext cx="841566" cy="89011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734" y="2349600"/>
            <a:ext cx="841566" cy="890118"/>
          </a:xfrm>
          <a:prstGeom prst="rect">
            <a:avLst/>
          </a:prstGeom>
        </p:spPr>
      </p:pic>
      <p:sp>
        <p:nvSpPr>
          <p:cNvPr id="52" name="Rounded Rectangle 51"/>
          <p:cNvSpPr/>
          <p:nvPr/>
        </p:nvSpPr>
        <p:spPr>
          <a:xfrm>
            <a:off x="3349487" y="1219938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6819207" y="1157025"/>
            <a:ext cx="3016156" cy="2123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3552461" y="3890744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6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6956332" y="3916046"/>
            <a:ext cx="1912575" cy="1285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.VnAvant"/>
                <a:cs typeface="Times New Roman" panose="02020603050405020304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.VnAvant"/>
              <a:cs typeface="Times New Roman" panose="02020603050405020304" pitchFamily="18" charset="0"/>
            </a:endParaRPr>
          </a:p>
        </p:txBody>
      </p:sp>
      <p:pic>
        <p:nvPicPr>
          <p:cNvPr id="56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149" y="929522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568" y="1769655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441" y="1748904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022" y="874577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AutoShape 2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AutoShape 4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AutoShape 6" descr="Quần Short Nam chất Kaki Mềm Mịn VICERO Phong Cách Hàn Quốc | Shopee Việt  Na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563" y="1304461"/>
            <a:ext cx="594641" cy="59464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959" y="1320216"/>
            <a:ext cx="563129" cy="56312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332" y="2228530"/>
            <a:ext cx="574143" cy="57414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536" y="2232543"/>
            <a:ext cx="570130" cy="57013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727" y="2257273"/>
            <a:ext cx="572190" cy="57219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042" y="1338977"/>
            <a:ext cx="569110" cy="569110"/>
          </a:xfrm>
          <a:prstGeom prst="rect">
            <a:avLst/>
          </a:prstGeom>
        </p:spPr>
      </p:pic>
      <p:pic>
        <p:nvPicPr>
          <p:cNvPr id="72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349" y="998383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469" y="2331208"/>
            <a:ext cx="841566" cy="890118"/>
          </a:xfrm>
          <a:prstGeom prst="rect">
            <a:avLst/>
          </a:prstGeom>
        </p:spPr>
      </p:pic>
      <p:pic>
        <p:nvPicPr>
          <p:cNvPr id="34" name="Content Placeholder 12" descr="02_01_01_050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158" y="1894750"/>
            <a:ext cx="99060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045" y="2254090"/>
            <a:ext cx="572190" cy="57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6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488017" y="260351"/>
            <a:ext cx="8001000" cy="5844116"/>
          </a:xfrm>
          <a:solidFill>
            <a:schemeClr val="bg1"/>
          </a:solidFill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 dirty="0" smtClean="0">
                <a:solidFill>
                  <a:schemeClr val="hlink"/>
                </a:solidFill>
              </a:rPr>
              <a:t> </a:t>
            </a:r>
            <a:r>
              <a:rPr lang="en-US" altLang="en-US" sz="2400" b="1" dirty="0" err="1"/>
              <a:t>Trò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chơi</a:t>
            </a:r>
            <a:r>
              <a:rPr lang="en-US" altLang="en-US" sz="2400" b="1" dirty="0"/>
              <a:t> </a:t>
            </a:r>
            <a:r>
              <a:rPr lang="en-US" altLang="en-US" sz="2400" b="1" dirty="0" smtClean="0"/>
              <a:t>2: </a:t>
            </a:r>
            <a:r>
              <a:rPr lang="en-US" altLang="en-US" sz="2400" b="1" dirty="0" err="1"/>
              <a:t>Tìm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nhà</a:t>
            </a:r>
            <a:endParaRPr lang="en-US" altLang="en-US" sz="2400" b="1" dirty="0"/>
          </a:p>
          <a:p>
            <a:pPr>
              <a:buFontTx/>
              <a:buChar char="-"/>
            </a:pPr>
            <a:r>
              <a:rPr lang="en-US" altLang="en-US" sz="2400" b="1" dirty="0" err="1"/>
              <a:t>Cách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chơi</a:t>
            </a:r>
            <a:r>
              <a:rPr lang="en-US" altLang="en-US" sz="2400" b="1" dirty="0"/>
              <a:t>: </a:t>
            </a:r>
            <a:r>
              <a:rPr lang="en-US" altLang="en-US" sz="2400" b="1" dirty="0" err="1"/>
              <a:t>Cô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3 </a:t>
            </a:r>
            <a:r>
              <a:rPr lang="en-US" altLang="en-US" sz="2400" b="1" dirty="0" err="1"/>
              <a:t>ngôi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mô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hình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ngôi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nhà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xung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quanh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lớp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trên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mỗi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ngôi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nhà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chứa</a:t>
            </a:r>
            <a:r>
              <a:rPr lang="en-US" altLang="en-US" sz="2400" b="1" dirty="0"/>
              <a:t> 1 </a:t>
            </a:r>
            <a:r>
              <a:rPr lang="en-US" altLang="en-US" sz="2400" b="1" dirty="0" err="1"/>
              <a:t>thẻ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số</a:t>
            </a:r>
            <a:r>
              <a:rPr lang="en-US" altLang="en-US" sz="2400" b="1" dirty="0"/>
              <a:t> (5,6,7). </a:t>
            </a:r>
            <a:r>
              <a:rPr lang="en-US" altLang="en-US" sz="2400" b="1" dirty="0" err="1"/>
              <a:t>Cô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phát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mỗi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chữ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số</a:t>
            </a:r>
            <a:r>
              <a:rPr lang="en-US" altLang="en-US" sz="2400" b="1" dirty="0"/>
              <a:t> (5,6,7) </a:t>
            </a:r>
            <a:r>
              <a:rPr lang="en-US" altLang="en-US" sz="2400" b="1" dirty="0" err="1"/>
              <a:t>bất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kỳ</a:t>
            </a:r>
            <a:r>
              <a:rPr lang="en-US" altLang="en-US" sz="2400" b="1" dirty="0"/>
              <a:t>. </a:t>
            </a:r>
            <a:r>
              <a:rPr lang="en-US" altLang="en-US" sz="2400" b="1" dirty="0" err="1"/>
              <a:t>Trẻ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vừa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vừa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hát</a:t>
            </a:r>
            <a:r>
              <a:rPr lang="en-US" altLang="en-US" sz="2400" b="1" dirty="0"/>
              <a:t> “</a:t>
            </a:r>
            <a:r>
              <a:rPr lang="en-US" altLang="en-US" sz="2400" b="1" dirty="0" err="1"/>
              <a:t>Cô</a:t>
            </a:r>
            <a:r>
              <a:rPr lang="en-US" altLang="en-US" sz="2400" b="1" dirty="0"/>
              <a:t>  </a:t>
            </a:r>
            <a:r>
              <a:rPr lang="en-US" altLang="en-US" sz="2400" b="1" dirty="0" err="1"/>
              <a:t>giáo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miền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xuôi</a:t>
            </a:r>
            <a:r>
              <a:rPr lang="en-US" altLang="en-US" sz="2400" b="1" dirty="0"/>
              <a:t>” </a:t>
            </a:r>
            <a:r>
              <a:rPr lang="en-US" altLang="en-US" sz="2400" b="1" dirty="0" err="1"/>
              <a:t>khi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hiệu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lệnh</a:t>
            </a:r>
            <a:r>
              <a:rPr lang="en-US" altLang="en-US" sz="2400" b="1" dirty="0"/>
              <a:t> “</a:t>
            </a:r>
            <a:r>
              <a:rPr lang="en-US" altLang="en-US" sz="2400" b="1" dirty="0" err="1"/>
              <a:t>Tìm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nhà</a:t>
            </a:r>
            <a:r>
              <a:rPr lang="en-US" altLang="en-US" sz="2400" b="1" dirty="0"/>
              <a:t>” </a:t>
            </a:r>
            <a:r>
              <a:rPr lang="en-US" altLang="en-US" sz="2400" b="1" dirty="0" err="1"/>
              <a:t>thì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chạy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nhanh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về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ngôi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nhà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chứa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số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tương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ứng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với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số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trẻ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b="1" dirty="0"/>
              <a:t>3. </a:t>
            </a:r>
            <a:r>
              <a:rPr lang="en-US" altLang="en-US" sz="2400" b="1" dirty="0" err="1"/>
              <a:t>Kết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thúc</a:t>
            </a:r>
            <a:endParaRPr lang="en-US" altLang="en-US" sz="2400" b="1" dirty="0"/>
          </a:p>
          <a:p>
            <a:pPr>
              <a:buFont typeface="Arial" panose="020B0604020202020204" pitchFamily="34" charset="0"/>
              <a:buNone/>
            </a:pP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03347284"/>
      </p:ext>
    </p:extLst>
  </p:cSld>
  <p:clrMapOvr>
    <a:masterClrMapping/>
  </p:clrMapOvr>
  <p:transition advTm="179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11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11823" y="95001"/>
            <a:ext cx="9144000" cy="1405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7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203" y="2124471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021" y="2109823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839" y="2102499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386" y="2074822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715" y="2088661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9473678" y="2074822"/>
            <a:ext cx="1196845" cy="15881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138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6" y="2078970"/>
            <a:ext cx="1397285" cy="140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051756" y="2235224"/>
            <a:ext cx="1153794" cy="1180734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9600" dirty="0" smtClean="0">
                <a:ln>
                  <a:solidFill>
                    <a:srgbClr val="FF0000"/>
                  </a:solidFill>
                </a:ln>
                <a:noFill/>
                <a:latin typeface=".VnArial" panose="020B7200000000000000" pitchFamily="34" charset="0"/>
                <a:cs typeface="Times New Roman" panose="02020603050405020304" pitchFamily="18" charset="0"/>
              </a:rPr>
              <a:t>6</a:t>
            </a:r>
            <a:endParaRPr lang="en-US" sz="9600" dirty="0">
              <a:ln>
                <a:solidFill>
                  <a:srgbClr val="FF0000"/>
                </a:solidFill>
              </a:ln>
              <a:noFill/>
              <a:latin typeface=".VnArial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288123" y="3415959"/>
            <a:ext cx="8917427" cy="207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94" b="96113" l="1064" r="97518">
                        <a14:foregroundMark x1="45035" y1="96113" x2="45035" y2="950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035" y="1924571"/>
            <a:ext cx="1549579" cy="1641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71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4" grpId="0" animBg="1"/>
      <p:bldP spid="14" grpId="1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784208" y="436098"/>
            <a:ext cx="419217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b="1" dirty="0" smtClean="0">
                <a:solidFill>
                  <a:srgbClr val="FF0000"/>
                </a:solidFill>
              </a:rPr>
              <a:t> </a:t>
            </a:r>
            <a:r>
              <a:rPr lang="en-US" sz="40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7</a:t>
            </a:r>
            <a:endParaRPr lang="en-US" sz="40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88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4208" y="436098"/>
            <a:ext cx="419217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b="1" dirty="0" smtClean="0">
                <a:solidFill>
                  <a:srgbClr val="FF0000"/>
                </a:solidFill>
              </a:rPr>
              <a:t> </a:t>
            </a:r>
            <a:r>
              <a:rPr lang="en-US" sz="40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7</a:t>
            </a:r>
            <a:endParaRPr lang="en-US" sz="40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5814463" y="783428"/>
            <a:ext cx="733750" cy="2349353"/>
          </a:xfrm>
          <a:prstGeom prst="rect">
            <a:avLst/>
          </a:prstGeom>
        </p:spPr>
      </p:pic>
      <p:sp>
        <p:nvSpPr>
          <p:cNvPr id="22" name="WordArt 8"/>
          <p:cNvSpPr>
            <a:spLocks noChangeArrowheads="1" noChangeShapeType="1" noTextEdit="1"/>
          </p:cNvSpPr>
          <p:nvPr/>
        </p:nvSpPr>
        <p:spPr bwMode="auto">
          <a:xfrm rot="1260748">
            <a:off x="5714749" y="2010583"/>
            <a:ext cx="995211" cy="378806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39586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latin typeface=".VnAvant"/>
              </a:rPr>
              <a:t>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9292" y="436098"/>
            <a:ext cx="679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2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421"/>
            <a:ext cx="10515600" cy="6441743"/>
          </a:xfrm>
        </p:spPr>
        <p:txBody>
          <a:bodyPr/>
          <a:lstStyle/>
          <a:p>
            <a:pPr marL="0" indent="0">
              <a:buNone/>
            </a:pPr>
            <a:endParaRPr lang="en-US" sz="96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96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en-US" sz="9600" dirty="0">
              <a:ln w="28575">
                <a:solidFill>
                  <a:prstClr val="black"/>
                </a:solidFill>
              </a:ln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312" y="929371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371" y="880396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864" y="929371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574" y="929371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067" y="849553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940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054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5534" y="2740926"/>
            <a:ext cx="1230362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1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91695" y="2740926"/>
            <a:ext cx="127888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2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38609" y="2740926"/>
            <a:ext cx="1170215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3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93268" y="2746283"/>
            <a:ext cx="1135089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4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45193" y="2729043"/>
            <a:ext cx="1264123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5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61753" y="2729043"/>
            <a:ext cx="123171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6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476348" y="2729043"/>
            <a:ext cx="115373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7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25204" y="641445"/>
            <a:ext cx="1548097" cy="1715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solidFill>
                  <a:srgbClr val="FF0000"/>
                </a:solidFill>
              </a:rPr>
              <a:t>7</a:t>
            </a:r>
            <a:endParaRPr lang="en-US" sz="11500" dirty="0">
              <a:solidFill>
                <a:srgbClr val="FF0000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433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3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054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361" y="849552"/>
            <a:ext cx="1502249" cy="15075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3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243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3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278" y="849552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242" y="924152"/>
            <a:ext cx="1502249" cy="15075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3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053" y="823736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080" y="797920"/>
            <a:ext cx="1502249" cy="150757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3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242" y="934590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538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421"/>
            <a:ext cx="10515600" cy="6441743"/>
          </a:xfrm>
        </p:spPr>
        <p:txBody>
          <a:bodyPr/>
          <a:lstStyle/>
          <a:p>
            <a:pPr marL="0" indent="0">
              <a:buNone/>
            </a:pPr>
            <a:endParaRPr lang="en-US" sz="96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96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en-US" sz="9600" dirty="0">
              <a:ln w="28575">
                <a:solidFill>
                  <a:prstClr val="black"/>
                </a:solidFill>
              </a:ln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312" y="929371"/>
            <a:ext cx="1502249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878" y="929371"/>
            <a:ext cx="1723581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410" y="946621"/>
            <a:ext cx="1894868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932" y="946621"/>
            <a:ext cx="1741937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751" y="942137"/>
            <a:ext cx="1660408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348" y="937653"/>
            <a:ext cx="1820274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1167" y="874881"/>
            <a:ext cx="1934895" cy="150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5534" y="2740926"/>
            <a:ext cx="1230362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1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4755" y="2718430"/>
            <a:ext cx="127888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2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7896" y="2689063"/>
            <a:ext cx="123747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3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59897" y="2689063"/>
            <a:ext cx="1203338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4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27491" y="2689063"/>
            <a:ext cx="1264123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5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679026" y="2740926"/>
            <a:ext cx="123171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6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536197" y="2740926"/>
            <a:ext cx="1153734" cy="100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7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0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316502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1: HÃY CHỌN ĐÁP ÁN ĐÚNG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79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10836"/>
            <a:ext cx="10515600" cy="2212289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715" y="748687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52" y="788031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00" y="784702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296" y="796893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148" y="748687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704" y="788031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1122217" y="2701636"/>
            <a:ext cx="4350327" cy="159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1. 4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146899" y="4648199"/>
            <a:ext cx="4350327" cy="159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74751" y="4534873"/>
            <a:ext cx="4350327" cy="159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4. 6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161808" y="2701636"/>
            <a:ext cx="4350327" cy="159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3. 6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Content Placeholder 4" descr="http://www.cliparthut.com/clip-arts/846/green-t-shirt-clip-art-84629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26" y="805350"/>
            <a:ext cx="1472748" cy="147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0" descr="dong-ho-bao-thuc-17065_1_1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889566" y="4981575"/>
            <a:ext cx="12192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Oval 31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33" name="Oval 32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34" name="Oval 33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35" name="Oval 34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6" name="Oval 35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38" name="Oval 37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</a:t>
            </a:r>
          </a:p>
        </p:txBody>
      </p:sp>
      <p:sp>
        <p:nvSpPr>
          <p:cNvPr id="39" name="Oval 38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40" name="Oval 39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41" name="Oval 40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42" name="Oval 41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3" name="Oval 42"/>
          <p:cNvSpPr/>
          <p:nvPr/>
        </p:nvSpPr>
        <p:spPr>
          <a:xfrm>
            <a:off x="10896601" y="5881909"/>
            <a:ext cx="708025" cy="650875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049001" y="5700934"/>
            <a:ext cx="555625" cy="83185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45" name="Oval 44"/>
          <p:cNvSpPr/>
          <p:nvPr/>
        </p:nvSpPr>
        <p:spPr>
          <a:xfrm>
            <a:off x="10972800" y="5548534"/>
            <a:ext cx="762000" cy="914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2494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500"/>
                            </p:stCondLst>
                            <p:childTnLst>
                              <p:par>
                                <p:cTn id="10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500"/>
                            </p:stCondLst>
                            <p:childTnLst>
                              <p:par>
                                <p:cTn id="10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4" grpId="1" animBg="1"/>
      <p:bldP spid="45" grpId="0" animBg="1"/>
      <p:bldP spid="4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8108257F-406F-4172-81B1-9D92D9811DC6}"/>
  <p:tag name="GENSWF_ADVANCE_TIME" val="6.501"/>
  <p:tag name="TIMING" val="|0.001|1|0.5|1|1|0.5|0.5|0.5|0.5|0.5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339</Words>
  <Application>Microsoft Office PowerPoint</Application>
  <PresentationFormat>Widescreen</PresentationFormat>
  <Paragraphs>114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.VnArial</vt:lpstr>
      <vt:lpstr>.VnAvant</vt:lpstr>
      <vt:lpstr>Arial</vt:lpstr>
      <vt:lpstr>Calibri</vt:lpstr>
      <vt:lpstr>Calibri Light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Ôn tập củng cố  Tìm các nhóm đồ dùng , đồ chơi xung quanh lớp có số lượng là 7 </vt:lpstr>
      <vt:lpstr>TC 1: HÃY CHỌN ĐÁP ÁN ĐÚNG </vt:lpstr>
      <vt:lpstr>Câu 1: Có mấy chiếc áo dưới đây?  </vt:lpstr>
      <vt:lpstr>Câu 2: Có bao nhiêu bó hoa ?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13112020</dc:creator>
  <cp:lastModifiedBy>Admin</cp:lastModifiedBy>
  <cp:revision>91</cp:revision>
  <dcterms:created xsi:type="dcterms:W3CDTF">2021-08-22T04:00:56Z</dcterms:created>
  <dcterms:modified xsi:type="dcterms:W3CDTF">2023-12-05T00:49:18Z</dcterms:modified>
</cp:coreProperties>
</file>