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3" d="100"/>
          <a:sy n="73" d="100"/>
        </p:scale>
        <p:origin x="509"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AD98-D266-B489-5870-F7CFEE36C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FEB330-93D2-1DF7-C28A-126DAF32F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D09F7-219A-9990-1E5C-953780BC6450}"/>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F0C604F9-6327-D42D-AA36-75A244E90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01B07-13A8-2518-05AB-18A4A6FFEAEF}"/>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2950184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08F3-3D94-3AB1-88CB-4F1452BAC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FA0E0C-C16D-8FF6-9E81-A64CC878A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937D1-981B-6318-A054-6244344883A6}"/>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188129C6-3838-F9F5-FF1F-6FB549D7F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D17BD-2E35-41EE-418A-F47653F16421}"/>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69123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724797-D77A-7421-3186-0E85523DF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045702-97DC-4063-C325-7CD6D6846F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8A961-6324-8A66-6031-38A60E4A0E47}"/>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4FC31EF7-80FA-231E-C11F-D5E7E1118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AC096-8169-3B91-E9A6-98A8E73798AB}"/>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101539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41B8F-9070-9E32-FC64-FEFC3F118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6E96A-1B6F-6209-3764-158AD1B16E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89750-B396-14FD-6EB8-84AFACFA339D}"/>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AB87CEC8-DE25-FD86-F285-8E8084C2C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171A9-39C8-C611-CD91-3D66E9D095F7}"/>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209558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BED2-7F9A-1D07-FF59-1D1A776D3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6A1AB-B043-488B-56A0-1A7A2C39B5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B3F26-9ED8-58A4-CEA4-D0CE9EA52CE2}"/>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21C70306-7288-9148-6748-7131A5F22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BBB01-7451-A307-130D-11622C71DBC3}"/>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203589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EBE2-21F0-888E-3DA7-49EC6C9F3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6CB90-E362-CB0F-8DED-B528B9C7F1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FCC160-ABEA-AD30-12B3-E9ECE2C48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BAA82-1717-CAEA-0A10-093FB05A7E5B}"/>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6" name="Footer Placeholder 5">
            <a:extLst>
              <a:ext uri="{FF2B5EF4-FFF2-40B4-BE49-F238E27FC236}">
                <a16:creationId xmlns:a16="http://schemas.microsoft.com/office/drawing/2014/main" id="{D1430023-67D1-9C4A-8C7E-B5280DEA5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F4D8A-054B-8B8F-8058-9CD3A04A4D49}"/>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163873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12F1-F5B5-0C17-DC50-FE2AC3E5C0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013DA3-C3C0-FBD5-2790-76589AD90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0B62E-99C5-37B3-E92D-CEE790665D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EDC103-61C3-90BB-809D-23F12CA8CC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136B0A-A804-E2A1-2C74-09777D212A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A16F4-6533-F560-AC2A-0FD39EB87F8B}"/>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8" name="Footer Placeholder 7">
            <a:extLst>
              <a:ext uri="{FF2B5EF4-FFF2-40B4-BE49-F238E27FC236}">
                <a16:creationId xmlns:a16="http://schemas.microsoft.com/office/drawing/2014/main" id="{01F0C865-1FD7-7AAD-F18C-DF56BE123D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1D31A7-0584-91F6-992A-613C5C5C3744}"/>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1291351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3ED9-2389-13C9-3ECB-210B96F703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B19D4B-1156-48BB-54F2-8B7CEB95B152}"/>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4" name="Footer Placeholder 3">
            <a:extLst>
              <a:ext uri="{FF2B5EF4-FFF2-40B4-BE49-F238E27FC236}">
                <a16:creationId xmlns:a16="http://schemas.microsoft.com/office/drawing/2014/main" id="{90CBA9F4-369C-A1E9-C354-54799AE18E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C15D5A-86A5-728B-6717-E40A162238FB}"/>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50885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B2235C-BBC7-8A92-81DA-D505981B363F}"/>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3" name="Footer Placeholder 2">
            <a:extLst>
              <a:ext uri="{FF2B5EF4-FFF2-40B4-BE49-F238E27FC236}">
                <a16:creationId xmlns:a16="http://schemas.microsoft.com/office/drawing/2014/main" id="{D78CB4DB-EF3D-E491-1750-ABA7D846A1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D765C-30E1-7EDD-8BD6-A0F955AA19E7}"/>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1130351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CB40-96D5-3A99-9CA3-A19CBE49F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8CBD4-81E0-5C25-2CE2-F401FDB5C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A6DB23-AD8E-5626-E151-D65721676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238AA-01C0-3FA8-A1B5-75192ECA7E5D}"/>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6" name="Footer Placeholder 5">
            <a:extLst>
              <a:ext uri="{FF2B5EF4-FFF2-40B4-BE49-F238E27FC236}">
                <a16:creationId xmlns:a16="http://schemas.microsoft.com/office/drawing/2014/main" id="{DEB54B6A-F10A-DA7F-5B58-10F4AD8E1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63D3D-F28B-8222-0E97-B5A5B185F7D4}"/>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83555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2D849-1D49-1128-D3EA-82F867999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5446F-85BB-D379-40CF-C84AD26A08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2E4023-4D8E-EDD1-3D1C-EFAF2605A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DC06B-969B-4328-E9FA-AC0299A0834A}"/>
              </a:ext>
            </a:extLst>
          </p:cNvPr>
          <p:cNvSpPr>
            <a:spLocks noGrp="1"/>
          </p:cNvSpPr>
          <p:nvPr>
            <p:ph type="dt" sz="half" idx="10"/>
          </p:nvPr>
        </p:nvSpPr>
        <p:spPr/>
        <p:txBody>
          <a:bodyPr/>
          <a:lstStyle/>
          <a:p>
            <a:fld id="{12BD845E-0446-45D1-B5D5-43C3E9C34A78}" type="datetimeFigureOut">
              <a:rPr lang="en-US" smtClean="0"/>
              <a:t>10/12/2023</a:t>
            </a:fld>
            <a:endParaRPr lang="en-US"/>
          </a:p>
        </p:txBody>
      </p:sp>
      <p:sp>
        <p:nvSpPr>
          <p:cNvPr id="6" name="Footer Placeholder 5">
            <a:extLst>
              <a:ext uri="{FF2B5EF4-FFF2-40B4-BE49-F238E27FC236}">
                <a16:creationId xmlns:a16="http://schemas.microsoft.com/office/drawing/2014/main" id="{60D64C25-409B-FCEA-737F-952C9BDFC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2FDF1-BAB7-6BA0-A71D-E4C2B153B794}"/>
              </a:ext>
            </a:extLst>
          </p:cNvPr>
          <p:cNvSpPr>
            <a:spLocks noGrp="1"/>
          </p:cNvSpPr>
          <p:nvPr>
            <p:ph type="sldNum" sz="quarter" idx="12"/>
          </p:nvPr>
        </p:nvSpPr>
        <p:spPr/>
        <p:txBody>
          <a:bodyPr/>
          <a:lstStyle/>
          <a:p>
            <a:fld id="{DA686C73-E5CE-4D45-9AAA-804A7E721547}" type="slidenum">
              <a:rPr lang="en-US" smtClean="0"/>
              <a:t>‹#›</a:t>
            </a:fld>
            <a:endParaRPr lang="en-US"/>
          </a:p>
        </p:txBody>
      </p:sp>
    </p:spTree>
    <p:extLst>
      <p:ext uri="{BB962C8B-B14F-4D97-AF65-F5344CB8AC3E}">
        <p14:creationId xmlns:p14="http://schemas.microsoft.com/office/powerpoint/2010/main" val="154874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15F4E-86F1-D3E5-81CE-15541E9422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359F7E-D6A6-E628-42FF-497ACAA8B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972E2-7211-9507-03DD-CC64FA3628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D845E-0446-45D1-B5D5-43C3E9C34A78}" type="datetimeFigureOut">
              <a:rPr lang="en-US" smtClean="0"/>
              <a:t>10/12/2023</a:t>
            </a:fld>
            <a:endParaRPr lang="en-US"/>
          </a:p>
        </p:txBody>
      </p:sp>
      <p:sp>
        <p:nvSpPr>
          <p:cNvPr id="5" name="Footer Placeholder 4">
            <a:extLst>
              <a:ext uri="{FF2B5EF4-FFF2-40B4-BE49-F238E27FC236}">
                <a16:creationId xmlns:a16="http://schemas.microsoft.com/office/drawing/2014/main" id="{4F1DA81F-0D18-E4B9-0F97-B70DFC63A3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8DE17C-52DA-E26C-23A5-0A1EF9BD1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686C73-E5CE-4D45-9AAA-804A7E721547}" type="slidenum">
              <a:rPr lang="en-US" smtClean="0"/>
              <a:t>‹#›</a:t>
            </a:fld>
            <a:endParaRPr lang="en-US"/>
          </a:p>
        </p:txBody>
      </p:sp>
    </p:spTree>
    <p:extLst>
      <p:ext uri="{BB962C8B-B14F-4D97-AF65-F5344CB8AC3E}">
        <p14:creationId xmlns:p14="http://schemas.microsoft.com/office/powerpoint/2010/main" val="40172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and pink border with flowers and birds&#10;&#10;Description automatically generated">
            <a:extLst>
              <a:ext uri="{FF2B5EF4-FFF2-40B4-BE49-F238E27FC236}">
                <a16:creationId xmlns:a16="http://schemas.microsoft.com/office/drawing/2014/main" id="{85DED600-C67A-7C37-A09D-AE0BA5733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C6EF270-0F92-1730-4C7A-0FDA0C09E788}"/>
              </a:ext>
            </a:extLst>
          </p:cNvPr>
          <p:cNvSpPr txBox="1"/>
          <p:nvPr/>
        </p:nvSpPr>
        <p:spPr>
          <a:xfrm>
            <a:off x="4071356" y="283422"/>
            <a:ext cx="4263752" cy="707886"/>
          </a:xfrm>
          <a:prstGeom prst="rect">
            <a:avLst/>
          </a:prstGeom>
          <a:noFill/>
        </p:spPr>
        <p:txBody>
          <a:bodyPr wrap="square" rtlCol="0">
            <a:spAutoFit/>
          </a:bodyPr>
          <a:lstStyle/>
          <a:p>
            <a:pPr algn="ctr"/>
            <a:r>
              <a:rPr lang="vi-VN" sz="2000" b="1" dirty="0">
                <a:latin typeface="+mj-lt"/>
              </a:rPr>
              <a:t>UBND QUẬN LONG BIÊN</a:t>
            </a:r>
          </a:p>
          <a:p>
            <a:pPr algn="ctr"/>
            <a:r>
              <a:rPr lang="vi-VN" sz="2000" b="1" dirty="0">
                <a:latin typeface="+mj-lt"/>
              </a:rPr>
              <a:t>TRƯỜNG MẦM NON LONG BIÊN</a:t>
            </a:r>
            <a:endParaRPr lang="en-US" sz="2000" b="1" dirty="0">
              <a:latin typeface="+mj-lt"/>
            </a:endParaRPr>
          </a:p>
        </p:txBody>
      </p:sp>
      <p:pic>
        <p:nvPicPr>
          <p:cNvPr id="1026" name="Picture 2" descr="Trường Mầm non Long Biên | Hanoi">
            <a:extLst>
              <a:ext uri="{FF2B5EF4-FFF2-40B4-BE49-F238E27FC236}">
                <a16:creationId xmlns:a16="http://schemas.microsoft.com/office/drawing/2014/main" id="{4EC72C1A-3E1A-95DE-03BE-C51AB0BB0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539" y="1365990"/>
            <a:ext cx="1225062" cy="12305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21281F-5BDB-4F8D-EA61-DC12C4261DBB}"/>
              </a:ext>
            </a:extLst>
          </p:cNvPr>
          <p:cNvSpPr txBox="1"/>
          <p:nvPr/>
        </p:nvSpPr>
        <p:spPr>
          <a:xfrm>
            <a:off x="2661138" y="2971203"/>
            <a:ext cx="6869723" cy="430887"/>
          </a:xfrm>
          <a:prstGeom prst="rect">
            <a:avLst/>
          </a:prstGeom>
          <a:noFill/>
        </p:spPr>
        <p:txBody>
          <a:bodyPr wrap="square" rtlCol="0">
            <a:spAutoFit/>
          </a:bodyPr>
          <a:lstStyle/>
          <a:p>
            <a:pPr algn="ctr"/>
            <a:r>
              <a:rPr lang="vi-VN" sz="2200" dirty="0">
                <a:solidFill>
                  <a:schemeClr val="accent1">
                    <a:lumMod val="50000"/>
                  </a:schemeClr>
                </a:solidFill>
                <a:latin typeface="+mj-lt"/>
              </a:rPr>
              <a:t>LĨNH VỰC PHÁT TRIỀN THẦM MỸ</a:t>
            </a:r>
            <a:endParaRPr lang="en-US" sz="2200" dirty="0">
              <a:solidFill>
                <a:schemeClr val="accent1">
                  <a:lumMod val="50000"/>
                </a:schemeClr>
              </a:solidFill>
              <a:latin typeface="+mj-lt"/>
            </a:endParaRPr>
          </a:p>
        </p:txBody>
      </p:sp>
      <p:sp>
        <p:nvSpPr>
          <p:cNvPr id="10" name="Rectangle 9">
            <a:extLst>
              <a:ext uri="{FF2B5EF4-FFF2-40B4-BE49-F238E27FC236}">
                <a16:creationId xmlns:a16="http://schemas.microsoft.com/office/drawing/2014/main" id="{5422AE4A-1322-CA9B-EB37-874D7393ADD5}"/>
              </a:ext>
            </a:extLst>
          </p:cNvPr>
          <p:cNvSpPr/>
          <p:nvPr/>
        </p:nvSpPr>
        <p:spPr>
          <a:xfrm>
            <a:off x="3470958" y="3413257"/>
            <a:ext cx="5250092" cy="630942"/>
          </a:xfrm>
          <a:prstGeom prst="rect">
            <a:avLst/>
          </a:prstGeom>
          <a:noFill/>
        </p:spPr>
        <p:txBody>
          <a:bodyPr wrap="none" lIns="91440" tIns="45720" rIns="91440" bIns="45720">
            <a:spAutoFit/>
          </a:bodyPr>
          <a:lstStyle/>
          <a:p>
            <a:pPr algn="ctr"/>
            <a:r>
              <a:rPr lang="vi-VN" sz="3500" b="1" cap="none" spc="0" dirty="0">
                <a:ln w="22225">
                  <a:solidFill>
                    <a:schemeClr val="accent2"/>
                  </a:solidFill>
                  <a:prstDash val="solid"/>
                </a:ln>
                <a:solidFill>
                  <a:schemeClr val="accent2">
                    <a:lumMod val="40000"/>
                    <a:lumOff val="60000"/>
                  </a:schemeClr>
                </a:solidFill>
                <a:effectLst/>
                <a:latin typeface="+mj-lt"/>
              </a:rPr>
              <a:t>HOẠT ĐỘNG ÂM NHẠC</a:t>
            </a:r>
            <a:endParaRPr lang="en-US" sz="3500" b="1" cap="none" spc="0" dirty="0">
              <a:ln w="22225">
                <a:solidFill>
                  <a:schemeClr val="accent2"/>
                </a:solidFill>
                <a:prstDash val="solid"/>
              </a:ln>
              <a:solidFill>
                <a:schemeClr val="accent2">
                  <a:lumMod val="40000"/>
                  <a:lumOff val="60000"/>
                </a:schemeClr>
              </a:solidFill>
              <a:effectLst/>
              <a:latin typeface="+mj-lt"/>
            </a:endParaRPr>
          </a:p>
        </p:txBody>
      </p:sp>
      <p:sp>
        <p:nvSpPr>
          <p:cNvPr id="11" name="TextBox 10">
            <a:extLst>
              <a:ext uri="{FF2B5EF4-FFF2-40B4-BE49-F238E27FC236}">
                <a16:creationId xmlns:a16="http://schemas.microsoft.com/office/drawing/2014/main" id="{A829F600-33D7-221C-BD77-3EAE3D54D09F}"/>
              </a:ext>
            </a:extLst>
          </p:cNvPr>
          <p:cNvSpPr txBox="1"/>
          <p:nvPr/>
        </p:nvSpPr>
        <p:spPr>
          <a:xfrm>
            <a:off x="2661137" y="4090933"/>
            <a:ext cx="6869723" cy="954107"/>
          </a:xfrm>
          <a:prstGeom prst="rect">
            <a:avLst/>
          </a:prstGeom>
          <a:noFill/>
        </p:spPr>
        <p:txBody>
          <a:bodyPr wrap="square" rtlCol="0">
            <a:spAutoFit/>
          </a:bodyPr>
          <a:lstStyle/>
          <a:p>
            <a:pPr algn="ctr"/>
            <a:r>
              <a:rPr lang="vi-VN" sz="2800" dirty="0">
                <a:solidFill>
                  <a:schemeClr val="tx1">
                    <a:lumMod val="75000"/>
                    <a:lumOff val="25000"/>
                  </a:schemeClr>
                </a:solidFill>
                <a:latin typeface="+mj-lt"/>
              </a:rPr>
              <a:t>Dạy hát: Chiếc khăn tay</a:t>
            </a:r>
          </a:p>
          <a:p>
            <a:pPr algn="ctr"/>
            <a:r>
              <a:rPr lang="vi-VN" sz="2800" dirty="0">
                <a:solidFill>
                  <a:schemeClr val="tx1">
                    <a:lumMod val="75000"/>
                    <a:lumOff val="25000"/>
                  </a:schemeClr>
                </a:solidFill>
                <a:latin typeface="+mj-lt"/>
              </a:rPr>
              <a:t>Nghe hát: Em yêu cô giáo</a:t>
            </a:r>
            <a:endParaRPr lang="en-US" sz="2400" dirty="0">
              <a:solidFill>
                <a:schemeClr val="tx1">
                  <a:lumMod val="75000"/>
                  <a:lumOff val="25000"/>
                </a:schemeClr>
              </a:solidFill>
              <a:latin typeface="+mj-lt"/>
            </a:endParaRPr>
          </a:p>
        </p:txBody>
      </p:sp>
      <p:sp>
        <p:nvSpPr>
          <p:cNvPr id="12" name="TextBox 11">
            <a:extLst>
              <a:ext uri="{FF2B5EF4-FFF2-40B4-BE49-F238E27FC236}">
                <a16:creationId xmlns:a16="http://schemas.microsoft.com/office/drawing/2014/main" id="{7B382528-FE9E-9814-7522-5FE07B3521F0}"/>
              </a:ext>
            </a:extLst>
          </p:cNvPr>
          <p:cNvSpPr txBox="1"/>
          <p:nvPr/>
        </p:nvSpPr>
        <p:spPr>
          <a:xfrm>
            <a:off x="8100646" y="5596934"/>
            <a:ext cx="3200402" cy="430887"/>
          </a:xfrm>
          <a:prstGeom prst="rect">
            <a:avLst/>
          </a:prstGeom>
          <a:noFill/>
        </p:spPr>
        <p:txBody>
          <a:bodyPr wrap="square" rtlCol="0">
            <a:spAutoFit/>
          </a:bodyPr>
          <a:lstStyle/>
          <a:p>
            <a:pPr algn="ctr"/>
            <a:r>
              <a:rPr lang="vi-VN" sz="2200" i="1" dirty="0">
                <a:solidFill>
                  <a:schemeClr val="accent1">
                    <a:lumMod val="50000"/>
                  </a:schemeClr>
                </a:solidFill>
                <a:latin typeface="+mj-lt"/>
              </a:rPr>
              <a:t>Giáo viên: Tú Uyên</a:t>
            </a:r>
            <a:endParaRPr lang="en-US" sz="2200" i="1" dirty="0">
              <a:solidFill>
                <a:schemeClr val="accent1">
                  <a:lumMod val="50000"/>
                </a:schemeClr>
              </a:solidFill>
              <a:latin typeface="+mj-lt"/>
            </a:endParaRPr>
          </a:p>
        </p:txBody>
      </p:sp>
    </p:spTree>
    <p:extLst>
      <p:ext uri="{BB962C8B-B14F-4D97-AF65-F5344CB8AC3E}">
        <p14:creationId xmlns:p14="http://schemas.microsoft.com/office/powerpoint/2010/main" val="462509174"/>
      </p:ext>
    </p:extLst>
  </p:cSld>
  <p:clrMapOvr>
    <a:masterClrMapping/>
  </p:clrMapOvr>
  <mc:AlternateContent xmlns:mc="http://schemas.openxmlformats.org/markup-compatibility/2006">
    <mc:Choice xmlns:p14="http://schemas.microsoft.com/office/powerpoint/2010/main" Requires="p14">
      <p:transition spd="med" p14:dur="700" advClick="0" advTm="7000">
        <p:fade/>
      </p:transition>
    </mc:Choice>
    <mc:Fallback>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donuts&#10;&#10;Description automatically generated">
            <a:extLst>
              <a:ext uri="{FF2B5EF4-FFF2-40B4-BE49-F238E27FC236}">
                <a16:creationId xmlns:a16="http://schemas.microsoft.com/office/drawing/2014/main" id="{F09FC4A5-687E-61F6-8D54-261E31668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2745"/>
          </a:xfrm>
          <a:prstGeom prst="rect">
            <a:avLst/>
          </a:prstGeom>
        </p:spPr>
      </p:pic>
      <p:sp>
        <p:nvSpPr>
          <p:cNvPr id="7" name="Speech Bubble: Oval 6">
            <a:extLst>
              <a:ext uri="{FF2B5EF4-FFF2-40B4-BE49-F238E27FC236}">
                <a16:creationId xmlns:a16="http://schemas.microsoft.com/office/drawing/2014/main" id="{BA5F8733-1F35-4A64-5864-A43557AD9D78}"/>
              </a:ext>
            </a:extLst>
          </p:cNvPr>
          <p:cNvSpPr/>
          <p:nvPr/>
        </p:nvSpPr>
        <p:spPr>
          <a:xfrm>
            <a:off x="7189075" y="1713186"/>
            <a:ext cx="3121573" cy="966952"/>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000" b="1" dirty="0">
                <a:latin typeface="+mj-lt"/>
              </a:rPr>
              <a:t>ĐÂY LÀ GÌ?</a:t>
            </a:r>
            <a:endParaRPr lang="en-US" sz="2000" b="1" dirty="0">
              <a:latin typeface="+mj-lt"/>
            </a:endParaRPr>
          </a:p>
        </p:txBody>
      </p:sp>
      <p:pic>
        <p:nvPicPr>
          <p:cNvPr id="8" name="Picture 7">
            <a:extLst>
              <a:ext uri="{FF2B5EF4-FFF2-40B4-BE49-F238E27FC236}">
                <a16:creationId xmlns:a16="http://schemas.microsoft.com/office/drawing/2014/main" id="{89968B02-7B7F-CBFB-1128-48CF197907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188575" y="923595"/>
            <a:ext cx="5492970" cy="5492970"/>
          </a:xfrm>
          <a:prstGeom prst="rect">
            <a:avLst/>
          </a:prstGeom>
        </p:spPr>
      </p:pic>
      <p:sp>
        <p:nvSpPr>
          <p:cNvPr id="9" name="Rectangle: Rounded Corners 8">
            <a:extLst>
              <a:ext uri="{FF2B5EF4-FFF2-40B4-BE49-F238E27FC236}">
                <a16:creationId xmlns:a16="http://schemas.microsoft.com/office/drawing/2014/main" id="{B780DA99-C176-A951-2CDE-42B5596C3ADC}"/>
              </a:ext>
            </a:extLst>
          </p:cNvPr>
          <p:cNvSpPr/>
          <p:nvPr/>
        </p:nvSpPr>
        <p:spPr>
          <a:xfrm>
            <a:off x="4451131" y="830317"/>
            <a:ext cx="3289738" cy="6831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b="1" dirty="0">
                <a:latin typeface="+mj-lt"/>
              </a:rPr>
              <a:t>CHIẾC KHĂN TAY</a:t>
            </a:r>
            <a:endParaRPr lang="en-US" sz="2400" b="1" dirty="0">
              <a:latin typeface="+mj-lt"/>
            </a:endParaRPr>
          </a:p>
        </p:txBody>
      </p:sp>
    </p:spTree>
    <p:extLst>
      <p:ext uri="{BB962C8B-B14F-4D97-AF65-F5344CB8AC3E}">
        <p14:creationId xmlns:p14="http://schemas.microsoft.com/office/powerpoint/2010/main" val="3403865914"/>
      </p:ext>
    </p:extLst>
  </p:cSld>
  <p:clrMapOvr>
    <a:masterClrMapping/>
  </p:clrMapOvr>
  <mc:AlternateContent xmlns:mc="http://schemas.openxmlformats.org/markup-compatibility/2006">
    <mc:Choice xmlns:p14="http://schemas.microsoft.com/office/powerpoint/2010/main" Requires="p14">
      <p:transition spd="slow" p14:dur="1500" advClick="0" advTm="7000">
        <p:split orient="vert"/>
      </p:transition>
    </mc:Choice>
    <mc:Fallback>
      <p:transition spd="slow" advClick="0" advTm="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1" nodeType="clickEffect">
                                  <p:stCondLst>
                                    <p:cond delay="0"/>
                                  </p:stCondLst>
                                  <p:childTnLst>
                                    <p:animEffect transition="out" filter="wheel(1)">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cloud with cartoon objects on it&#10;&#10;Description automatically generated">
            <a:extLst>
              <a:ext uri="{FF2B5EF4-FFF2-40B4-BE49-F238E27FC236}">
                <a16:creationId xmlns:a16="http://schemas.microsoft.com/office/drawing/2014/main" id="{B3B1E1A4-747B-59E0-BA4D-26EE1E2CB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83A5D6DC-EADC-A70A-0DA8-CD13DF9E6C50}"/>
              </a:ext>
            </a:extLst>
          </p:cNvPr>
          <p:cNvSpPr txBox="1"/>
          <p:nvPr/>
        </p:nvSpPr>
        <p:spPr>
          <a:xfrm>
            <a:off x="2785242" y="2522483"/>
            <a:ext cx="7062952" cy="1569660"/>
          </a:xfrm>
          <a:prstGeom prst="rect">
            <a:avLst/>
          </a:prstGeom>
          <a:noFill/>
        </p:spPr>
        <p:txBody>
          <a:bodyPr wrap="square" rtlCol="0">
            <a:spAutoFit/>
          </a:bodyPr>
          <a:lstStyle/>
          <a:p>
            <a:pPr algn="ctr"/>
            <a:r>
              <a:rPr lang="vi-VN" sz="4800" b="1" dirty="0">
                <a:solidFill>
                  <a:schemeClr val="accent2">
                    <a:lumMod val="75000"/>
                  </a:schemeClr>
                </a:solidFill>
                <a:latin typeface="+mj-lt"/>
              </a:rPr>
              <a:t>BÀI HÁT:</a:t>
            </a:r>
          </a:p>
          <a:p>
            <a:pPr algn="ctr"/>
            <a:r>
              <a:rPr lang="vi-VN" sz="4800" b="1" dirty="0">
                <a:solidFill>
                  <a:schemeClr val="accent2">
                    <a:lumMod val="75000"/>
                  </a:schemeClr>
                </a:solidFill>
                <a:latin typeface="+mj-lt"/>
              </a:rPr>
              <a:t>CHIẾC KHĂN TAY</a:t>
            </a:r>
            <a:endParaRPr lang="en-US" sz="4800" b="1" dirty="0">
              <a:solidFill>
                <a:schemeClr val="accent2">
                  <a:lumMod val="75000"/>
                </a:schemeClr>
              </a:solidFill>
              <a:latin typeface="+mj-lt"/>
            </a:endParaRPr>
          </a:p>
        </p:txBody>
      </p:sp>
      <p:pic>
        <p:nvPicPr>
          <p:cNvPr id="9" name="Chiếc Khăn Tay ♫ Bài Hát Vui Nhộn Cho Trẻ Mầm Non">
            <a:hlinkClick r:id="" action="ppaction://media"/>
            <a:extLst>
              <a:ext uri="{FF2B5EF4-FFF2-40B4-BE49-F238E27FC236}">
                <a16:creationId xmlns:a16="http://schemas.microsoft.com/office/drawing/2014/main" id="{2977C6B7-7E15-11AE-F693-5ECA5A32FBAF}"/>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5"/>
          <a:stretch>
            <a:fillRect/>
          </a:stretch>
        </p:blipFill>
        <p:spPr>
          <a:xfrm flipV="1">
            <a:off x="917205" y="6002327"/>
            <a:ext cx="81278" cy="45719"/>
          </a:xfrm>
          <a:prstGeom prst="rect">
            <a:avLst/>
          </a:prstGeom>
        </p:spPr>
      </p:pic>
    </p:spTree>
    <p:extLst>
      <p:ext uri="{BB962C8B-B14F-4D97-AF65-F5344CB8AC3E}">
        <p14:creationId xmlns:p14="http://schemas.microsoft.com/office/powerpoint/2010/main" val="3743901281"/>
      </p:ext>
    </p:extLst>
  </p:cSld>
  <p:clrMapOvr>
    <a:masterClrMapping/>
  </p:clrMapOvr>
  <mc:AlternateContent xmlns:mc="http://schemas.openxmlformats.org/markup-compatibility/2006">
    <mc:Choice xmlns:p14="http://schemas.microsoft.com/office/powerpoint/2010/main" Requires="p14">
      <p:transition spd="slow" p14:dur="3250" advClick="0" advTm="0">
        <p14:reveal/>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nk background with strawberries and flowers&#10;&#10;Description automatically generated">
            <a:extLst>
              <a:ext uri="{FF2B5EF4-FFF2-40B4-BE49-F238E27FC236}">
                <a16:creationId xmlns:a16="http://schemas.microsoft.com/office/drawing/2014/main" id="{6735DF22-F78B-6FEF-17AE-CD43DB059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6C02A84-CF2D-FB22-1A4E-EBC2739916C3}"/>
              </a:ext>
            </a:extLst>
          </p:cNvPr>
          <p:cNvSpPr txBox="1"/>
          <p:nvPr/>
        </p:nvSpPr>
        <p:spPr>
          <a:xfrm>
            <a:off x="2385848" y="1347226"/>
            <a:ext cx="7052441" cy="584775"/>
          </a:xfrm>
          <a:prstGeom prst="rect">
            <a:avLst/>
          </a:prstGeom>
          <a:noFill/>
        </p:spPr>
        <p:txBody>
          <a:bodyPr wrap="square" rtlCol="0">
            <a:spAutoFit/>
          </a:bodyPr>
          <a:lstStyle/>
          <a:p>
            <a:r>
              <a:rPr lang="vi-VN" sz="3200" dirty="0">
                <a:latin typeface="+mj-lt"/>
              </a:rPr>
              <a:t>Các con vừa được nghe cô hát bài hát gì?</a:t>
            </a:r>
            <a:endParaRPr lang="en-US" sz="3200" dirty="0">
              <a:latin typeface="+mj-lt"/>
            </a:endParaRPr>
          </a:p>
        </p:txBody>
      </p:sp>
      <p:sp>
        <p:nvSpPr>
          <p:cNvPr id="7" name="Rectangle: Rounded Corners 6">
            <a:extLst>
              <a:ext uri="{FF2B5EF4-FFF2-40B4-BE49-F238E27FC236}">
                <a16:creationId xmlns:a16="http://schemas.microsoft.com/office/drawing/2014/main" id="{FE817BC2-6633-F0F8-075E-8417D30A7178}"/>
              </a:ext>
            </a:extLst>
          </p:cNvPr>
          <p:cNvSpPr/>
          <p:nvPr/>
        </p:nvSpPr>
        <p:spPr>
          <a:xfrm>
            <a:off x="3478924" y="2542551"/>
            <a:ext cx="5234151" cy="123496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600" b="1" dirty="0">
                <a:solidFill>
                  <a:schemeClr val="accent2">
                    <a:lumMod val="75000"/>
                  </a:schemeClr>
                </a:solidFill>
                <a:latin typeface="+mj-lt"/>
              </a:rPr>
              <a:t>Bài hát: Chiếc khăn tay</a:t>
            </a:r>
            <a:endParaRPr lang="en-US" sz="3600" b="1" dirty="0">
              <a:solidFill>
                <a:schemeClr val="accent2">
                  <a:lumMod val="75000"/>
                </a:schemeClr>
              </a:solidFill>
              <a:latin typeface="+mj-lt"/>
            </a:endParaRPr>
          </a:p>
        </p:txBody>
      </p:sp>
    </p:spTree>
    <p:extLst>
      <p:ext uri="{BB962C8B-B14F-4D97-AF65-F5344CB8AC3E}">
        <p14:creationId xmlns:p14="http://schemas.microsoft.com/office/powerpoint/2010/main" val="1504450026"/>
      </p:ext>
    </p:extLst>
  </p:cSld>
  <p:clrMapOvr>
    <a:masterClrMapping/>
  </p:clrMapOvr>
  <p:transition spd="slow" advClick="0" advTm="7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two girls&#10;&#10;Description automatically generated with medium confidence">
            <a:extLst>
              <a:ext uri="{FF2B5EF4-FFF2-40B4-BE49-F238E27FC236}">
                <a16:creationId xmlns:a16="http://schemas.microsoft.com/office/drawing/2014/main" id="{6D4F4639-9D75-7AEF-EE89-45324085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17B5D030-B339-8F1B-930E-4B488FE5B4C7}"/>
              </a:ext>
            </a:extLst>
          </p:cNvPr>
          <p:cNvSpPr txBox="1"/>
          <p:nvPr/>
        </p:nvSpPr>
        <p:spPr>
          <a:xfrm>
            <a:off x="4014951" y="2417379"/>
            <a:ext cx="4162097" cy="1569660"/>
          </a:xfrm>
          <a:prstGeom prst="rect">
            <a:avLst/>
          </a:prstGeom>
          <a:noFill/>
        </p:spPr>
        <p:txBody>
          <a:bodyPr wrap="square" rtlCol="0">
            <a:spAutoFit/>
          </a:bodyPr>
          <a:lstStyle/>
          <a:p>
            <a:pPr algn="ctr"/>
            <a:r>
              <a:rPr lang="vi-VN" sz="4800" b="1" dirty="0">
                <a:solidFill>
                  <a:schemeClr val="accent2">
                    <a:lumMod val="75000"/>
                  </a:schemeClr>
                </a:solidFill>
                <a:latin typeface="+mj-lt"/>
              </a:rPr>
              <a:t>Cô và trẻ cùng hát lần 1</a:t>
            </a:r>
            <a:endParaRPr lang="en-US" sz="4800" b="1" dirty="0">
              <a:solidFill>
                <a:schemeClr val="accent2">
                  <a:lumMod val="75000"/>
                </a:schemeClr>
              </a:solidFill>
              <a:latin typeface="+mj-lt"/>
            </a:endParaRPr>
          </a:p>
        </p:txBody>
      </p:sp>
      <p:pic>
        <p:nvPicPr>
          <p:cNvPr id="7" name="Chiếc Khăn Tay ♫ Bài Hát Vui Nhộn Cho Trẻ Mầm Non">
            <a:hlinkClick r:id="" action="ppaction://media"/>
            <a:extLst>
              <a:ext uri="{FF2B5EF4-FFF2-40B4-BE49-F238E27FC236}">
                <a16:creationId xmlns:a16="http://schemas.microsoft.com/office/drawing/2014/main" id="{A4C0C781-841B-855D-66F2-4E95E88A6F91}"/>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5"/>
          <a:stretch>
            <a:fillRect/>
          </a:stretch>
        </p:blipFill>
        <p:spPr>
          <a:xfrm flipV="1">
            <a:off x="917205" y="6002327"/>
            <a:ext cx="81278" cy="45719"/>
          </a:xfrm>
          <a:prstGeom prst="rect">
            <a:avLst/>
          </a:prstGeom>
        </p:spPr>
      </p:pic>
    </p:spTree>
    <p:extLst>
      <p:ext uri="{BB962C8B-B14F-4D97-AF65-F5344CB8AC3E}">
        <p14:creationId xmlns:p14="http://schemas.microsoft.com/office/powerpoint/2010/main" val="3216417532"/>
      </p:ext>
    </p:ext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3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100000">
                <p:cTn id="19"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ctangular frame with a person and a hand&#10;&#10;Description automatically generated with medium confidence">
            <a:extLst>
              <a:ext uri="{FF2B5EF4-FFF2-40B4-BE49-F238E27FC236}">
                <a16:creationId xmlns:a16="http://schemas.microsoft.com/office/drawing/2014/main" id="{58E595B5-5F28-EE54-CB71-30832E815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901FAD3-4205-0399-2A10-F4C6FE6FB172}"/>
              </a:ext>
            </a:extLst>
          </p:cNvPr>
          <p:cNvSpPr txBox="1"/>
          <p:nvPr/>
        </p:nvSpPr>
        <p:spPr>
          <a:xfrm>
            <a:off x="4130566" y="1198180"/>
            <a:ext cx="4309241" cy="584775"/>
          </a:xfrm>
          <a:prstGeom prst="rect">
            <a:avLst/>
          </a:prstGeom>
          <a:noFill/>
        </p:spPr>
        <p:txBody>
          <a:bodyPr wrap="square" rtlCol="0">
            <a:spAutoFit/>
          </a:bodyPr>
          <a:lstStyle/>
          <a:p>
            <a:r>
              <a:rPr lang="vi-VN" sz="3200" b="1" dirty="0">
                <a:latin typeface="+mj-lt"/>
              </a:rPr>
              <a:t>Bài hát nói về ai?</a:t>
            </a:r>
            <a:endParaRPr lang="en-US" sz="3200" b="1" dirty="0">
              <a:latin typeface="+mj-lt"/>
            </a:endParaRPr>
          </a:p>
        </p:txBody>
      </p:sp>
      <p:sp>
        <p:nvSpPr>
          <p:cNvPr id="8" name="TextBox 7">
            <a:extLst>
              <a:ext uri="{FF2B5EF4-FFF2-40B4-BE49-F238E27FC236}">
                <a16:creationId xmlns:a16="http://schemas.microsoft.com/office/drawing/2014/main" id="{03492F72-93E6-2849-F9AF-DADEB35D86B6}"/>
              </a:ext>
            </a:extLst>
          </p:cNvPr>
          <p:cNvSpPr txBox="1"/>
          <p:nvPr/>
        </p:nvSpPr>
        <p:spPr>
          <a:xfrm>
            <a:off x="3752193" y="1259735"/>
            <a:ext cx="4687614" cy="523220"/>
          </a:xfrm>
          <a:prstGeom prst="rect">
            <a:avLst/>
          </a:prstGeom>
          <a:noFill/>
        </p:spPr>
        <p:txBody>
          <a:bodyPr wrap="square" rtlCol="0">
            <a:spAutoFit/>
          </a:bodyPr>
          <a:lstStyle/>
          <a:p>
            <a:r>
              <a:rPr lang="vi-VN" sz="2800" b="1" dirty="0">
                <a:solidFill>
                  <a:schemeClr val="accent1">
                    <a:lumMod val="75000"/>
                  </a:schemeClr>
                </a:solidFill>
                <a:latin typeface="+mj-lt"/>
              </a:rPr>
              <a:t>Bài hát nói về mẹ và em bé </a:t>
            </a:r>
            <a:endParaRPr lang="en-US" sz="2800" b="1" dirty="0">
              <a:solidFill>
                <a:schemeClr val="accent1">
                  <a:lumMod val="75000"/>
                </a:schemeClr>
              </a:solidFill>
              <a:latin typeface="+mj-lt"/>
            </a:endParaRPr>
          </a:p>
        </p:txBody>
      </p:sp>
      <p:sp>
        <p:nvSpPr>
          <p:cNvPr id="10" name="TextBox 9">
            <a:extLst>
              <a:ext uri="{FF2B5EF4-FFF2-40B4-BE49-F238E27FC236}">
                <a16:creationId xmlns:a16="http://schemas.microsoft.com/office/drawing/2014/main" id="{C73CA338-BC4C-EEFF-4D0D-3CA5A92375CD}"/>
              </a:ext>
            </a:extLst>
          </p:cNvPr>
          <p:cNvSpPr txBox="1"/>
          <p:nvPr/>
        </p:nvSpPr>
        <p:spPr>
          <a:xfrm>
            <a:off x="2196662" y="1861727"/>
            <a:ext cx="5906814" cy="3539430"/>
          </a:xfrm>
          <a:prstGeom prst="rect">
            <a:avLst/>
          </a:prstGeom>
          <a:noFill/>
        </p:spPr>
        <p:txBody>
          <a:bodyPr wrap="square" rtlCol="0">
            <a:spAutoFit/>
          </a:bodyPr>
          <a:lstStyle/>
          <a:p>
            <a:r>
              <a:rPr lang="vi-VN" sz="3200" b="0" i="0" dirty="0">
                <a:solidFill>
                  <a:schemeClr val="accent2">
                    <a:lumMod val="75000"/>
                  </a:schemeClr>
                </a:solidFill>
                <a:effectLst/>
                <a:latin typeface="times new roman" panose="02020603050405020304" pitchFamily="18" charset="0"/>
              </a:rPr>
              <a:t>Trong bài hát em bé đã được mẹ may cho một chiếc khăn tay rất đẹp và em bé đã rất vui sướng, luôn luôn giữ  đôi tay cho sạch đấy. Và các con nhớ  phải luôn giữ gìn, vệ sinh cá nhân để cho cơ thể luôn mạnh khỏe nhé!</a:t>
            </a:r>
            <a:endParaRPr lang="en-US" sz="3200" dirty="0">
              <a:solidFill>
                <a:schemeClr val="accent2">
                  <a:lumMod val="75000"/>
                </a:schemeClr>
              </a:solidFill>
            </a:endParaRPr>
          </a:p>
        </p:txBody>
      </p:sp>
    </p:spTree>
    <p:extLst>
      <p:ext uri="{BB962C8B-B14F-4D97-AF65-F5344CB8AC3E}">
        <p14:creationId xmlns:p14="http://schemas.microsoft.com/office/powerpoint/2010/main" val="3236048714"/>
      </p:ext>
    </p:extLst>
  </p:cSld>
  <p:clrMapOvr>
    <a:masterClrMapping/>
  </p:clrMapOvr>
  <mc:AlternateContent xmlns:mc="http://schemas.openxmlformats.org/markup-compatibility/2006">
    <mc:Choice xmlns:p14="http://schemas.microsoft.com/office/powerpoint/2010/main" Requires="p14">
      <p:transition p14:dur="10" advClick="0" advTm="22000">
        <p:wipe/>
      </p:transition>
    </mc:Choice>
    <mc:Fallback>
      <p:transition advClick="0" advTm="22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3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7">
                                            <p:txEl>
                                              <p:pRg st="0" end="0"/>
                                            </p:txEl>
                                          </p:spTgt>
                                        </p:tgtEl>
                                      </p:cBhvr>
                                    </p:animEffect>
                                    <p:set>
                                      <p:cBhvr>
                                        <p:cTn id="13"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3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7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border with paper planes and stars&#10;&#10;Description automatically generated">
            <a:extLst>
              <a:ext uri="{FF2B5EF4-FFF2-40B4-BE49-F238E27FC236}">
                <a16:creationId xmlns:a16="http://schemas.microsoft.com/office/drawing/2014/main" id="{AD0EBF5D-565C-0B26-695A-B3F16D12F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1" cy="6855891"/>
          </a:xfrm>
          <a:prstGeom prst="rect">
            <a:avLst/>
          </a:prstGeom>
        </p:spPr>
      </p:pic>
      <p:sp>
        <p:nvSpPr>
          <p:cNvPr id="6" name="TextBox 5">
            <a:extLst>
              <a:ext uri="{FF2B5EF4-FFF2-40B4-BE49-F238E27FC236}">
                <a16:creationId xmlns:a16="http://schemas.microsoft.com/office/drawing/2014/main" id="{93867073-F910-AA8C-5D3C-34703E23AD95}"/>
              </a:ext>
            </a:extLst>
          </p:cNvPr>
          <p:cNvSpPr txBox="1"/>
          <p:nvPr/>
        </p:nvSpPr>
        <p:spPr>
          <a:xfrm>
            <a:off x="4056992" y="2354318"/>
            <a:ext cx="3836277" cy="1446550"/>
          </a:xfrm>
          <a:prstGeom prst="rect">
            <a:avLst/>
          </a:prstGeom>
          <a:noFill/>
        </p:spPr>
        <p:txBody>
          <a:bodyPr wrap="square" rtlCol="0">
            <a:spAutoFit/>
          </a:bodyPr>
          <a:lstStyle/>
          <a:p>
            <a:pPr algn="ctr"/>
            <a:r>
              <a:rPr lang="vi-VN" sz="4400" b="1" dirty="0">
                <a:solidFill>
                  <a:schemeClr val="accent2">
                    <a:lumMod val="75000"/>
                  </a:schemeClr>
                </a:solidFill>
                <a:latin typeface="+mj-lt"/>
              </a:rPr>
              <a:t>Cô và trẻ cùng</a:t>
            </a:r>
          </a:p>
          <a:p>
            <a:pPr algn="ctr"/>
            <a:r>
              <a:rPr lang="vi-VN" sz="4400" b="1" dirty="0">
                <a:solidFill>
                  <a:schemeClr val="accent2">
                    <a:lumMod val="75000"/>
                  </a:schemeClr>
                </a:solidFill>
                <a:latin typeface="+mj-lt"/>
              </a:rPr>
              <a:t> hát lần 2 </a:t>
            </a:r>
            <a:endParaRPr lang="en-US" sz="4400" b="1" dirty="0">
              <a:solidFill>
                <a:schemeClr val="accent2">
                  <a:lumMod val="75000"/>
                </a:schemeClr>
              </a:solidFill>
              <a:latin typeface="+mj-lt"/>
            </a:endParaRPr>
          </a:p>
        </p:txBody>
      </p:sp>
      <p:pic>
        <p:nvPicPr>
          <p:cNvPr id="7" name="Chiếc Khăn Tay ♫ Bài Hát Vui Nhộn Cho Trẻ Mầm Non">
            <a:hlinkClick r:id="" action="ppaction://media"/>
            <a:extLst>
              <a:ext uri="{FF2B5EF4-FFF2-40B4-BE49-F238E27FC236}">
                <a16:creationId xmlns:a16="http://schemas.microsoft.com/office/drawing/2014/main" id="{6755DFAA-D3BB-67FE-6AFA-8F8DAEBC25E3}"/>
              </a:ext>
            </a:extLst>
          </p:cNvPr>
          <p:cNvPicPr>
            <a:picLocks noChangeAspect="1"/>
          </p:cNvPicPr>
          <p:nvPr>
            <a:videoFile r:link="rId1"/>
            <p:extLst>
              <p:ext uri="{DAA4B4D4-6D71-4841-9C94-3DE7FCFB9230}">
                <p14:media xmlns:p14="http://schemas.microsoft.com/office/powerpoint/2010/main" r:embed="rId2">
                  <p14:trim end="70682.0333"/>
                </p14:media>
              </p:ext>
            </p:extLst>
          </p:nvPr>
        </p:nvPicPr>
        <p:blipFill>
          <a:blip r:embed="rId5"/>
          <a:stretch>
            <a:fillRect/>
          </a:stretch>
        </p:blipFill>
        <p:spPr>
          <a:xfrm flipV="1">
            <a:off x="917205" y="6002327"/>
            <a:ext cx="81278" cy="45719"/>
          </a:xfrm>
          <a:prstGeom prst="rect">
            <a:avLst/>
          </a:prstGeom>
        </p:spPr>
      </p:pic>
    </p:spTree>
    <p:extLst>
      <p:ext uri="{BB962C8B-B14F-4D97-AF65-F5344CB8AC3E}">
        <p14:creationId xmlns:p14="http://schemas.microsoft.com/office/powerpoint/2010/main" val="42503854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38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100000">
                <p:cTn id="17" fill="hold" display="0">
                  <p:stCondLst>
                    <p:cond delay="indefinite"/>
                  </p:stCondLst>
                </p:cTn>
                <p:tgtEl>
                  <p:spTgt spid="7"/>
                </p:tgtEl>
              </p:cMediaNode>
            </p:vide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with pencils and flags&#10;&#10;Description automatically generated">
            <a:extLst>
              <a:ext uri="{FF2B5EF4-FFF2-40B4-BE49-F238E27FC236}">
                <a16:creationId xmlns:a16="http://schemas.microsoft.com/office/drawing/2014/main" id="{467DA846-B901-540E-6E63-72F23E4AD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AD12735-8BE1-75CF-E3AC-AC6F142C4DC9}"/>
              </a:ext>
            </a:extLst>
          </p:cNvPr>
          <p:cNvSpPr txBox="1"/>
          <p:nvPr/>
        </p:nvSpPr>
        <p:spPr>
          <a:xfrm>
            <a:off x="2585545" y="2386805"/>
            <a:ext cx="6337738" cy="1323439"/>
          </a:xfrm>
          <a:prstGeom prst="rect">
            <a:avLst/>
          </a:prstGeom>
          <a:noFill/>
        </p:spPr>
        <p:txBody>
          <a:bodyPr wrap="square" rtlCol="0">
            <a:spAutoFit/>
          </a:bodyPr>
          <a:lstStyle/>
          <a:p>
            <a:pPr algn="ctr"/>
            <a:r>
              <a:rPr lang="vi-VN" sz="4000" b="1" dirty="0">
                <a:solidFill>
                  <a:schemeClr val="accent4">
                    <a:lumMod val="75000"/>
                  </a:schemeClr>
                </a:solidFill>
                <a:latin typeface="+mj-lt"/>
              </a:rPr>
              <a:t>NGHE HÁT: </a:t>
            </a:r>
          </a:p>
          <a:p>
            <a:pPr algn="ctr"/>
            <a:r>
              <a:rPr lang="vi-VN" sz="4000" b="1" dirty="0">
                <a:solidFill>
                  <a:schemeClr val="accent4">
                    <a:lumMod val="75000"/>
                  </a:schemeClr>
                </a:solidFill>
                <a:latin typeface="+mj-lt"/>
              </a:rPr>
              <a:t>EM YÊU CÔ GIÁO</a:t>
            </a:r>
            <a:endParaRPr lang="en-US" sz="4000" b="1" dirty="0">
              <a:solidFill>
                <a:schemeClr val="accent4">
                  <a:lumMod val="75000"/>
                </a:schemeClr>
              </a:solidFill>
              <a:latin typeface="+mj-lt"/>
            </a:endParaRPr>
          </a:p>
        </p:txBody>
      </p:sp>
      <p:pic>
        <p:nvPicPr>
          <p:cNvPr id="7" name="CÔ GIÁO EM ♪ Bé Ellie KHÁNH NGỌC [MV Official] ☀ Nhạc Thiếu Nhi Cho Bé Hay Nhất 2022">
            <a:hlinkClick r:id="" action="ppaction://media"/>
            <a:extLst>
              <a:ext uri="{FF2B5EF4-FFF2-40B4-BE49-F238E27FC236}">
                <a16:creationId xmlns:a16="http://schemas.microsoft.com/office/drawing/2014/main" id="{4E43225C-9EB9-7E9A-6CED-93BE7E922F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6106510"/>
            <a:ext cx="116782" cy="65690"/>
          </a:xfrm>
          <a:prstGeom prst="rect">
            <a:avLst/>
          </a:prstGeom>
        </p:spPr>
      </p:pic>
    </p:spTree>
    <p:extLst>
      <p:ext uri="{BB962C8B-B14F-4D97-AF65-F5344CB8AC3E}">
        <p14:creationId xmlns:p14="http://schemas.microsoft.com/office/powerpoint/2010/main" val="1169409331"/>
      </p:ext>
    </p:extLst>
  </p:cSld>
  <p:clrMapOvr>
    <a:masterClrMapping/>
  </p:clrMapOvr>
  <mc:AlternateContent xmlns:mc="http://schemas.openxmlformats.org/markup-compatibility/2006">
    <mc:Choice xmlns:p14="http://schemas.microsoft.com/office/powerpoint/2010/main" Requires="p14">
      <p:transition p14:dur="100" advClick="0" advTm="0">
        <p:cut/>
      </p:transition>
    </mc:Choice>
    <mc:Fallback>
      <p:transition advClick="0"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ine of cartoon food&#10;&#10;Description automatically generated">
            <a:extLst>
              <a:ext uri="{FF2B5EF4-FFF2-40B4-BE49-F238E27FC236}">
                <a16:creationId xmlns:a16="http://schemas.microsoft.com/office/drawing/2014/main" id="{F06EC80A-0F4B-930A-1A6F-58A99CC0A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6644916"/>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158</Words>
  <Application>Microsoft Office PowerPoint</Application>
  <PresentationFormat>Widescreen</PresentationFormat>
  <Paragraphs>21</Paragraphs>
  <Slides>9</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Danh Tu</dc:creator>
  <cp:lastModifiedBy>Vu Danh Tu</cp:lastModifiedBy>
  <cp:revision>1</cp:revision>
  <dcterms:created xsi:type="dcterms:W3CDTF">2023-10-12T13:41:49Z</dcterms:created>
  <dcterms:modified xsi:type="dcterms:W3CDTF">2023-10-12T14:11:30Z</dcterms:modified>
</cp:coreProperties>
</file>