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1" r:id="rId6"/>
    <p:sldId id="268" r:id="rId7"/>
    <p:sldId id="262" r:id="rId8"/>
    <p:sldId id="269" r:id="rId9"/>
  </p:sldIdLst>
  <p:sldSz cx="18288000" cy="10287000"/>
  <p:notesSz cx="6858000" cy="9144000"/>
  <p:embeddedFontLst>
    <p:embeddedFont>
      <p:font typeface="Codec Pro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ejaVu Serif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7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2.svg"/><Relationship Id="rId5" Type="http://schemas.openxmlformats.org/officeDocument/2006/relationships/image" Target="../media/image19.sv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5.png"/><Relationship Id="rId23" Type="http://schemas.openxmlformats.org/officeDocument/2006/relationships/image" Target="../media/image56.svg"/><Relationship Id="rId28" Type="http://schemas.openxmlformats.org/officeDocument/2006/relationships/image" Target="../media/image16.png"/><Relationship Id="rId4" Type="http://schemas.openxmlformats.org/officeDocument/2006/relationships/image" Target="../media/image13.png"/><Relationship Id="rId27" Type="http://schemas.openxmlformats.org/officeDocument/2006/relationships/image" Target="../media/image26.svg"/><Relationship Id="rId9" Type="http://schemas.openxmlformats.org/officeDocument/2006/relationships/image" Target="../media/image42.svg"/><Relationship Id="rId30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0.svg"/><Relationship Id="rId7" Type="http://schemas.openxmlformats.org/officeDocument/2006/relationships/image" Target="../media/image6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9.sv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2.svg"/><Relationship Id="rId5" Type="http://schemas.openxmlformats.org/officeDocument/2006/relationships/image" Target="../media/image19.svg"/><Relationship Id="rId15" Type="http://schemas.openxmlformats.org/officeDocument/2006/relationships/image" Target="../media/image24.jfif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30.svg"/><Relationship Id="rId14" Type="http://schemas.openxmlformats.org/officeDocument/2006/relationships/image" Target="../media/image2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34" Type="http://schemas.openxmlformats.org/officeDocument/2006/relationships/image" Target="../media/image28.png"/><Relationship Id="rId33" Type="http://schemas.microsoft.com/office/2007/relationships/hdphoto" Target="../media/hdphoto3.wdp"/><Relationship Id="rId2" Type="http://schemas.openxmlformats.org/officeDocument/2006/relationships/image" Target="../media/image1.png"/><Relationship Id="rId2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5.png"/><Relationship Id="rId32" Type="http://schemas.openxmlformats.org/officeDocument/2006/relationships/image" Target="../media/image27.png"/><Relationship Id="rId23" Type="http://schemas.openxmlformats.org/officeDocument/2006/relationships/image" Target="../media/image56.svg"/><Relationship Id="rId28" Type="http://schemas.openxmlformats.org/officeDocument/2006/relationships/image" Target="../media/image17.png"/><Relationship Id="rId31" Type="http://schemas.microsoft.com/office/2007/relationships/hdphoto" Target="../media/hdphoto2.wdp"/><Relationship Id="rId4" Type="http://schemas.openxmlformats.org/officeDocument/2006/relationships/image" Target="../media/image14.png"/><Relationship Id="rId27" Type="http://schemas.openxmlformats.org/officeDocument/2006/relationships/image" Target="../media/image26.svg"/><Relationship Id="rId30" Type="http://schemas.openxmlformats.org/officeDocument/2006/relationships/image" Target="../media/image26.png"/><Relationship Id="rId35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77227" y="0"/>
            <a:ext cx="1019698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68238" y="0"/>
            <a:ext cx="1019698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29111" y="-289172"/>
            <a:ext cx="12128322" cy="102332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851808" y="-115761"/>
            <a:ext cx="3113939" cy="33348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466732" y="7886700"/>
            <a:ext cx="2953206" cy="205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041074">
            <a:off x="-800100" y="331470"/>
            <a:ext cx="3657600" cy="13944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317532" y="7873477"/>
            <a:ext cx="4171197" cy="27305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771246" y="2127829"/>
            <a:ext cx="1596992" cy="14949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60426" y="1028700"/>
            <a:ext cx="1118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799" y="4247814"/>
            <a:ext cx="106426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LĨNH VỰC PHÁT TRIỂN NHẬN THỨC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NBTN “Con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77227" y="0"/>
            <a:ext cx="1019698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68238" y="0"/>
            <a:ext cx="1019698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55601" y="-289172"/>
            <a:ext cx="12128322" cy="102332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851808" y="-115761"/>
            <a:ext cx="3113939" cy="33348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466732" y="7886700"/>
            <a:ext cx="2953206" cy="205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3041074">
            <a:off x="-800100" y="331470"/>
            <a:ext cx="3657600" cy="13944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317532" y="7873477"/>
            <a:ext cx="4171197" cy="27305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2338899"/>
            <a:ext cx="1226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7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9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01003" y="0"/>
            <a:ext cx="1019698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92014" y="0"/>
            <a:ext cx="1019698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52229" y="1550053"/>
            <a:ext cx="12935065" cy="71868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15830" y="695341"/>
            <a:ext cx="3883186" cy="4158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419078" y="797159"/>
            <a:ext cx="3792449" cy="26752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07798">
            <a:off x="766460" y="6611746"/>
            <a:ext cx="4078189" cy="2903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092824" y="-155366"/>
            <a:ext cx="4661737" cy="3410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1509" y="3472416"/>
            <a:ext cx="12441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50251" y="-1299461"/>
            <a:ext cx="1019698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946738" y="0"/>
            <a:ext cx="10196989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37464" y="159436"/>
            <a:ext cx="4904422" cy="574606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838200" y="6591300"/>
            <a:ext cx="2069127" cy="255658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1743783" y="5010746"/>
            <a:ext cx="402961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4400" dirty="0">
              <a:solidFill>
                <a:srgbClr val="6038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 l="21133"/>
          <a:stretch>
            <a:fillRect/>
          </a:stretch>
        </p:blipFill>
        <p:spPr>
          <a:xfrm rot="-5983020">
            <a:off x="14693595" y="-980650"/>
            <a:ext cx="3681013" cy="369634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 l="21133"/>
          <a:stretch>
            <a:fillRect/>
          </a:stretch>
        </p:blipFill>
        <p:spPr>
          <a:xfrm rot="2868496" flipH="1" flipV="1">
            <a:off x="16375768" y="764879"/>
            <a:ext cx="2165386" cy="2174404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8516670" y="699341"/>
            <a:ext cx="4132227" cy="66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3"/>
              </a:lnSpc>
            </a:pPr>
            <a:endParaRPr lang="en-US" sz="4031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1968" y="331294"/>
            <a:ext cx="45411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vi-VN" sz="2800" dirty="0" smtClean="0"/>
              <a:t>Đây </a:t>
            </a:r>
            <a:r>
              <a:rPr lang="vi-VN" sz="2800" dirty="0"/>
              <a:t>là con gì</a:t>
            </a:r>
            <a:r>
              <a:rPr lang="vi-VN" sz="2800" dirty="0" smtClean="0"/>
              <a:t>?</a:t>
            </a:r>
            <a:endParaRPr lang="vi-VN" sz="2800" dirty="0"/>
          </a:p>
          <a:p>
            <a:r>
              <a:rPr lang="vi-VN" sz="2800" dirty="0"/>
              <a:t>- Đây là cái gì? (Đầu con mèo)</a:t>
            </a:r>
          </a:p>
          <a:p>
            <a:r>
              <a:rPr lang="vi-VN" sz="2800" dirty="0"/>
              <a:t>- Đầu con mèo có gì? Còn đây là cái gì? (Mình con mèo)</a:t>
            </a:r>
          </a:p>
          <a:p>
            <a:r>
              <a:rPr lang="vi-VN" sz="2800" dirty="0"/>
              <a:t>- Cái gì đây?  Đuôi con mèo đâu? Và đây là cái gì? (Chân con mèo</a:t>
            </a:r>
            <a:r>
              <a:rPr lang="vi-VN" sz="2800" dirty="0" smtClean="0"/>
              <a:t>)</a:t>
            </a:r>
            <a:endParaRPr lang="vi-VN" sz="2800" dirty="0"/>
          </a:p>
          <a:p>
            <a:r>
              <a:rPr lang="vi-VN" sz="2800" dirty="0"/>
              <a:t>- Con mèo thích ăn </a:t>
            </a:r>
            <a:r>
              <a:rPr lang="vi-VN" sz="2800" dirty="0" smtClean="0"/>
              <a:t>gì</a:t>
            </a:r>
            <a:r>
              <a:rPr lang="en-US" sz="2800" dirty="0" smtClean="0"/>
              <a:t>?</a:t>
            </a:r>
            <a:r>
              <a:rPr lang="vi-VN" sz="2800" dirty="0" smtClean="0"/>
              <a:t> </a:t>
            </a:r>
            <a:endParaRPr lang="vi-VN" sz="2800" dirty="0"/>
          </a:p>
          <a:p>
            <a:r>
              <a:rPr lang="vi-VN" sz="2800" dirty="0"/>
              <a:t>-Tiếng kêu của con mèo như thế nào</a:t>
            </a:r>
            <a:r>
              <a:rPr lang="vi-VN" sz="3200" dirty="0"/>
              <a:t>? </a:t>
            </a: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486774" y="4899518"/>
            <a:ext cx="5131769" cy="54304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50938" y="5170698"/>
            <a:ext cx="39200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 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=&gt; </a:t>
            </a:r>
            <a:r>
              <a:rPr lang="vi-VN" sz="3200" dirty="0"/>
              <a:t>Con mèo gồm có đầu, thân và chân mèo. Mèo thích ăn cá và có thể bắt chuột giúp gia đình các con đấy</a:t>
            </a:r>
          </a:p>
          <a:p>
            <a:r>
              <a:rPr lang="vi-VN" sz="3200" dirty="0"/>
              <a:t>- Các con có yêu mèo không? Các con phải làm gì? </a:t>
            </a:r>
          </a:p>
        </p:txBody>
      </p:sp>
      <p:sp>
        <p:nvSpPr>
          <p:cNvPr id="4" name="AutoShape 2" descr="Mèo con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717" b="100000" l="9124" r="100000">
                        <a14:backgroundMark x1="72993" y1="75000" x2="99635" y2="80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616" y="1023241"/>
            <a:ext cx="5892370" cy="5339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77227" y="0"/>
            <a:ext cx="1019698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68238" y="0"/>
            <a:ext cx="1019698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54001" y="1550053"/>
            <a:ext cx="12935065" cy="71868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138968" y="4655510"/>
            <a:ext cx="5421494" cy="51100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48561">
            <a:off x="1193845" y="1339814"/>
            <a:ext cx="3533876" cy="228376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28700" y="5547553"/>
            <a:ext cx="4914897" cy="37107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044212" y="580380"/>
            <a:ext cx="4074462" cy="31152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486149" y="4226099"/>
            <a:ext cx="9955720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9"/>
              </a:lnSpc>
            </a:pPr>
            <a:r>
              <a:rPr lang="en-US" sz="5999" dirty="0" err="1" smtClean="0">
                <a:solidFill>
                  <a:srgbClr val="603813"/>
                </a:solidFill>
                <a:latin typeface="Codec Pro"/>
              </a:rPr>
              <a:t>Các</a:t>
            </a:r>
            <a:r>
              <a:rPr lang="en-US" sz="5999" dirty="0" smtClean="0">
                <a:solidFill>
                  <a:srgbClr val="603813"/>
                </a:solidFill>
                <a:latin typeface="Codec Pro"/>
              </a:rPr>
              <a:t> con </a:t>
            </a:r>
            <a:r>
              <a:rPr lang="en-US" sz="5999" dirty="0" err="1" smtClean="0">
                <a:solidFill>
                  <a:srgbClr val="603813"/>
                </a:solidFill>
                <a:latin typeface="Codec Pro"/>
              </a:rPr>
              <a:t>phải</a:t>
            </a:r>
            <a:r>
              <a:rPr lang="en-US" sz="5999" dirty="0" smtClean="0">
                <a:solidFill>
                  <a:srgbClr val="603813"/>
                </a:solidFill>
                <a:latin typeface="Codec Pro"/>
              </a:rPr>
              <a:t> </a:t>
            </a:r>
            <a:r>
              <a:rPr lang="en-US" sz="5999" dirty="0" err="1" smtClean="0">
                <a:solidFill>
                  <a:srgbClr val="603813"/>
                </a:solidFill>
                <a:latin typeface="Codec Pro"/>
              </a:rPr>
              <a:t>biết</a:t>
            </a:r>
            <a:r>
              <a:rPr lang="en-US" sz="5999" dirty="0" smtClean="0">
                <a:solidFill>
                  <a:srgbClr val="603813"/>
                </a:solidFill>
                <a:latin typeface="Codec Pro"/>
              </a:rPr>
              <a:t> </a:t>
            </a:r>
            <a:r>
              <a:rPr lang="en-US" sz="5999" dirty="0" err="1" smtClean="0">
                <a:solidFill>
                  <a:srgbClr val="603813"/>
                </a:solidFill>
                <a:latin typeface="Codec Pro"/>
              </a:rPr>
              <a:t>yêu</a:t>
            </a:r>
            <a:r>
              <a:rPr lang="en-US" sz="5999" dirty="0" smtClean="0">
                <a:solidFill>
                  <a:srgbClr val="603813"/>
                </a:solidFill>
                <a:latin typeface="Codec Pro"/>
              </a:rPr>
              <a:t> </a:t>
            </a:r>
            <a:r>
              <a:rPr lang="en-US" sz="5999" dirty="0" err="1" smtClean="0">
                <a:solidFill>
                  <a:srgbClr val="603813"/>
                </a:solidFill>
                <a:latin typeface="Codec Pro"/>
              </a:rPr>
              <a:t>quý</a:t>
            </a:r>
            <a:r>
              <a:rPr lang="en-US" sz="5999" dirty="0" smtClean="0">
                <a:solidFill>
                  <a:srgbClr val="603813"/>
                </a:solidFill>
                <a:latin typeface="Codec Pro"/>
              </a:rPr>
              <a:t> </a:t>
            </a:r>
            <a:r>
              <a:rPr lang="en-US" sz="5999" dirty="0" err="1" smtClean="0">
                <a:solidFill>
                  <a:srgbClr val="603813"/>
                </a:solidFill>
                <a:latin typeface="Codec Pro"/>
              </a:rPr>
              <a:t>và</a:t>
            </a:r>
            <a:r>
              <a:rPr lang="en-US" sz="5999" dirty="0" smtClean="0">
                <a:solidFill>
                  <a:srgbClr val="603813"/>
                </a:solidFill>
                <a:latin typeface="Codec Pro"/>
              </a:rPr>
              <a:t> </a:t>
            </a:r>
            <a:r>
              <a:rPr lang="en-US" sz="5999" dirty="0" err="1" smtClean="0">
                <a:solidFill>
                  <a:srgbClr val="603813"/>
                </a:solidFill>
                <a:latin typeface="Codec Pro"/>
              </a:rPr>
              <a:t>bảo</a:t>
            </a:r>
            <a:r>
              <a:rPr lang="en-US" sz="5999" dirty="0" smtClean="0">
                <a:solidFill>
                  <a:srgbClr val="603813"/>
                </a:solidFill>
                <a:latin typeface="Codec Pro"/>
              </a:rPr>
              <a:t> </a:t>
            </a:r>
            <a:r>
              <a:rPr lang="en-US" sz="5999" dirty="0" err="1" smtClean="0">
                <a:solidFill>
                  <a:srgbClr val="603813"/>
                </a:solidFill>
                <a:latin typeface="Codec Pro"/>
              </a:rPr>
              <a:t>vệ</a:t>
            </a:r>
            <a:r>
              <a:rPr lang="en-US" sz="5999" dirty="0" smtClean="0">
                <a:solidFill>
                  <a:srgbClr val="603813"/>
                </a:solidFill>
                <a:latin typeface="Codec Pro"/>
              </a:rPr>
              <a:t> </a:t>
            </a:r>
            <a:r>
              <a:rPr lang="en-US" sz="5999" dirty="0" err="1" smtClean="0">
                <a:solidFill>
                  <a:srgbClr val="603813"/>
                </a:solidFill>
                <a:latin typeface="Codec Pro"/>
              </a:rPr>
              <a:t>các</a:t>
            </a:r>
            <a:r>
              <a:rPr lang="en-US" sz="5999" dirty="0" smtClean="0">
                <a:solidFill>
                  <a:srgbClr val="603813"/>
                </a:solidFill>
                <a:latin typeface="Codec Pro"/>
              </a:rPr>
              <a:t> </a:t>
            </a:r>
            <a:r>
              <a:rPr lang="en-US" sz="5999" dirty="0" err="1" smtClean="0">
                <a:solidFill>
                  <a:srgbClr val="603813"/>
                </a:solidFill>
                <a:latin typeface="Codec Pro"/>
              </a:rPr>
              <a:t>loài</a:t>
            </a:r>
            <a:r>
              <a:rPr lang="en-US" sz="5999" dirty="0" smtClean="0">
                <a:solidFill>
                  <a:srgbClr val="603813"/>
                </a:solidFill>
                <a:latin typeface="Codec Pro"/>
              </a:rPr>
              <a:t> </a:t>
            </a:r>
            <a:r>
              <a:rPr lang="en-US" sz="5999" dirty="0" err="1" smtClean="0">
                <a:solidFill>
                  <a:srgbClr val="603813"/>
                </a:solidFill>
                <a:latin typeface="Codec Pro"/>
              </a:rPr>
              <a:t>động</a:t>
            </a:r>
            <a:r>
              <a:rPr lang="en-US" sz="5999" dirty="0" smtClean="0">
                <a:solidFill>
                  <a:srgbClr val="603813"/>
                </a:solidFill>
                <a:latin typeface="Codec Pro"/>
              </a:rPr>
              <a:t> </a:t>
            </a:r>
            <a:r>
              <a:rPr lang="en-US" sz="5999" dirty="0" err="1" smtClean="0">
                <a:solidFill>
                  <a:srgbClr val="603813"/>
                </a:solidFill>
                <a:latin typeface="Codec Pro"/>
              </a:rPr>
              <a:t>vật</a:t>
            </a:r>
            <a:r>
              <a:rPr lang="en-US" sz="5999" dirty="0" smtClean="0">
                <a:solidFill>
                  <a:srgbClr val="603813"/>
                </a:solidFill>
                <a:latin typeface="Codec Pro"/>
              </a:rPr>
              <a:t> </a:t>
            </a:r>
            <a:r>
              <a:rPr lang="en-US" sz="5999" dirty="0" err="1" smtClean="0">
                <a:solidFill>
                  <a:srgbClr val="603813"/>
                </a:solidFill>
                <a:latin typeface="Codec Pro"/>
              </a:rPr>
              <a:t>nhé</a:t>
            </a:r>
            <a:r>
              <a:rPr lang="en-US" sz="5999" dirty="0" smtClean="0">
                <a:solidFill>
                  <a:srgbClr val="603813"/>
                </a:solidFill>
                <a:latin typeface="Codec Pro"/>
              </a:rPr>
              <a:t> </a:t>
            </a:r>
            <a:r>
              <a:rPr lang="en-US" sz="5999" dirty="0">
                <a:solidFill>
                  <a:srgbClr val="603813"/>
                </a:solidFill>
                <a:latin typeface="Codec Pro"/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1014" y="2430750"/>
            <a:ext cx="5282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301003" y="0"/>
            <a:ext cx="1019698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92014" y="0"/>
            <a:ext cx="10196989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52229" y="1550053"/>
            <a:ext cx="12935065" cy="71868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15830" y="695341"/>
            <a:ext cx="3883186" cy="41586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419078" y="797159"/>
            <a:ext cx="3792449" cy="267525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07798">
            <a:off x="766460" y="6611746"/>
            <a:ext cx="4078189" cy="2903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092824" y="-155366"/>
            <a:ext cx="4661737" cy="3410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8497" y="1550053"/>
            <a:ext cx="9677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06" y="3255472"/>
            <a:ext cx="4722687" cy="4707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199" y="3255472"/>
            <a:ext cx="5588123" cy="470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85693">
            <a:off x="10548211" y="1250638"/>
            <a:ext cx="7315200" cy="363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37719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7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7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07798">
            <a:off x="710911" y="6139309"/>
            <a:ext cx="4078189" cy="2903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50251" y="-1299461"/>
            <a:ext cx="10196989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946738" y="0"/>
            <a:ext cx="10196989" cy="10287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838200" y="6591300"/>
            <a:ext cx="2069127" cy="255658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1743783" y="5010746"/>
            <a:ext cx="4029617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n-US" sz="4400" dirty="0">
              <a:solidFill>
                <a:srgbClr val="6038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 l="21133"/>
          <a:stretch>
            <a:fillRect/>
          </a:stretch>
        </p:blipFill>
        <p:spPr>
          <a:xfrm rot="-5983020">
            <a:off x="14693595" y="-980650"/>
            <a:ext cx="3681013" cy="369634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 l="21133"/>
          <a:stretch>
            <a:fillRect/>
          </a:stretch>
        </p:blipFill>
        <p:spPr>
          <a:xfrm rot="2868496" flipH="1" flipV="1">
            <a:off x="16375768" y="764879"/>
            <a:ext cx="2165386" cy="2174404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8516670" y="699341"/>
            <a:ext cx="4132227" cy="664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43"/>
              </a:lnSpc>
            </a:pPr>
            <a:endParaRPr lang="en-US" sz="4031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4" name="AutoShape 2" descr="Mèo con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717" b="100000" l="9124" r="100000">
                        <a14:backgroundMark x1="72993" y1="75000" x2="99635" y2="809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83" y="1817393"/>
            <a:ext cx="5892370" cy="5339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98182" l="0" r="99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41" y="149642"/>
            <a:ext cx="4866047" cy="2623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95729" l="1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002" y="3354407"/>
            <a:ext cx="3312677" cy="3312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99535" l="9402" r="98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272" y="7094299"/>
            <a:ext cx="3460956" cy="31799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699341"/>
            <a:ext cx="799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biết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mèo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thích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ăn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gì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nhất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:wipe/>
      </p:transition>
    </mc:Choice>
    <mc:Fallback xmlns="">
      <p:transition spd="slow" advTm="4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149</Words>
  <Application>Microsoft Office PowerPoint</Application>
  <PresentationFormat>Custom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Codec Pro</vt:lpstr>
      <vt:lpstr>Times New Roman</vt:lpstr>
      <vt:lpstr>Calibri</vt:lpstr>
      <vt:lpstr>DejaVu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HĐNBTN :Bạn cùng lớp bé</dc:title>
  <dc:creator>Admin</dc:creator>
  <cp:lastModifiedBy>Admin</cp:lastModifiedBy>
  <cp:revision>30</cp:revision>
  <dcterms:created xsi:type="dcterms:W3CDTF">2006-08-16T00:00:00Z</dcterms:created>
  <dcterms:modified xsi:type="dcterms:W3CDTF">2023-01-04T06:37:53Z</dcterms:modified>
  <dc:identifier>DAFOLwQA8BQ</dc:identifier>
</cp:coreProperties>
</file>