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 id="258" r:id="rId5"/>
    <p:sldId id="259" r:id="rId6"/>
    <p:sldId id="257" r:id="rId7"/>
    <p:sldId id="256" r:id="rId8"/>
    <p:sldId id="263" r:id="rId9"/>
    <p:sldId id="264" r:id="rId10"/>
    <p:sldId id="265" r:id="rId11"/>
    <p:sldId id="266" r:id="rId12"/>
    <p:sldId id="267" r:id="rId13"/>
    <p:sldId id="268" r:id="rId14"/>
    <p:sldId id="269" r:id="rId15"/>
    <p:sldId id="271"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5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2" d="100"/>
          <a:sy n="72" d="100"/>
        </p:scale>
        <p:origin x="542"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D46167-9962-4D95-AC02-4188AF5BE209}"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575968018"/>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46167-9962-4D95-AC02-4188AF5BE209}"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43257690"/>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46167-9962-4D95-AC02-4188AF5BE209}"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879858677"/>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46167-9962-4D95-AC02-4188AF5BE209}"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2120485231"/>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4D46167-9962-4D95-AC02-4188AF5BE209}"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2519278225"/>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D46167-9962-4D95-AC02-4188AF5BE209}"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741388275"/>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D46167-9962-4D95-AC02-4188AF5BE209}" type="datetimeFigureOut">
              <a:rPr lang="en-US" smtClean="0"/>
              <a:t>1/18/2023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860784563"/>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D46167-9962-4D95-AC02-4188AF5BE209}" type="datetimeFigureOut">
              <a:rPr lang="en-US" smtClean="0"/>
              <a:t>1/18/2023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3698945091"/>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46167-9962-4D95-AC02-4188AF5BE209}" type="datetimeFigureOut">
              <a:rPr lang="en-US" smtClean="0"/>
              <a:t>1/18/2023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167056953"/>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4D46167-9962-4D95-AC02-4188AF5BE209}"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968187026"/>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4D46167-9962-4D95-AC02-4188AF5BE209}"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3327014674"/>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46167-9962-4D95-AC02-4188AF5BE209}" type="datetimeFigureOut">
              <a:rPr lang="en-US" smtClean="0"/>
              <a:t>1/18/2023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9966C4-9552-419D-A66A-A413DB59627C}" type="slidenum">
              <a:rPr lang="en-US" smtClean="0"/>
              <a:t>‹#›</a:t>
            </a:fld>
            <a:endParaRPr lang="en-US"/>
          </a:p>
        </p:txBody>
      </p:sp>
    </p:spTree>
    <p:extLst>
      <p:ext uri="{BB962C8B-B14F-4D97-AF65-F5344CB8AC3E}">
        <p14:creationId xmlns:p14="http://schemas.microsoft.com/office/powerpoint/2010/main" val="4011724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00+ Hình Nền Slide PowerPoint Đẹp Nhất 2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descr="C:\Users\Administrator\Downloads\z2927050180919_87679c610dadda88ac4fa8a014b7cf1f-removebg-preview.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0286" y="1773649"/>
            <a:ext cx="2091446" cy="158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899036" y="3650198"/>
            <a:ext cx="7833946" cy="2083327"/>
          </a:xfrm>
          <a:prstGeom prst="rect">
            <a:avLst/>
          </a:prstGeom>
          <a:noFill/>
        </p:spPr>
        <p:txBody>
          <a:bodyPr wrap="square">
            <a:spAutoFit/>
          </a:bodyPr>
          <a:lstStyle/>
          <a:p>
            <a:pPr algn="ctr" eaLnBrk="1" fontAlgn="auto" hangingPunct="1">
              <a:lnSpc>
                <a:spcPct val="107000"/>
              </a:lnSpc>
              <a:spcBef>
                <a:spcPts val="0"/>
              </a:spcBef>
              <a:spcAft>
                <a:spcPts val="800"/>
              </a:spcAft>
              <a:defRPr/>
            </a:pPr>
            <a:r>
              <a:rPr lang="vi-VN" sz="2400" b="1" dirty="0">
                <a:solidFill>
                  <a:srgbClr val="FF0000"/>
                </a:solidFill>
                <a:latin typeface="Times New Roman"/>
                <a:ea typeface="Calibri"/>
                <a:cs typeface="Times New Roman"/>
              </a:rPr>
              <a:t>GIÁO ÁN: PHÁT TRIỂN </a:t>
            </a:r>
            <a:r>
              <a:rPr lang="en-US" sz="2400" b="1" dirty="0">
                <a:solidFill>
                  <a:srgbClr val="FF0000"/>
                </a:solidFill>
                <a:latin typeface="Times New Roman"/>
                <a:ea typeface="Calibri"/>
                <a:cs typeface="Times New Roman"/>
              </a:rPr>
              <a:t>NGÔN NGỮ</a:t>
            </a:r>
          </a:p>
          <a:p>
            <a:pPr indent="1770063" eaLnBrk="1" fontAlgn="auto" hangingPunct="1">
              <a:lnSpc>
                <a:spcPct val="107000"/>
              </a:lnSpc>
              <a:spcBef>
                <a:spcPts val="0"/>
              </a:spcBef>
              <a:spcAft>
                <a:spcPts val="800"/>
              </a:spcAft>
              <a:defRPr/>
            </a:pPr>
            <a:r>
              <a:rPr lang="vi-VN" b="1" dirty="0">
                <a:solidFill>
                  <a:srgbClr val="002060"/>
                </a:solidFill>
                <a:latin typeface="Times New Roman"/>
                <a:ea typeface="Calibri"/>
                <a:cs typeface="Times New Roman"/>
              </a:rPr>
              <a:t>Đề tài</a:t>
            </a:r>
            <a:r>
              <a:rPr lang="en-US" b="1" dirty="0">
                <a:solidFill>
                  <a:srgbClr val="002060"/>
                </a:solidFill>
                <a:latin typeface="Times New Roman"/>
                <a:ea typeface="Calibri"/>
                <a:cs typeface="Times New Roman"/>
              </a:rPr>
              <a:t>     </a:t>
            </a:r>
            <a:r>
              <a:rPr lang="vi-VN" b="1" dirty="0">
                <a:solidFill>
                  <a:srgbClr val="002060"/>
                </a:solidFill>
                <a:latin typeface="Times New Roman"/>
                <a:ea typeface="Calibri"/>
                <a:cs typeface="Times New Roman"/>
              </a:rPr>
              <a:t>:</a:t>
            </a:r>
            <a:r>
              <a:rPr lang="en-US" b="1" dirty="0">
                <a:solidFill>
                  <a:srgbClr val="002060"/>
                </a:solidFill>
                <a:latin typeface="Times New Roman"/>
                <a:ea typeface="Calibri"/>
                <a:cs typeface="Times New Roman"/>
              </a:rPr>
              <a:t> </a:t>
            </a:r>
            <a:r>
              <a:rPr lang="en-US" b="1" dirty="0" err="1" smtClean="0">
                <a:solidFill>
                  <a:srgbClr val="002060"/>
                </a:solidFill>
                <a:latin typeface="Times New Roman"/>
                <a:ea typeface="Calibri"/>
                <a:cs typeface="Times New Roman"/>
              </a:rPr>
              <a:t>Truyện</a:t>
            </a:r>
            <a:r>
              <a:rPr lang="en-US" b="1" dirty="0" smtClean="0">
                <a:solidFill>
                  <a:srgbClr val="002060"/>
                </a:solidFill>
                <a:latin typeface="Times New Roman"/>
                <a:ea typeface="Calibri"/>
                <a:cs typeface="Times New Roman"/>
              </a:rPr>
              <a:t>: “</a:t>
            </a:r>
            <a:r>
              <a:rPr lang="en-US" b="1" dirty="0" err="1" smtClean="0">
                <a:solidFill>
                  <a:srgbClr val="002060"/>
                </a:solidFill>
                <a:latin typeface="Times New Roman"/>
                <a:ea typeface="Calibri"/>
                <a:cs typeface="Times New Roman"/>
              </a:rPr>
              <a:t>Cá</a:t>
            </a:r>
            <a:r>
              <a:rPr lang="en-US" b="1" dirty="0" smtClean="0">
                <a:solidFill>
                  <a:srgbClr val="002060"/>
                </a:solidFill>
                <a:latin typeface="Times New Roman"/>
                <a:ea typeface="Calibri"/>
                <a:cs typeface="Times New Roman"/>
              </a:rPr>
              <a:t> </a:t>
            </a:r>
            <a:r>
              <a:rPr lang="en-US" b="1" dirty="0" err="1" smtClean="0">
                <a:solidFill>
                  <a:srgbClr val="002060"/>
                </a:solidFill>
                <a:latin typeface="Times New Roman"/>
                <a:ea typeface="Calibri"/>
                <a:cs typeface="Times New Roman"/>
              </a:rPr>
              <a:t>rô</a:t>
            </a:r>
            <a:r>
              <a:rPr lang="en-US" b="1" dirty="0" smtClean="0">
                <a:solidFill>
                  <a:srgbClr val="002060"/>
                </a:solidFill>
                <a:latin typeface="Times New Roman"/>
                <a:ea typeface="Calibri"/>
                <a:cs typeface="Times New Roman"/>
              </a:rPr>
              <a:t> con </a:t>
            </a:r>
            <a:r>
              <a:rPr lang="en-US" b="1" dirty="0" err="1" smtClean="0">
                <a:solidFill>
                  <a:srgbClr val="002060"/>
                </a:solidFill>
                <a:latin typeface="Times New Roman"/>
                <a:ea typeface="Calibri"/>
                <a:cs typeface="Times New Roman"/>
              </a:rPr>
              <a:t>lên</a:t>
            </a:r>
            <a:r>
              <a:rPr lang="en-US" b="1" dirty="0" smtClean="0">
                <a:solidFill>
                  <a:srgbClr val="002060"/>
                </a:solidFill>
                <a:latin typeface="Times New Roman"/>
                <a:ea typeface="Calibri"/>
                <a:cs typeface="Times New Roman"/>
              </a:rPr>
              <a:t> </a:t>
            </a:r>
            <a:r>
              <a:rPr lang="en-US" b="1" dirty="0" err="1" smtClean="0">
                <a:solidFill>
                  <a:srgbClr val="002060"/>
                </a:solidFill>
                <a:latin typeface="Times New Roman"/>
                <a:ea typeface="Calibri"/>
                <a:cs typeface="Times New Roman"/>
              </a:rPr>
              <a:t>bờ</a:t>
            </a:r>
            <a:r>
              <a:rPr lang="en-US" b="1" dirty="0" smtClean="0">
                <a:solidFill>
                  <a:srgbClr val="002060"/>
                </a:solidFill>
                <a:latin typeface="Times New Roman"/>
                <a:ea typeface="Calibri"/>
                <a:cs typeface="Times New Roman"/>
              </a:rPr>
              <a:t>” </a:t>
            </a:r>
          </a:p>
          <a:p>
            <a:pPr indent="1770063" eaLnBrk="1" fontAlgn="auto" hangingPunct="1">
              <a:lnSpc>
                <a:spcPct val="107000"/>
              </a:lnSpc>
              <a:spcBef>
                <a:spcPts val="0"/>
              </a:spcBef>
              <a:spcAft>
                <a:spcPts val="800"/>
              </a:spcAft>
              <a:defRPr/>
            </a:pPr>
            <a:r>
              <a:rPr lang="en-US" b="1" dirty="0" err="1" smtClean="0">
                <a:solidFill>
                  <a:srgbClr val="002060"/>
                </a:solidFill>
                <a:latin typeface="Times New Roman"/>
                <a:ea typeface="Calibri"/>
                <a:cs typeface="Times New Roman"/>
              </a:rPr>
              <a:t>Loại</a:t>
            </a:r>
            <a:r>
              <a:rPr lang="en-US" b="1" dirty="0" smtClean="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tiết</a:t>
            </a:r>
            <a:r>
              <a:rPr lang="en-US" b="1" dirty="0">
                <a:solidFill>
                  <a:srgbClr val="002060"/>
                </a:solidFill>
                <a:latin typeface="Times New Roman"/>
                <a:ea typeface="Calibri"/>
                <a:cs typeface="Times New Roman"/>
              </a:rPr>
              <a:t> </a:t>
            </a:r>
            <a:r>
              <a:rPr lang="en-US" b="1" dirty="0" smtClean="0">
                <a:solidFill>
                  <a:srgbClr val="002060"/>
                </a:solidFill>
                <a:latin typeface="Times New Roman"/>
                <a:ea typeface="Calibri"/>
                <a:cs typeface="Times New Roman"/>
              </a:rPr>
              <a:t>: </a:t>
            </a:r>
            <a:r>
              <a:rPr lang="en-US" b="1" dirty="0" err="1" smtClean="0">
                <a:solidFill>
                  <a:srgbClr val="002060"/>
                </a:solidFill>
                <a:latin typeface="Times New Roman"/>
                <a:ea typeface="Calibri"/>
                <a:cs typeface="Times New Roman"/>
              </a:rPr>
              <a:t>Đa</a:t>
            </a:r>
            <a:r>
              <a:rPr lang="en-US" b="1" dirty="0" smtClean="0">
                <a:solidFill>
                  <a:srgbClr val="002060"/>
                </a:solidFill>
                <a:latin typeface="Times New Roman"/>
                <a:ea typeface="Calibri"/>
                <a:cs typeface="Times New Roman"/>
              </a:rPr>
              <a:t> </a:t>
            </a:r>
            <a:r>
              <a:rPr lang="en-US" b="1" dirty="0" err="1" smtClean="0">
                <a:solidFill>
                  <a:srgbClr val="002060"/>
                </a:solidFill>
                <a:latin typeface="Times New Roman"/>
                <a:ea typeface="Calibri"/>
                <a:cs typeface="Times New Roman"/>
              </a:rPr>
              <a:t>số</a:t>
            </a:r>
            <a:r>
              <a:rPr lang="en-US" b="1" dirty="0" smtClean="0">
                <a:solidFill>
                  <a:srgbClr val="002060"/>
                </a:solidFill>
                <a:latin typeface="Times New Roman"/>
                <a:ea typeface="Calibri"/>
                <a:cs typeface="Times New Roman"/>
              </a:rPr>
              <a:t> </a:t>
            </a:r>
            <a:r>
              <a:rPr lang="en-US" b="1" dirty="0" err="1" smtClean="0">
                <a:solidFill>
                  <a:srgbClr val="002060"/>
                </a:solidFill>
                <a:latin typeface="Times New Roman"/>
                <a:ea typeface="Calibri"/>
                <a:cs typeface="Times New Roman"/>
              </a:rPr>
              <a:t>trẻ</a:t>
            </a:r>
            <a:r>
              <a:rPr lang="en-US" b="1" dirty="0" smtClean="0">
                <a:solidFill>
                  <a:srgbClr val="002060"/>
                </a:solidFill>
                <a:latin typeface="Times New Roman"/>
                <a:ea typeface="Calibri"/>
                <a:cs typeface="Times New Roman"/>
              </a:rPr>
              <a:t> </a:t>
            </a:r>
            <a:r>
              <a:rPr lang="en-US" b="1" dirty="0" err="1" smtClean="0">
                <a:solidFill>
                  <a:srgbClr val="002060"/>
                </a:solidFill>
                <a:latin typeface="Times New Roman"/>
                <a:ea typeface="Calibri"/>
                <a:cs typeface="Times New Roman"/>
              </a:rPr>
              <a:t>chưa</a:t>
            </a:r>
            <a:r>
              <a:rPr lang="en-US" b="1" dirty="0" smtClean="0">
                <a:solidFill>
                  <a:srgbClr val="002060"/>
                </a:solidFill>
                <a:latin typeface="Times New Roman"/>
                <a:ea typeface="Calibri"/>
                <a:cs typeface="Times New Roman"/>
              </a:rPr>
              <a:t> </a:t>
            </a:r>
            <a:r>
              <a:rPr lang="en-US" b="1" dirty="0" err="1" smtClean="0">
                <a:solidFill>
                  <a:srgbClr val="002060"/>
                </a:solidFill>
                <a:latin typeface="Times New Roman"/>
                <a:ea typeface="Calibri"/>
                <a:cs typeface="Times New Roman"/>
              </a:rPr>
              <a:t>biết</a:t>
            </a:r>
            <a:endParaRPr lang="en-US" sz="1600" dirty="0">
              <a:solidFill>
                <a:srgbClr val="002060"/>
              </a:solidFill>
              <a:latin typeface="Times New Roman"/>
              <a:ea typeface="Calibri"/>
              <a:cs typeface="Times New Roman"/>
            </a:endParaRPr>
          </a:p>
          <a:p>
            <a:pPr indent="1770063" eaLnBrk="1" fontAlgn="auto" hangingPunct="1">
              <a:lnSpc>
                <a:spcPct val="107000"/>
              </a:lnSpc>
              <a:spcBef>
                <a:spcPts val="0"/>
              </a:spcBef>
              <a:spcAft>
                <a:spcPts val="800"/>
              </a:spcAft>
              <a:defRPr/>
            </a:pPr>
            <a:r>
              <a:rPr lang="vi-VN" b="1" dirty="0">
                <a:solidFill>
                  <a:srgbClr val="002060"/>
                </a:solidFill>
                <a:latin typeface="Times New Roman"/>
                <a:ea typeface="Calibri"/>
                <a:cs typeface="Times New Roman"/>
              </a:rPr>
              <a:t>Lứa tuổi : </a:t>
            </a:r>
            <a:r>
              <a:rPr lang="en-US" b="1" dirty="0">
                <a:solidFill>
                  <a:srgbClr val="002060"/>
                </a:solidFill>
                <a:latin typeface="Times New Roman"/>
                <a:ea typeface="Calibri"/>
                <a:cs typeface="Times New Roman"/>
              </a:rPr>
              <a:t>4 - 5</a:t>
            </a:r>
            <a:r>
              <a:rPr lang="vi-VN" b="1" dirty="0">
                <a:solidFill>
                  <a:srgbClr val="002060"/>
                </a:solidFill>
                <a:latin typeface="Times New Roman"/>
                <a:ea typeface="Calibri"/>
                <a:cs typeface="Times New Roman"/>
              </a:rPr>
              <a:t> tuổi</a:t>
            </a:r>
            <a:endParaRPr lang="en-US" sz="1600" dirty="0">
              <a:solidFill>
                <a:srgbClr val="002060"/>
              </a:solidFill>
              <a:latin typeface="Times New Roman"/>
              <a:ea typeface="Calibri"/>
              <a:cs typeface="Times New Roman"/>
            </a:endParaRPr>
          </a:p>
          <a:p>
            <a:pPr indent="1770063" eaLnBrk="1" fontAlgn="auto" hangingPunct="1">
              <a:lnSpc>
                <a:spcPct val="107000"/>
              </a:lnSpc>
              <a:spcBef>
                <a:spcPts val="0"/>
              </a:spcBef>
              <a:spcAft>
                <a:spcPts val="800"/>
              </a:spcAft>
              <a:tabLst>
                <a:tab pos="5145088" algn="l"/>
              </a:tabLst>
              <a:defRPr/>
            </a:pPr>
            <a:r>
              <a:rPr lang="vi-VN" b="1" dirty="0">
                <a:solidFill>
                  <a:srgbClr val="002060"/>
                </a:solidFill>
                <a:latin typeface="Times New Roman"/>
                <a:ea typeface="Calibri"/>
                <a:cs typeface="Times New Roman"/>
              </a:rPr>
              <a:t>Người thực hiện: </a:t>
            </a:r>
            <a:r>
              <a:rPr lang="en-US" b="1" dirty="0" err="1" smtClean="0">
                <a:solidFill>
                  <a:srgbClr val="002060"/>
                </a:solidFill>
                <a:latin typeface="Times New Roman"/>
                <a:ea typeface="Calibri"/>
                <a:cs typeface="Times New Roman"/>
              </a:rPr>
              <a:t>Lương</a:t>
            </a:r>
            <a:r>
              <a:rPr lang="en-US" b="1" dirty="0" smtClean="0">
                <a:solidFill>
                  <a:srgbClr val="002060"/>
                </a:solidFill>
                <a:latin typeface="Times New Roman"/>
                <a:ea typeface="Calibri"/>
                <a:cs typeface="Times New Roman"/>
              </a:rPr>
              <a:t> </a:t>
            </a:r>
            <a:r>
              <a:rPr lang="en-US" b="1" dirty="0" err="1" smtClean="0">
                <a:solidFill>
                  <a:srgbClr val="002060"/>
                </a:solidFill>
                <a:latin typeface="Times New Roman"/>
                <a:ea typeface="Calibri"/>
                <a:cs typeface="Times New Roman"/>
              </a:rPr>
              <a:t>Thị</a:t>
            </a:r>
            <a:r>
              <a:rPr lang="en-US" b="1" dirty="0" smtClean="0">
                <a:solidFill>
                  <a:srgbClr val="002060"/>
                </a:solidFill>
                <a:latin typeface="Times New Roman"/>
                <a:ea typeface="Calibri"/>
                <a:cs typeface="Times New Roman"/>
              </a:rPr>
              <a:t> Thu </a:t>
            </a:r>
            <a:r>
              <a:rPr lang="en-US" b="1" dirty="0" err="1" smtClean="0">
                <a:solidFill>
                  <a:srgbClr val="002060"/>
                </a:solidFill>
                <a:latin typeface="Times New Roman"/>
                <a:ea typeface="Calibri"/>
                <a:cs typeface="Times New Roman"/>
              </a:rPr>
              <a:t>Thủy</a:t>
            </a:r>
            <a:endParaRPr lang="en-US" sz="1600" dirty="0">
              <a:solidFill>
                <a:srgbClr val="002060"/>
              </a:solidFill>
              <a:latin typeface="Times New Roman"/>
              <a:ea typeface="Calibri"/>
              <a:cs typeface="Times New Roman"/>
            </a:endParaRPr>
          </a:p>
        </p:txBody>
      </p:sp>
      <p:sp>
        <p:nvSpPr>
          <p:cNvPr id="7" name="Rectangle 6"/>
          <p:cNvSpPr>
            <a:spLocks noChangeArrowheads="1"/>
          </p:cNvSpPr>
          <p:nvPr/>
        </p:nvSpPr>
        <p:spPr bwMode="auto">
          <a:xfrm>
            <a:off x="4169923" y="6322488"/>
            <a:ext cx="2362200" cy="369888"/>
          </a:xfrm>
          <a:prstGeom prst="rect">
            <a:avLst/>
          </a:prstGeom>
          <a:noFill/>
          <a:ln>
            <a:noFill/>
          </a:ln>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dirty="0" err="1">
                <a:solidFill>
                  <a:srgbClr val="FF0000"/>
                </a:solidFill>
                <a:latin typeface="Times New Roman" panose="02020603050405020304" pitchFamily="18" charset="0"/>
                <a:cs typeface="Times New Roman" panose="02020603050405020304" pitchFamily="18" charset="0"/>
              </a:rPr>
              <a:t>Năm</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học</a:t>
            </a:r>
            <a:r>
              <a:rPr lang="en-US" altLang="en-US" b="1" dirty="0">
                <a:solidFill>
                  <a:srgbClr val="FF0000"/>
                </a:solidFill>
                <a:latin typeface="Times New Roman" panose="02020603050405020304" pitchFamily="18" charset="0"/>
                <a:cs typeface="Times New Roman" panose="02020603050405020304" pitchFamily="18" charset="0"/>
              </a:rPr>
              <a:t> </a:t>
            </a:r>
            <a:r>
              <a:rPr lang="vi-VN" altLang="en-US" b="1" dirty="0">
                <a:solidFill>
                  <a:srgbClr val="FF0000"/>
                </a:solidFill>
                <a:latin typeface="Times New Roman" panose="02020603050405020304" pitchFamily="18" charset="0"/>
                <a:cs typeface="Times New Roman" panose="02020603050405020304" pitchFamily="18" charset="0"/>
              </a:rPr>
              <a:t>2022</a:t>
            </a:r>
            <a:r>
              <a:rPr lang="en-US" altLang="en-US" b="1" dirty="0">
                <a:solidFill>
                  <a:srgbClr val="FF0000"/>
                </a:solidFill>
                <a:latin typeface="Times New Roman" panose="02020603050405020304" pitchFamily="18" charset="0"/>
                <a:cs typeface="Times New Roman" panose="02020603050405020304" pitchFamily="18" charset="0"/>
              </a:rPr>
              <a:t> - </a:t>
            </a:r>
            <a:r>
              <a:rPr lang="vi-VN" altLang="en-US" b="1" dirty="0">
                <a:solidFill>
                  <a:srgbClr val="FF0000"/>
                </a:solidFill>
                <a:latin typeface="Times New Roman" panose="02020603050405020304" pitchFamily="18" charset="0"/>
                <a:cs typeface="Times New Roman" panose="02020603050405020304" pitchFamily="18" charset="0"/>
              </a:rPr>
              <a:t>2023</a:t>
            </a:r>
            <a:endParaRPr lang="en-US" altLang="en-US" b="1"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a:spLocks noChangeArrowheads="1"/>
          </p:cNvSpPr>
          <p:nvPr/>
        </p:nvSpPr>
        <p:spPr bwMode="auto">
          <a:xfrm>
            <a:off x="3377609" y="250753"/>
            <a:ext cx="5256028" cy="1272143"/>
          </a:xfrm>
          <a:prstGeom prst="rect">
            <a:avLst/>
          </a:prstGeom>
          <a:noFill/>
          <a:ln>
            <a:noFill/>
          </a:ln>
          <a:extLst/>
        </p:spPr>
        <p:txBody>
          <a:bodyPr wrap="square">
            <a:spAutoFit/>
          </a:bodyPr>
          <a:lstStyle>
            <a:lvl1pPr>
              <a:tabLst>
                <a:tab pos="1885950" algn="l"/>
              </a:tabLst>
              <a:defRPr>
                <a:solidFill>
                  <a:schemeClr val="tx1"/>
                </a:solidFill>
                <a:latin typeface="Arial" panose="020B0604020202020204" pitchFamily="34" charset="0"/>
                <a:cs typeface="Arial" panose="020B0604020202020204" pitchFamily="34" charset="0"/>
              </a:defRPr>
            </a:lvl1pPr>
            <a:lvl2pPr marL="742950" indent="-285750">
              <a:tabLst>
                <a:tab pos="1885950" algn="l"/>
              </a:tabLst>
              <a:defRPr>
                <a:solidFill>
                  <a:schemeClr val="tx1"/>
                </a:solidFill>
                <a:latin typeface="Arial" panose="020B0604020202020204" pitchFamily="34" charset="0"/>
                <a:cs typeface="Arial" panose="020B0604020202020204" pitchFamily="34" charset="0"/>
              </a:defRPr>
            </a:lvl2pPr>
            <a:lvl3pPr marL="1143000" indent="-228600">
              <a:tabLst>
                <a:tab pos="1885950" algn="l"/>
              </a:tabLst>
              <a:defRPr>
                <a:solidFill>
                  <a:schemeClr val="tx1"/>
                </a:solidFill>
                <a:latin typeface="Arial" panose="020B0604020202020204" pitchFamily="34" charset="0"/>
                <a:cs typeface="Arial" panose="020B0604020202020204" pitchFamily="34" charset="0"/>
              </a:defRPr>
            </a:lvl3pPr>
            <a:lvl4pPr marL="1600200" indent="-228600">
              <a:tabLst>
                <a:tab pos="1885950" algn="l"/>
              </a:tabLst>
              <a:defRPr>
                <a:solidFill>
                  <a:schemeClr val="tx1"/>
                </a:solidFill>
                <a:latin typeface="Arial" panose="020B0604020202020204" pitchFamily="34" charset="0"/>
                <a:cs typeface="Arial" panose="020B0604020202020204" pitchFamily="34" charset="0"/>
              </a:defRPr>
            </a:lvl4pPr>
            <a:lvl5pPr marL="2057400" indent="-228600">
              <a:tabLst>
                <a:tab pos="188595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en-US" altLang="en-US" sz="20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ỦY BAN NHÂN DÂN</a:t>
            </a:r>
            <a:r>
              <a:rPr lang="en-US" altLang="en-US" sz="20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QUẬN </a:t>
            </a:r>
            <a:r>
              <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LONG </a:t>
            </a:r>
            <a:r>
              <a:rPr lang="en-US" altLang="en-US" sz="20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BIÊN</a:t>
            </a:r>
          </a:p>
          <a:p>
            <a:pPr algn="ctr" eaLnBrk="1" hangingPunct="1">
              <a:spcAft>
                <a:spcPts val="1000"/>
              </a:spcAft>
            </a:pPr>
            <a:r>
              <a:rPr lang="en-US" altLang="en-US" sz="2000" b="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TRƯỜNG MẦM NON LONG BIÊN</a:t>
            </a:r>
            <a:endPar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ctr" eaLnBrk="1" hangingPunct="1">
              <a:spcAft>
                <a:spcPts val="1000"/>
              </a:spcAft>
            </a:pPr>
            <a:r>
              <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177880558"/>
      </p:ext>
    </p:extLst>
  </p:cSld>
  <p:clrMapOvr>
    <a:masterClrMapping/>
  </p:clrMapOvr>
  <mc:AlternateContent xmlns:mc="http://schemas.openxmlformats.org/markup-compatibility/2006">
    <mc:Choice xmlns:p14="http://schemas.microsoft.com/office/powerpoint/2010/main" Requires="p14">
      <p:transition spd="slow" p14:dur="1500" advClick="0" advTm="6000">
        <p:split orient="vert"/>
      </p:transition>
    </mc:Choice>
    <mc:Fallback>
      <p:transition spd="slow" advClick="0"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Effect transition="in" filter="fade">
                                      <p:cBhvr>
                                        <p:cTn id="35" dur="1000"/>
                                        <p:tgtEl>
                                          <p:spTgt spid="6">
                                            <p:txEl>
                                              <p:pRg st="0" end="0"/>
                                            </p:txEl>
                                          </p:spTgt>
                                        </p:tgtEl>
                                      </p:cBhvr>
                                    </p:animEffect>
                                    <p:anim calcmode="lin" valueType="num">
                                      <p:cBhvr>
                                        <p:cTn id="3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1" end="1"/>
                                            </p:txEl>
                                          </p:spTgt>
                                        </p:tgtEl>
                                        <p:attrNameLst>
                                          <p:attrName>style.visibility</p:attrName>
                                        </p:attrNameLst>
                                      </p:cBhvr>
                                      <p:to>
                                        <p:strVal val="visible"/>
                                      </p:to>
                                    </p:set>
                                    <p:animEffect transition="in" filter="fade">
                                      <p:cBhvr>
                                        <p:cTn id="42" dur="1000"/>
                                        <p:tgtEl>
                                          <p:spTgt spid="6">
                                            <p:txEl>
                                              <p:pRg st="1" end="1"/>
                                            </p:txEl>
                                          </p:spTgt>
                                        </p:tgtEl>
                                      </p:cBhvr>
                                    </p:animEffect>
                                    <p:anim calcmode="lin" valueType="num">
                                      <p:cBhvr>
                                        <p:cTn id="4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6">
                                            <p:txEl>
                                              <p:pRg st="2" end="2"/>
                                            </p:txEl>
                                          </p:spTgt>
                                        </p:tgtEl>
                                        <p:attrNameLst>
                                          <p:attrName>style.visibility</p:attrName>
                                        </p:attrNameLst>
                                      </p:cBhvr>
                                      <p:to>
                                        <p:strVal val="visible"/>
                                      </p:to>
                                    </p:set>
                                    <p:animEffect transition="in" filter="fade">
                                      <p:cBhvr>
                                        <p:cTn id="49" dur="1000"/>
                                        <p:tgtEl>
                                          <p:spTgt spid="6">
                                            <p:txEl>
                                              <p:pRg st="2" end="2"/>
                                            </p:txEl>
                                          </p:spTgt>
                                        </p:tgtEl>
                                      </p:cBhvr>
                                    </p:animEffect>
                                    <p:anim calcmode="lin" valueType="num">
                                      <p:cBhvr>
                                        <p:cTn id="50"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
                                            <p:txEl>
                                              <p:pRg st="3" end="3"/>
                                            </p:txEl>
                                          </p:spTgt>
                                        </p:tgtEl>
                                        <p:attrNameLst>
                                          <p:attrName>style.visibility</p:attrName>
                                        </p:attrNameLst>
                                      </p:cBhvr>
                                      <p:to>
                                        <p:strVal val="visible"/>
                                      </p:to>
                                    </p:set>
                                    <p:animEffect transition="in" filter="fade">
                                      <p:cBhvr>
                                        <p:cTn id="56" dur="1000"/>
                                        <p:tgtEl>
                                          <p:spTgt spid="6">
                                            <p:txEl>
                                              <p:pRg st="3" end="3"/>
                                            </p:txEl>
                                          </p:spTgt>
                                        </p:tgtEl>
                                      </p:cBhvr>
                                    </p:animEffect>
                                    <p:anim calcmode="lin" valueType="num">
                                      <p:cBhvr>
                                        <p:cTn id="57"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6">
                                            <p:txEl>
                                              <p:pRg st="4" end="4"/>
                                            </p:txEl>
                                          </p:spTgt>
                                        </p:tgtEl>
                                        <p:attrNameLst>
                                          <p:attrName>style.visibility</p:attrName>
                                        </p:attrNameLst>
                                      </p:cBhvr>
                                      <p:to>
                                        <p:strVal val="visible"/>
                                      </p:to>
                                    </p:set>
                                    <p:animEffect transition="in" filter="fade">
                                      <p:cBhvr>
                                        <p:cTn id="63" dur="1000"/>
                                        <p:tgtEl>
                                          <p:spTgt spid="6">
                                            <p:txEl>
                                              <p:pRg st="4" end="4"/>
                                            </p:txEl>
                                          </p:spTgt>
                                        </p:tgtEl>
                                      </p:cBhvr>
                                    </p:animEffect>
                                    <p:anim calcmode="lin" valueType="num">
                                      <p:cBhvr>
                                        <p:cTn id="64"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65"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7"/>
                                        </p:tgtEl>
                                        <p:attrNameLst>
                                          <p:attrName>style.visibility</p:attrName>
                                        </p:attrNameLst>
                                      </p:cBhvr>
                                      <p:to>
                                        <p:strVal val="visible"/>
                                      </p:to>
                                    </p:set>
                                    <p:animEffect transition="in" filter="fade">
                                      <p:cBhvr>
                                        <p:cTn id="70" dur="1000"/>
                                        <p:tgtEl>
                                          <p:spTgt spid="7"/>
                                        </p:tgtEl>
                                      </p:cBhvr>
                                    </p:animEffect>
                                    <p:anim calcmode="lin" valueType="num">
                                      <p:cBhvr>
                                        <p:cTn id="71" dur="1000" fill="hold"/>
                                        <p:tgtEl>
                                          <p:spTgt spid="7"/>
                                        </p:tgtEl>
                                        <p:attrNameLst>
                                          <p:attrName>ppt_x</p:attrName>
                                        </p:attrNameLst>
                                      </p:cBhvr>
                                      <p:tavLst>
                                        <p:tav tm="0">
                                          <p:val>
                                            <p:strVal val="#ppt_x"/>
                                          </p:val>
                                        </p:tav>
                                        <p:tav tm="100000">
                                          <p:val>
                                            <p:strVal val="#ppt_x"/>
                                          </p:val>
                                        </p:tav>
                                      </p:tavLst>
                                    </p:anim>
                                    <p:anim calcmode="lin" valueType="num">
                                      <p:cBhvr>
                                        <p:cTn id="7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308959"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750289" y="1853093"/>
            <a:ext cx="8541488" cy="3046988"/>
          </a:xfrm>
          <a:prstGeom prst="rect">
            <a:avLst/>
          </a:prstGeom>
        </p:spPr>
        <p:txBody>
          <a:bodyPr wrap="square">
            <a:spAutoFit/>
          </a:bodyPr>
          <a:lstStyle/>
          <a:p>
            <a:r>
              <a:rPr lang="en-US" sz="4800" b="1" dirty="0">
                <a:solidFill>
                  <a:srgbClr val="0070C0"/>
                </a:solidFill>
              </a:rPr>
              <a:t>+ </a:t>
            </a:r>
            <a:r>
              <a:rPr lang="en-US" sz="4800" b="1" dirty="0" err="1">
                <a:solidFill>
                  <a:srgbClr val="0070C0"/>
                </a:solidFill>
              </a:rPr>
              <a:t>Vì</a:t>
            </a:r>
            <a:r>
              <a:rPr lang="en-US" sz="4800" b="1" dirty="0">
                <a:solidFill>
                  <a:srgbClr val="0070C0"/>
                </a:solidFill>
              </a:rPr>
              <a:t> </a:t>
            </a:r>
            <a:r>
              <a:rPr lang="en-US" sz="4800" b="1" dirty="0" err="1">
                <a:solidFill>
                  <a:srgbClr val="0070C0"/>
                </a:solidFill>
              </a:rPr>
              <a:t>sao</a:t>
            </a:r>
            <a:r>
              <a:rPr lang="en-US" sz="4800" b="1" dirty="0">
                <a:solidFill>
                  <a:srgbClr val="0070C0"/>
                </a:solidFill>
              </a:rPr>
              <a:t> </a:t>
            </a:r>
            <a:r>
              <a:rPr lang="en-US" sz="4800" b="1" dirty="0" err="1">
                <a:solidFill>
                  <a:srgbClr val="0070C0"/>
                </a:solidFill>
              </a:rPr>
              <a:t>ếch</a:t>
            </a:r>
            <a:r>
              <a:rPr lang="en-US" sz="4800" b="1" dirty="0">
                <a:solidFill>
                  <a:srgbClr val="0070C0"/>
                </a:solidFill>
              </a:rPr>
              <a:t> </a:t>
            </a:r>
            <a:r>
              <a:rPr lang="en-US" sz="4800" b="1" dirty="0" err="1">
                <a:solidFill>
                  <a:srgbClr val="0070C0"/>
                </a:solidFill>
              </a:rPr>
              <a:t>xanh</a:t>
            </a:r>
            <a:r>
              <a:rPr lang="en-US" sz="4800" b="1" dirty="0">
                <a:solidFill>
                  <a:srgbClr val="0070C0"/>
                </a:solidFill>
              </a:rPr>
              <a:t> </a:t>
            </a:r>
            <a:r>
              <a:rPr lang="en-US" sz="4800" b="1" dirty="0" err="1">
                <a:solidFill>
                  <a:srgbClr val="0070C0"/>
                </a:solidFill>
              </a:rPr>
              <a:t>không</a:t>
            </a:r>
            <a:r>
              <a:rPr lang="en-US" sz="4800" b="1" dirty="0">
                <a:solidFill>
                  <a:srgbClr val="0070C0"/>
                </a:solidFill>
              </a:rPr>
              <a:t> </a:t>
            </a:r>
            <a:r>
              <a:rPr lang="en-US" sz="4800" b="1" dirty="0" err="1">
                <a:solidFill>
                  <a:srgbClr val="0070C0"/>
                </a:solidFill>
              </a:rPr>
              <a:t>cõng</a:t>
            </a:r>
            <a:r>
              <a:rPr lang="en-US" sz="4800" b="1" dirty="0">
                <a:solidFill>
                  <a:srgbClr val="0070C0"/>
                </a:solidFill>
              </a:rPr>
              <a:t> </a:t>
            </a:r>
            <a:r>
              <a:rPr lang="en-US" sz="4800" b="1" dirty="0" err="1">
                <a:solidFill>
                  <a:srgbClr val="0070C0"/>
                </a:solidFill>
              </a:rPr>
              <a:t>được</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a:t>
            </a:r>
          </a:p>
          <a:p>
            <a:r>
              <a:rPr lang="en-US" sz="4800" b="1" dirty="0">
                <a:solidFill>
                  <a:srgbClr val="0070C0"/>
                </a:solidFill>
              </a:rPr>
              <a:t>+ Ai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đồng</a:t>
            </a:r>
            <a:r>
              <a:rPr lang="en-US" sz="4800" b="1" dirty="0">
                <a:solidFill>
                  <a:srgbClr val="0070C0"/>
                </a:solidFill>
              </a:rPr>
              <a:t> ý </a:t>
            </a:r>
            <a:r>
              <a:rPr lang="en-US" sz="4800" b="1" dirty="0" err="1">
                <a:solidFill>
                  <a:srgbClr val="0070C0"/>
                </a:solidFill>
              </a:rPr>
              <a:t>cõng</a:t>
            </a:r>
            <a:r>
              <a:rPr lang="en-US" sz="4800" b="1" dirty="0">
                <a:solidFill>
                  <a:srgbClr val="0070C0"/>
                </a:solidFill>
              </a:rPr>
              <a:t> </a:t>
            </a:r>
            <a:r>
              <a:rPr lang="en-US" sz="4800" b="1" dirty="0" err="1">
                <a:solidFill>
                  <a:srgbClr val="0070C0"/>
                </a:solidFill>
              </a:rPr>
              <a:t>bạn</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lên</a:t>
            </a:r>
            <a:r>
              <a:rPr lang="en-US" sz="4800" b="1" dirty="0">
                <a:solidFill>
                  <a:srgbClr val="0070C0"/>
                </a:solidFill>
              </a:rPr>
              <a:t> </a:t>
            </a:r>
            <a:r>
              <a:rPr lang="en-US" sz="4800" b="1" dirty="0" err="1">
                <a:solidFill>
                  <a:srgbClr val="0070C0"/>
                </a:solidFill>
              </a:rPr>
              <a:t>bờ</a:t>
            </a:r>
            <a:r>
              <a:rPr lang="en-US" sz="4800" b="1" dirty="0">
                <a:solidFill>
                  <a:srgbClr val="0070C0"/>
                </a:solidFill>
              </a:rPr>
              <a:t> ?</a:t>
            </a:r>
          </a:p>
        </p:txBody>
      </p:sp>
    </p:spTree>
    <p:extLst>
      <p:ext uri="{BB962C8B-B14F-4D97-AF65-F5344CB8AC3E}">
        <p14:creationId xmlns:p14="http://schemas.microsoft.com/office/powerpoint/2010/main" val="1001060528"/>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 r="553" b="1875"/>
          <a:stretch/>
        </p:blipFill>
        <p:spPr>
          <a:xfrm>
            <a:off x="0" y="-15385"/>
            <a:ext cx="12191999" cy="5234144"/>
          </a:xfrm>
          <a:prstGeom prst="rect">
            <a:avLst/>
          </a:prstGeom>
        </p:spPr>
      </p:pic>
      <p:sp>
        <p:nvSpPr>
          <p:cNvPr id="8" name="Rectangle 7"/>
          <p:cNvSpPr/>
          <p:nvPr/>
        </p:nvSpPr>
        <p:spPr>
          <a:xfrm>
            <a:off x="0" y="5218759"/>
            <a:ext cx="12192000" cy="168496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dirty="0"/>
          </a:p>
        </p:txBody>
      </p:sp>
      <p:sp>
        <p:nvSpPr>
          <p:cNvPr id="6" name="Rectangle 5"/>
          <p:cNvSpPr/>
          <p:nvPr/>
        </p:nvSpPr>
        <p:spPr>
          <a:xfrm>
            <a:off x="-1" y="5218759"/>
            <a:ext cx="12070079" cy="2031325"/>
          </a:xfrm>
          <a:prstGeom prst="rect">
            <a:avLst/>
          </a:prstGeom>
        </p:spPr>
        <p:txBody>
          <a:bodyPr wrap="square">
            <a:spAutoFit/>
          </a:bodyPr>
          <a:lstStyle/>
          <a:p>
            <a:pPr algn="just"/>
            <a:r>
              <a:rPr lang="vi-VN" dirty="0">
                <a:solidFill>
                  <a:schemeClr val="bg1"/>
                </a:solidFill>
              </a:rPr>
              <a:t>Cá Rô con lại nhờ bạn Ếch Xanh :</a:t>
            </a:r>
          </a:p>
          <a:p>
            <a:pPr algn="just"/>
            <a:r>
              <a:rPr lang="vi-VN" dirty="0">
                <a:solidFill>
                  <a:schemeClr val="bg1"/>
                </a:solidFill>
              </a:rPr>
              <a:t> - Ếch Xanh ơi, cõng Cá Rô con lên bờ chơi với</a:t>
            </a:r>
            <a:r>
              <a:rPr lang="vi-VN" dirty="0" smtClean="0">
                <a:solidFill>
                  <a:schemeClr val="bg1"/>
                </a:solidFill>
              </a:rPr>
              <a:t>.</a:t>
            </a:r>
            <a:endParaRPr lang="en-US" dirty="0" smtClean="0">
              <a:solidFill>
                <a:schemeClr val="bg1"/>
              </a:solidFill>
            </a:endParaRPr>
          </a:p>
          <a:p>
            <a:pPr algn="just"/>
            <a:r>
              <a:rPr lang="vi-VN" dirty="0">
                <a:solidFill>
                  <a:schemeClr val="bg1"/>
                </a:solidFill>
              </a:rPr>
              <a:t>Ếch Xanh rất nhiệt tình nhưng vì Ếch Xanh nhỏ quá, không cõng nổi Cá Rô con. Cá Rô con thơ thẩn đến sát bờ. May quá có một chú rùa đang thò đầu ra ngắm trăng Cá Rô con liền đền nhờ bạn Rùa</a:t>
            </a:r>
            <a:r>
              <a:rPr lang="vi-VN" dirty="0" smtClean="0">
                <a:solidFill>
                  <a:schemeClr val="bg1"/>
                </a:solidFill>
              </a:rPr>
              <a:t>:</a:t>
            </a:r>
            <a:endParaRPr lang="en-US" dirty="0" smtClean="0">
              <a:solidFill>
                <a:schemeClr val="bg1"/>
              </a:solidFill>
            </a:endParaRPr>
          </a:p>
          <a:p>
            <a:r>
              <a:rPr lang="vi-VN" dirty="0" smtClean="0">
                <a:solidFill>
                  <a:schemeClr val="bg1"/>
                </a:solidFill>
              </a:rPr>
              <a:t>Bạn Rùa ơi, bạn Rùa ơi! Cõng Cá Rô con lên bờ chơi với.</a:t>
            </a:r>
          </a:p>
          <a:p>
            <a:r>
              <a:rPr lang="vi-VN" dirty="0" smtClean="0">
                <a:solidFill>
                  <a:schemeClr val="bg1"/>
                </a:solidFill>
              </a:rPr>
              <a:t>Rùa con liền đồng ý.</a:t>
            </a:r>
          </a:p>
          <a:p>
            <a:pPr algn="just"/>
            <a:endParaRPr lang="vi-VN" dirty="0">
              <a:solidFill>
                <a:schemeClr val="bg1"/>
              </a:solidFill>
            </a:endParaRPr>
          </a:p>
        </p:txBody>
      </p:sp>
    </p:spTree>
    <p:extLst>
      <p:ext uri="{BB962C8B-B14F-4D97-AF65-F5344CB8AC3E}">
        <p14:creationId xmlns:p14="http://schemas.microsoft.com/office/powerpoint/2010/main" val="3420938239"/>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900"/>
                                        <p:tgtEl>
                                          <p:spTgt spid="8">
                                            <p:txEl>
                                              <p:pRg st="0" end="0"/>
                                            </p:txEl>
                                          </p:spTgt>
                                        </p:tgtEl>
                                      </p:cBhvr>
                                    </p:animEffect>
                                    <p:anim calcmode="lin" valueType="num">
                                      <p:cBhvr>
                                        <p:cTn id="8" dur="19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nodeType="after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Effect transition="in" filter="fade">
                                      <p:cBhvr>
                                        <p:cTn id="20" dur="1000"/>
                                        <p:tgtEl>
                                          <p:spTgt spid="6">
                                            <p:txEl>
                                              <p:pRg st="1" end="1"/>
                                            </p:txEl>
                                          </p:spTgt>
                                        </p:tgtEl>
                                      </p:cBhvr>
                                    </p:animEffect>
                                    <p:anim calcmode="lin" valueType="num">
                                      <p:cBhvr>
                                        <p:cTn id="2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nodeType="after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par>
                          <p:cTn id="29" fill="hold">
                            <p:stCondLst>
                              <p:cond delay="4000"/>
                            </p:stCondLst>
                            <p:childTnLst>
                              <p:par>
                                <p:cTn id="30" presetID="42" presetClass="entr" presetSubtype="0" fill="hold" nodeType="after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fade">
                                      <p:cBhvr>
                                        <p:cTn id="32" dur="2000"/>
                                        <p:tgtEl>
                                          <p:spTgt spid="6">
                                            <p:txEl>
                                              <p:pRg st="3" end="3"/>
                                            </p:txEl>
                                          </p:spTgt>
                                        </p:tgtEl>
                                      </p:cBhvr>
                                    </p:animEffect>
                                    <p:anim calcmode="lin" valueType="num">
                                      <p:cBhvr>
                                        <p:cTn id="33" dur="2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4" dur="2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par>
                          <p:cTn id="35" fill="hold">
                            <p:stCondLst>
                              <p:cond delay="6000"/>
                            </p:stCondLst>
                            <p:childTnLst>
                              <p:par>
                                <p:cTn id="36" presetID="42" presetClass="entr" presetSubtype="0" fill="hold"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2000"/>
                                        <p:tgtEl>
                                          <p:spTgt spid="6">
                                            <p:txEl>
                                              <p:pRg st="4" end="4"/>
                                            </p:txEl>
                                          </p:spTgt>
                                        </p:tgtEl>
                                      </p:cBhvr>
                                    </p:animEffect>
                                    <p:anim calcmode="lin" valueType="num">
                                      <p:cBhvr>
                                        <p:cTn id="39"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40"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959" y="0"/>
            <a:ext cx="12308959"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016103" y="534655"/>
            <a:ext cx="8700976" cy="6001643"/>
          </a:xfrm>
          <a:prstGeom prst="rect">
            <a:avLst/>
          </a:prstGeom>
        </p:spPr>
        <p:txBody>
          <a:bodyPr wrap="square">
            <a:spAutoFit/>
          </a:bodyPr>
          <a:lstStyle/>
          <a:p>
            <a:r>
              <a:rPr lang="en-US" sz="4800" b="1" dirty="0">
                <a:solidFill>
                  <a:srgbClr val="0070C0"/>
                </a:solidFill>
              </a:rPr>
              <a:t>+ </a:t>
            </a:r>
            <a:r>
              <a:rPr lang="en-US" sz="4800" b="1" dirty="0" err="1">
                <a:solidFill>
                  <a:srgbClr val="0070C0"/>
                </a:solidFill>
              </a:rPr>
              <a:t>Tại</a:t>
            </a:r>
            <a:r>
              <a:rPr lang="en-US" sz="4800" b="1" dirty="0">
                <a:solidFill>
                  <a:srgbClr val="0070C0"/>
                </a:solidFill>
              </a:rPr>
              <a:t> </a:t>
            </a:r>
            <a:r>
              <a:rPr lang="en-US" sz="4800" b="1" dirty="0" err="1">
                <a:solidFill>
                  <a:srgbClr val="0070C0"/>
                </a:solidFill>
              </a:rPr>
              <a:t>sao</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bị</a:t>
            </a:r>
            <a:r>
              <a:rPr lang="en-US" sz="4800" b="1" dirty="0">
                <a:solidFill>
                  <a:srgbClr val="0070C0"/>
                </a:solidFill>
              </a:rPr>
              <a:t> </a:t>
            </a:r>
            <a:r>
              <a:rPr lang="en-US" sz="4800" b="1" dirty="0" err="1">
                <a:solidFill>
                  <a:srgbClr val="0070C0"/>
                </a:solidFill>
              </a:rPr>
              <a:t>ngã</a:t>
            </a:r>
            <a:r>
              <a:rPr lang="en-US" sz="4800" b="1" dirty="0">
                <a:solidFill>
                  <a:srgbClr val="0070C0"/>
                </a:solidFill>
              </a:rPr>
              <a:t>?</a:t>
            </a:r>
          </a:p>
          <a:p>
            <a:r>
              <a:rPr lang="en-US" sz="4800" b="1" dirty="0">
                <a:solidFill>
                  <a:srgbClr val="0070C0"/>
                </a:solidFill>
              </a:rPr>
              <a:t>+ </a:t>
            </a:r>
            <a:r>
              <a:rPr lang="en-US" sz="4800" b="1" dirty="0" err="1">
                <a:solidFill>
                  <a:srgbClr val="0070C0"/>
                </a:solidFill>
              </a:rPr>
              <a:t>Khi</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bị</a:t>
            </a:r>
            <a:r>
              <a:rPr lang="en-US" sz="4800" b="1" dirty="0">
                <a:solidFill>
                  <a:srgbClr val="0070C0"/>
                </a:solidFill>
              </a:rPr>
              <a:t> </a:t>
            </a:r>
            <a:r>
              <a:rPr lang="en-US" sz="4800" b="1" dirty="0" err="1">
                <a:solidFill>
                  <a:srgbClr val="0070C0"/>
                </a:solidFill>
              </a:rPr>
              <a:t>ngã</a:t>
            </a:r>
            <a:r>
              <a:rPr lang="en-US" sz="4800" b="1" dirty="0">
                <a:solidFill>
                  <a:srgbClr val="0070C0"/>
                </a:solidFill>
              </a:rPr>
              <a:t> </a:t>
            </a:r>
            <a:r>
              <a:rPr lang="en-US" sz="4800" b="1" dirty="0" err="1">
                <a:solidFill>
                  <a:srgbClr val="0070C0"/>
                </a:solidFill>
              </a:rPr>
              <a:t>Rùa</a:t>
            </a:r>
            <a:r>
              <a:rPr lang="en-US" sz="4800" b="1" dirty="0">
                <a:solidFill>
                  <a:srgbClr val="0070C0"/>
                </a:solidFill>
              </a:rPr>
              <a:t>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kêu</a:t>
            </a:r>
            <a:r>
              <a:rPr lang="en-US" sz="4800" b="1" dirty="0">
                <a:solidFill>
                  <a:srgbClr val="0070C0"/>
                </a:solidFill>
              </a:rPr>
              <a:t> </a:t>
            </a:r>
            <a:r>
              <a:rPr lang="en-US" sz="4800" b="1" dirty="0" err="1">
                <a:solidFill>
                  <a:srgbClr val="0070C0"/>
                </a:solidFill>
              </a:rPr>
              <a:t>như</a:t>
            </a:r>
            <a:r>
              <a:rPr lang="en-US" sz="4800" b="1" dirty="0">
                <a:solidFill>
                  <a:srgbClr val="0070C0"/>
                </a:solidFill>
              </a:rPr>
              <a:t> </a:t>
            </a:r>
            <a:r>
              <a:rPr lang="en-US" sz="4800" b="1" dirty="0" err="1">
                <a:solidFill>
                  <a:srgbClr val="0070C0"/>
                </a:solidFill>
              </a:rPr>
              <a:t>thế</a:t>
            </a:r>
            <a:r>
              <a:rPr lang="en-US" sz="4800" b="1" dirty="0">
                <a:solidFill>
                  <a:srgbClr val="0070C0"/>
                </a:solidFill>
              </a:rPr>
              <a:t> </a:t>
            </a:r>
            <a:r>
              <a:rPr lang="en-US" sz="4800" b="1" dirty="0" err="1">
                <a:solidFill>
                  <a:srgbClr val="0070C0"/>
                </a:solidFill>
              </a:rPr>
              <a:t>nào</a:t>
            </a:r>
            <a:r>
              <a:rPr lang="en-US" sz="4800" b="1" dirty="0">
                <a:solidFill>
                  <a:srgbClr val="0070C0"/>
                </a:solidFill>
              </a:rPr>
              <a:t>?</a:t>
            </a:r>
          </a:p>
          <a:p>
            <a:r>
              <a:rPr lang="en-US" sz="4800" b="1" dirty="0">
                <a:solidFill>
                  <a:srgbClr val="0070C0"/>
                </a:solidFill>
              </a:rPr>
              <a:t>+ </a:t>
            </a:r>
            <a:r>
              <a:rPr lang="en-US" sz="4800" b="1" dirty="0" err="1">
                <a:solidFill>
                  <a:srgbClr val="0070C0"/>
                </a:solidFill>
              </a:rPr>
              <a:t>Cả</a:t>
            </a:r>
            <a:r>
              <a:rPr lang="en-US" sz="4800" b="1" dirty="0">
                <a:solidFill>
                  <a:srgbClr val="0070C0"/>
                </a:solidFill>
              </a:rPr>
              <a:t> </a:t>
            </a:r>
            <a:r>
              <a:rPr lang="en-US" sz="4800" b="1" dirty="0" err="1">
                <a:solidFill>
                  <a:srgbClr val="0070C0"/>
                </a:solidFill>
              </a:rPr>
              <a:t>lớp</a:t>
            </a:r>
            <a:r>
              <a:rPr lang="en-US" sz="4800" b="1" dirty="0">
                <a:solidFill>
                  <a:srgbClr val="0070C0"/>
                </a:solidFill>
              </a:rPr>
              <a:t> </a:t>
            </a:r>
            <a:r>
              <a:rPr lang="en-US" sz="4800" b="1" dirty="0" err="1">
                <a:solidFill>
                  <a:srgbClr val="0070C0"/>
                </a:solidFill>
              </a:rPr>
              <a:t>làm</a:t>
            </a:r>
            <a:r>
              <a:rPr lang="en-US" sz="4800" b="1" dirty="0">
                <a:solidFill>
                  <a:srgbClr val="0070C0"/>
                </a:solidFill>
              </a:rPr>
              <a:t> </a:t>
            </a:r>
            <a:r>
              <a:rPr lang="en-US" sz="4800" b="1" dirty="0" err="1">
                <a:solidFill>
                  <a:srgbClr val="0070C0"/>
                </a:solidFill>
              </a:rPr>
              <a:t>tiếng</a:t>
            </a:r>
            <a:r>
              <a:rPr lang="en-US" sz="4800" b="1" dirty="0">
                <a:solidFill>
                  <a:srgbClr val="0070C0"/>
                </a:solidFill>
              </a:rPr>
              <a:t> </a:t>
            </a:r>
            <a:r>
              <a:rPr lang="en-US" sz="4800" b="1" dirty="0" err="1">
                <a:solidFill>
                  <a:srgbClr val="0070C0"/>
                </a:solidFill>
              </a:rPr>
              <a:t>kêu</a:t>
            </a:r>
            <a:r>
              <a:rPr lang="en-US" sz="4800" b="1" dirty="0">
                <a:solidFill>
                  <a:srgbClr val="0070C0"/>
                </a:solidFill>
              </a:rPr>
              <a:t> </a:t>
            </a:r>
            <a:r>
              <a:rPr lang="en-US" sz="4800" b="1" dirty="0" err="1">
                <a:solidFill>
                  <a:srgbClr val="0070C0"/>
                </a:solidFill>
              </a:rPr>
              <a:t>của</a:t>
            </a:r>
            <a:r>
              <a:rPr lang="en-US" sz="4800" b="1" dirty="0">
                <a:solidFill>
                  <a:srgbClr val="0070C0"/>
                </a:solidFill>
              </a:rPr>
              <a:t> </a:t>
            </a:r>
            <a:r>
              <a:rPr lang="en-US" sz="4800" b="1" dirty="0" err="1">
                <a:solidFill>
                  <a:srgbClr val="0070C0"/>
                </a:solidFill>
              </a:rPr>
              <a:t>Rùa</a:t>
            </a:r>
            <a:r>
              <a:rPr lang="en-US" sz="4800" b="1" dirty="0">
                <a:solidFill>
                  <a:srgbClr val="0070C0"/>
                </a:solidFill>
              </a:rPr>
              <a:t> con?</a:t>
            </a:r>
          </a:p>
          <a:p>
            <a:r>
              <a:rPr lang="en-US" sz="4800" b="1" dirty="0">
                <a:solidFill>
                  <a:srgbClr val="0070C0"/>
                </a:solidFill>
              </a:rPr>
              <a:t>+ </a:t>
            </a:r>
            <a:r>
              <a:rPr lang="en-US" sz="4800" b="1" dirty="0" err="1">
                <a:solidFill>
                  <a:srgbClr val="0070C0"/>
                </a:solidFill>
              </a:rPr>
              <a:t>Mẹ</a:t>
            </a:r>
            <a:r>
              <a:rPr lang="en-US" sz="4800" b="1" dirty="0">
                <a:solidFill>
                  <a:srgbClr val="0070C0"/>
                </a:solidFill>
              </a:rPr>
              <a:t> </a:t>
            </a:r>
            <a:r>
              <a:rPr lang="en-US" sz="4800" b="1" dirty="0" err="1">
                <a:solidFill>
                  <a:srgbClr val="0070C0"/>
                </a:solidFill>
              </a:rPr>
              <a:t>rùa</a:t>
            </a:r>
            <a:r>
              <a:rPr lang="en-US" sz="4800" b="1" dirty="0">
                <a:solidFill>
                  <a:srgbClr val="0070C0"/>
                </a:solidFill>
              </a:rPr>
              <a:t> con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nói</a:t>
            </a:r>
            <a:r>
              <a:rPr lang="en-US" sz="4800" b="1" dirty="0">
                <a:solidFill>
                  <a:srgbClr val="0070C0"/>
                </a:solidFill>
              </a:rPr>
              <a:t> </a:t>
            </a:r>
            <a:r>
              <a:rPr lang="en-US" sz="4800" b="1" dirty="0" err="1">
                <a:solidFill>
                  <a:srgbClr val="0070C0"/>
                </a:solidFill>
              </a:rPr>
              <a:t>gì</a:t>
            </a:r>
            <a:r>
              <a:rPr lang="en-US" sz="4800" b="1" dirty="0">
                <a:solidFill>
                  <a:srgbClr val="0070C0"/>
                </a:solidFill>
              </a:rPr>
              <a:t>?</a:t>
            </a:r>
          </a:p>
          <a:p>
            <a:r>
              <a:rPr lang="en-US" sz="4800" b="1" dirty="0">
                <a:solidFill>
                  <a:srgbClr val="0070C0"/>
                </a:solidFill>
              </a:rPr>
              <a:t>+ Ai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đưa</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trở</a:t>
            </a:r>
            <a:r>
              <a:rPr lang="en-US" sz="4800" b="1" dirty="0">
                <a:solidFill>
                  <a:srgbClr val="0070C0"/>
                </a:solidFill>
              </a:rPr>
              <a:t> </a:t>
            </a:r>
            <a:r>
              <a:rPr lang="en-US" sz="4800" b="1" dirty="0" err="1">
                <a:solidFill>
                  <a:srgbClr val="0070C0"/>
                </a:solidFill>
              </a:rPr>
              <a:t>về</a:t>
            </a:r>
            <a:r>
              <a:rPr lang="en-US" sz="4800" b="1" dirty="0">
                <a:solidFill>
                  <a:srgbClr val="0070C0"/>
                </a:solidFill>
              </a:rPr>
              <a:t> </a:t>
            </a:r>
            <a:r>
              <a:rPr lang="en-US" sz="4800" b="1" dirty="0" err="1">
                <a:solidFill>
                  <a:srgbClr val="0070C0"/>
                </a:solidFill>
              </a:rPr>
              <a:t>hồ</a:t>
            </a:r>
            <a:r>
              <a:rPr lang="en-US" sz="4800" b="1" dirty="0">
                <a:solidFill>
                  <a:srgbClr val="0070C0"/>
                </a:solidFill>
              </a:rPr>
              <a:t> </a:t>
            </a:r>
            <a:r>
              <a:rPr lang="en-US" sz="4800" b="1" dirty="0" err="1">
                <a:solidFill>
                  <a:srgbClr val="0070C0"/>
                </a:solidFill>
              </a:rPr>
              <a:t>nước</a:t>
            </a:r>
            <a:r>
              <a:rPr lang="en-US" sz="4800" b="1" dirty="0">
                <a:solidFill>
                  <a:srgbClr val="0070C0"/>
                </a:solidFill>
              </a:rPr>
              <a:t>? </a:t>
            </a:r>
          </a:p>
        </p:txBody>
      </p:sp>
    </p:spTree>
    <p:extLst>
      <p:ext uri="{BB962C8B-B14F-4D97-AF65-F5344CB8AC3E}">
        <p14:creationId xmlns:p14="http://schemas.microsoft.com/office/powerpoint/2010/main" val="2521652075"/>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nodeType="after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fade">
                                      <p:cBhvr>
                                        <p:cTn id="25" dur="1000"/>
                                        <p:tgtEl>
                                          <p:spTgt spid="4">
                                            <p:txEl>
                                              <p:pRg st="3" end="3"/>
                                            </p:txEl>
                                          </p:spTgt>
                                        </p:tgtEl>
                                      </p:cBhvr>
                                    </p:animEffect>
                                    <p:anim calcmode="lin" valueType="num">
                                      <p:cBhvr>
                                        <p:cTn id="26"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nodeType="after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fade">
                                      <p:cBhvr>
                                        <p:cTn id="31" dur="1000"/>
                                        <p:tgtEl>
                                          <p:spTgt spid="4">
                                            <p:txEl>
                                              <p:pRg st="4" end="4"/>
                                            </p:txEl>
                                          </p:spTgt>
                                        </p:tgtEl>
                                      </p:cBhvr>
                                    </p:animEffect>
                                    <p:anim calcmode="lin" valueType="num">
                                      <p:cBhvr>
                                        <p:cTn id="3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r>
              <a:rPr lang="vi-VN" dirty="0" smtClean="0"/>
              <a:t>Trăng </a:t>
            </a:r>
            <a:r>
              <a:rPr lang="vi-VN" dirty="0"/>
              <a:t>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smtClean="0"/>
              <a:t>  </a:t>
            </a:r>
            <a:r>
              <a:rPr lang="vi-VN" dirty="0" smtClean="0"/>
              <a:t>- </a:t>
            </a:r>
            <a:r>
              <a:rPr lang="vi-VN" dirty="0"/>
              <a:t>Bác Cua Kềnh ơi! Bác cho Cá Rô con lên bờ chơi với.Bác Cua Kềnh trả lời:</a:t>
            </a:r>
          </a:p>
          <a:p>
            <a:r>
              <a:rPr lang="en-US" dirty="0" smtClean="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3489516131"/>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867247" y="2257130"/>
            <a:ext cx="8988055" cy="1673022"/>
          </a:xfrm>
          <a:prstGeom prst="rect">
            <a:avLst/>
          </a:prstGeom>
        </p:spPr>
        <p:txBody>
          <a:bodyPr wrap="square">
            <a:spAutoFit/>
          </a:bodyPr>
          <a:lstStyle/>
          <a:p>
            <a:pPr>
              <a:lnSpc>
                <a:spcPct val="107000"/>
              </a:lnSpc>
            </a:pPr>
            <a:r>
              <a:rPr lang="en-US" sz="4800" b="1" i="1" dirty="0" smtClean="0">
                <a:solidFill>
                  <a:srgbClr val="FF0000"/>
                </a:solidFill>
              </a:rPr>
              <a:t>*</a:t>
            </a:r>
            <a:r>
              <a:rPr lang="vi-VN" sz="4800" b="1" i="1" dirty="0" smtClean="0">
                <a:solidFill>
                  <a:srgbClr val="FF0000"/>
                </a:solidFill>
              </a:rPr>
              <a:t>Giáo </a:t>
            </a:r>
            <a:r>
              <a:rPr lang="vi-VN" sz="4800" b="1" i="1" dirty="0">
                <a:solidFill>
                  <a:srgbClr val="FF0000"/>
                </a:solidFill>
              </a:rPr>
              <a:t>dục:</a:t>
            </a:r>
            <a:r>
              <a:rPr lang="vi-VN" sz="4800" b="1" dirty="0">
                <a:solidFill>
                  <a:srgbClr val="FF0000"/>
                </a:solidFill>
              </a:rPr>
              <a:t> </a:t>
            </a:r>
            <a:r>
              <a:rPr lang="en-US" sz="4800" b="1" dirty="0" err="1">
                <a:solidFill>
                  <a:srgbClr val="0070C0"/>
                </a:solidFill>
              </a:rPr>
              <a:t>Trẻ</a:t>
            </a:r>
            <a:r>
              <a:rPr lang="en-US" sz="4800" b="1" dirty="0">
                <a:solidFill>
                  <a:srgbClr val="0070C0"/>
                </a:solidFill>
              </a:rPr>
              <a:t> </a:t>
            </a:r>
            <a:r>
              <a:rPr lang="en-US" sz="4800" b="1" dirty="0" err="1">
                <a:solidFill>
                  <a:srgbClr val="0070C0"/>
                </a:solidFill>
              </a:rPr>
              <a:t>yêu</a:t>
            </a:r>
            <a:r>
              <a:rPr lang="en-US" sz="4800" b="1" dirty="0">
                <a:solidFill>
                  <a:srgbClr val="0070C0"/>
                </a:solidFill>
              </a:rPr>
              <a:t> </a:t>
            </a:r>
            <a:r>
              <a:rPr lang="en-US" sz="4800" b="1" dirty="0" err="1">
                <a:solidFill>
                  <a:srgbClr val="0070C0"/>
                </a:solidFill>
              </a:rPr>
              <a:t>quý</a:t>
            </a:r>
            <a:r>
              <a:rPr lang="en-US" sz="4800" b="1" dirty="0">
                <a:solidFill>
                  <a:srgbClr val="0070C0"/>
                </a:solidFill>
              </a:rPr>
              <a:t> </a:t>
            </a:r>
            <a:r>
              <a:rPr lang="en-US" sz="4800" b="1" dirty="0" err="1">
                <a:solidFill>
                  <a:srgbClr val="0070C0"/>
                </a:solidFill>
              </a:rPr>
              <a:t>các</a:t>
            </a:r>
            <a:r>
              <a:rPr lang="en-US" sz="4800" b="1" dirty="0">
                <a:solidFill>
                  <a:srgbClr val="0070C0"/>
                </a:solidFill>
              </a:rPr>
              <a:t> con </a:t>
            </a:r>
            <a:r>
              <a:rPr lang="en-US" sz="4800" b="1" dirty="0" err="1">
                <a:solidFill>
                  <a:srgbClr val="0070C0"/>
                </a:solidFill>
              </a:rPr>
              <a:t>vật</a:t>
            </a:r>
            <a:r>
              <a:rPr lang="en-US" sz="4800" b="1" dirty="0">
                <a:solidFill>
                  <a:srgbClr val="0070C0"/>
                </a:solidFill>
              </a:rPr>
              <a:t>, </a:t>
            </a:r>
            <a:r>
              <a:rPr lang="en-US" sz="4800" b="1" dirty="0" err="1">
                <a:solidFill>
                  <a:srgbClr val="0070C0"/>
                </a:solidFill>
              </a:rPr>
              <a:t>biết</a:t>
            </a:r>
            <a:r>
              <a:rPr lang="en-US" sz="4800" b="1" dirty="0">
                <a:solidFill>
                  <a:srgbClr val="0070C0"/>
                </a:solidFill>
              </a:rPr>
              <a:t> </a:t>
            </a:r>
            <a:r>
              <a:rPr lang="en-US" sz="4800" b="1" dirty="0" err="1">
                <a:solidFill>
                  <a:srgbClr val="0070C0"/>
                </a:solidFill>
              </a:rPr>
              <a:t>chơi</a:t>
            </a:r>
            <a:r>
              <a:rPr lang="en-US" sz="4800" b="1" dirty="0">
                <a:solidFill>
                  <a:srgbClr val="0070C0"/>
                </a:solidFill>
              </a:rPr>
              <a:t> </a:t>
            </a:r>
            <a:r>
              <a:rPr lang="en-US" sz="4800" b="1" dirty="0" err="1">
                <a:solidFill>
                  <a:srgbClr val="0070C0"/>
                </a:solidFill>
              </a:rPr>
              <a:t>những</a:t>
            </a:r>
            <a:r>
              <a:rPr lang="en-US" sz="4800" b="1" dirty="0">
                <a:solidFill>
                  <a:srgbClr val="0070C0"/>
                </a:solidFill>
              </a:rPr>
              <a:t> </a:t>
            </a:r>
            <a:r>
              <a:rPr lang="en-US" sz="4800" b="1" dirty="0" err="1">
                <a:solidFill>
                  <a:srgbClr val="0070C0"/>
                </a:solidFill>
              </a:rPr>
              <a:t>nơi</a:t>
            </a:r>
            <a:r>
              <a:rPr lang="en-US" sz="4800" b="1" dirty="0">
                <a:solidFill>
                  <a:srgbClr val="0070C0"/>
                </a:solidFill>
              </a:rPr>
              <a:t> an </a:t>
            </a:r>
            <a:r>
              <a:rPr lang="en-US" sz="4800" b="1" dirty="0" err="1">
                <a:solidFill>
                  <a:srgbClr val="0070C0"/>
                </a:solidFill>
              </a:rPr>
              <a:t>toàn</a:t>
            </a:r>
            <a:r>
              <a:rPr lang="en-US" sz="4800" b="1" dirty="0" smtClean="0">
                <a:solidFill>
                  <a:srgbClr val="0070C0"/>
                </a:solidFill>
              </a:rPr>
              <a:t>.</a:t>
            </a:r>
            <a:endParaRPr lang="en-US" sz="4800" b="1" dirty="0">
              <a:solidFill>
                <a:srgbClr val="0070C0"/>
              </a:solidFill>
            </a:endParaRPr>
          </a:p>
        </p:txBody>
      </p:sp>
    </p:spTree>
    <p:extLst>
      <p:ext uri="{BB962C8B-B14F-4D97-AF65-F5344CB8AC3E}">
        <p14:creationId xmlns:p14="http://schemas.microsoft.com/office/powerpoint/2010/main" val="961618125"/>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79938" y="2092569"/>
            <a:ext cx="10832123" cy="3139321"/>
          </a:xfrm>
          <a:prstGeom prst="rect">
            <a:avLst/>
          </a:prstGeom>
          <a:noFill/>
        </p:spPr>
        <p:txBody>
          <a:bodyPr wrap="square" rtlCol="0">
            <a:spAutoFit/>
          </a:bodyPr>
          <a:lstStyle/>
          <a:p>
            <a:pPr algn="ctr"/>
            <a:r>
              <a:rPr lang="en-US" sz="6600" b="1" dirty="0" smtClean="0">
                <a:solidFill>
                  <a:srgbClr val="FF0000"/>
                </a:solidFill>
              </a:rPr>
              <a:t>HOẠT ĐỘNG 3 : </a:t>
            </a:r>
          </a:p>
          <a:p>
            <a:pPr algn="ctr"/>
            <a:r>
              <a:rPr lang="en-US" sz="6600" b="1" dirty="0" smtClean="0">
                <a:solidFill>
                  <a:srgbClr val="FF0000"/>
                </a:solidFill>
              </a:rPr>
              <a:t>XEM PHIM HOẠT HÌNH</a:t>
            </a:r>
          </a:p>
          <a:p>
            <a:pPr algn="ctr"/>
            <a:r>
              <a:rPr lang="en-US" sz="6600" b="1" dirty="0" smtClean="0">
                <a:solidFill>
                  <a:srgbClr val="FF0000"/>
                </a:solidFill>
              </a:rPr>
              <a:t>TRUYỆN: “CÁ RÔ CON LÊN BỜ”</a:t>
            </a:r>
            <a:endParaRPr lang="en-US" sz="6600" b="1" dirty="0">
              <a:solidFill>
                <a:srgbClr val="FF0000"/>
              </a:solidFill>
            </a:endParaRPr>
          </a:p>
        </p:txBody>
      </p:sp>
    </p:spTree>
    <p:extLst>
      <p:ext uri="{BB962C8B-B14F-4D97-AF65-F5344CB8AC3E}">
        <p14:creationId xmlns:p14="http://schemas.microsoft.com/office/powerpoint/2010/main" val="3969752455"/>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Hình nền PowerPoint cảm ơn cuối slide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0862377"/>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1000"/>
                                        <p:tgtEl>
                                          <p:spTgt spid="6148"/>
                                        </p:tgtEl>
                                      </p:cBhvr>
                                    </p:animEffect>
                                    <p:anim calcmode="lin" valueType="num">
                                      <p:cBhvr>
                                        <p:cTn id="8" dur="1000" fill="hold"/>
                                        <p:tgtEl>
                                          <p:spTgt spid="6148"/>
                                        </p:tgtEl>
                                        <p:attrNameLst>
                                          <p:attrName>ppt_x</p:attrName>
                                        </p:attrNameLst>
                                      </p:cBhvr>
                                      <p:tavLst>
                                        <p:tav tm="0">
                                          <p:val>
                                            <p:strVal val="#ppt_x"/>
                                          </p:val>
                                        </p:tav>
                                        <p:tav tm="100000">
                                          <p:val>
                                            <p:strVal val="#ppt_x"/>
                                          </p:val>
                                        </p:tav>
                                      </p:tavLst>
                                    </p:anim>
                                    <p:anim calcmode="lin" valueType="num">
                                      <p:cBhvr>
                                        <p:cTn id="9" dur="1000" fill="hold"/>
                                        <p:tgtEl>
                                          <p:spTgt spid="61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372458" y="2048607"/>
            <a:ext cx="7447084" cy="2123658"/>
          </a:xfrm>
          <a:prstGeom prst="rect">
            <a:avLst/>
          </a:prstGeom>
          <a:noFill/>
        </p:spPr>
        <p:txBody>
          <a:bodyPr wrap="square" rtlCol="0">
            <a:spAutoFit/>
          </a:bodyPr>
          <a:lstStyle/>
          <a:p>
            <a:pPr algn="ctr"/>
            <a:r>
              <a:rPr lang="en-US" sz="6600" b="1" dirty="0" smtClean="0">
                <a:solidFill>
                  <a:srgbClr val="FF0000"/>
                </a:solidFill>
              </a:rPr>
              <a:t>HOẠT ĐỘNG 1: </a:t>
            </a:r>
          </a:p>
          <a:p>
            <a:pPr algn="ctr"/>
            <a:r>
              <a:rPr lang="en-US" sz="6600" b="1" dirty="0" smtClean="0">
                <a:solidFill>
                  <a:srgbClr val="FF0000"/>
                </a:solidFill>
              </a:rPr>
              <a:t>HÁT: “CÁ VÀNG BƠI”</a:t>
            </a:r>
            <a:endParaRPr lang="en-US" sz="6600" b="1" dirty="0">
              <a:solidFill>
                <a:srgbClr val="FF0000"/>
              </a:solidFill>
            </a:endParaRPr>
          </a:p>
        </p:txBody>
      </p:sp>
    </p:spTree>
    <p:extLst>
      <p:ext uri="{BB962C8B-B14F-4D97-AF65-F5344CB8AC3E}">
        <p14:creationId xmlns:p14="http://schemas.microsoft.com/office/powerpoint/2010/main" val="2600554510"/>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79938" y="2092569"/>
            <a:ext cx="10832123" cy="2123658"/>
          </a:xfrm>
          <a:prstGeom prst="rect">
            <a:avLst/>
          </a:prstGeom>
          <a:noFill/>
        </p:spPr>
        <p:txBody>
          <a:bodyPr wrap="square" rtlCol="0">
            <a:spAutoFit/>
          </a:bodyPr>
          <a:lstStyle/>
          <a:p>
            <a:pPr algn="ctr"/>
            <a:r>
              <a:rPr lang="en-US" sz="6600" b="1" dirty="0" smtClean="0">
                <a:solidFill>
                  <a:srgbClr val="FF0000"/>
                </a:solidFill>
              </a:rPr>
              <a:t>HOẠT ĐỘNG 2 : </a:t>
            </a:r>
          </a:p>
          <a:p>
            <a:pPr algn="ctr"/>
            <a:r>
              <a:rPr lang="en-US" sz="6600" b="1" dirty="0" smtClean="0">
                <a:solidFill>
                  <a:srgbClr val="FF0000"/>
                </a:solidFill>
              </a:rPr>
              <a:t>TRUYỆN: “CÁ RÔ CON LÊN BỜ”</a:t>
            </a:r>
            <a:endParaRPr lang="en-US" sz="6600" b="1" dirty="0">
              <a:solidFill>
                <a:srgbClr val="FF0000"/>
              </a:solidFill>
            </a:endParaRPr>
          </a:p>
        </p:txBody>
      </p:sp>
    </p:spTree>
    <p:extLst>
      <p:ext uri="{BB962C8B-B14F-4D97-AF65-F5344CB8AC3E}">
        <p14:creationId xmlns:p14="http://schemas.microsoft.com/office/powerpoint/2010/main" val="186528750"/>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r>
              <a:rPr lang="vi-VN" dirty="0" smtClean="0"/>
              <a:t>Trăng </a:t>
            </a:r>
            <a:r>
              <a:rPr lang="vi-VN" dirty="0"/>
              <a:t>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smtClean="0"/>
              <a:t>  </a:t>
            </a:r>
            <a:r>
              <a:rPr lang="vi-VN" dirty="0" smtClean="0"/>
              <a:t>- </a:t>
            </a:r>
            <a:r>
              <a:rPr lang="vi-VN" dirty="0"/>
              <a:t>Bác Cua Kềnh ơi! Bác cho Cá Rô con lên bờ chơi với.Bác Cua Kềnh trả lời:</a:t>
            </a:r>
          </a:p>
          <a:p>
            <a:r>
              <a:rPr lang="en-US" dirty="0" smtClean="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1874499793"/>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 r="553" b="1875"/>
          <a:stretch/>
        </p:blipFill>
        <p:spPr>
          <a:xfrm>
            <a:off x="0" y="-15385"/>
            <a:ext cx="12191999" cy="5234144"/>
          </a:xfrm>
          <a:prstGeom prst="rect">
            <a:avLst/>
          </a:prstGeom>
        </p:spPr>
      </p:pic>
      <p:sp>
        <p:nvSpPr>
          <p:cNvPr id="8" name="Rectangle 7"/>
          <p:cNvSpPr/>
          <p:nvPr/>
        </p:nvSpPr>
        <p:spPr>
          <a:xfrm>
            <a:off x="0" y="5218759"/>
            <a:ext cx="12192000" cy="168496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dirty="0"/>
          </a:p>
        </p:txBody>
      </p:sp>
      <p:sp>
        <p:nvSpPr>
          <p:cNvPr id="6" name="Rectangle 5"/>
          <p:cNvSpPr/>
          <p:nvPr/>
        </p:nvSpPr>
        <p:spPr>
          <a:xfrm>
            <a:off x="-1" y="5218759"/>
            <a:ext cx="12070079" cy="2031325"/>
          </a:xfrm>
          <a:prstGeom prst="rect">
            <a:avLst/>
          </a:prstGeom>
        </p:spPr>
        <p:txBody>
          <a:bodyPr wrap="square">
            <a:spAutoFit/>
          </a:bodyPr>
          <a:lstStyle/>
          <a:p>
            <a:pPr algn="just"/>
            <a:r>
              <a:rPr lang="vi-VN" dirty="0">
                <a:solidFill>
                  <a:schemeClr val="bg1"/>
                </a:solidFill>
              </a:rPr>
              <a:t>Cá Rô con lại nhờ bạn Ếch Xanh :</a:t>
            </a:r>
          </a:p>
          <a:p>
            <a:pPr algn="just"/>
            <a:r>
              <a:rPr lang="vi-VN" dirty="0">
                <a:solidFill>
                  <a:schemeClr val="bg1"/>
                </a:solidFill>
              </a:rPr>
              <a:t> - Ếch Xanh ơi, cõng Cá Rô con lên bờ chơi với</a:t>
            </a:r>
            <a:r>
              <a:rPr lang="vi-VN" dirty="0" smtClean="0">
                <a:solidFill>
                  <a:schemeClr val="bg1"/>
                </a:solidFill>
              </a:rPr>
              <a:t>.</a:t>
            </a:r>
            <a:endParaRPr lang="en-US" dirty="0" smtClean="0">
              <a:solidFill>
                <a:schemeClr val="bg1"/>
              </a:solidFill>
            </a:endParaRPr>
          </a:p>
          <a:p>
            <a:pPr algn="just"/>
            <a:r>
              <a:rPr lang="vi-VN" dirty="0">
                <a:solidFill>
                  <a:schemeClr val="bg1"/>
                </a:solidFill>
              </a:rPr>
              <a:t>Ếch Xanh rất nhiệt tình nhưng vì Ếch Xanh nhỏ quá, không cõng nổi Cá Rô con. Cá Rô con thơ thẩn đến sát bờ. May quá có một chú rùa đang thò đầu ra ngắm trăng Cá Rô con liền đền nhờ bạn Rùa</a:t>
            </a:r>
            <a:r>
              <a:rPr lang="vi-VN" dirty="0" smtClean="0">
                <a:solidFill>
                  <a:schemeClr val="bg1"/>
                </a:solidFill>
              </a:rPr>
              <a:t>:</a:t>
            </a:r>
            <a:endParaRPr lang="en-US" dirty="0" smtClean="0">
              <a:solidFill>
                <a:schemeClr val="bg1"/>
              </a:solidFill>
            </a:endParaRPr>
          </a:p>
          <a:p>
            <a:r>
              <a:rPr lang="vi-VN" dirty="0" smtClean="0">
                <a:solidFill>
                  <a:schemeClr val="bg1"/>
                </a:solidFill>
              </a:rPr>
              <a:t>Bạn Rùa ơi, bạn Rùa ơi! Cõng Cá Rô con lên bờ chơi với.</a:t>
            </a:r>
          </a:p>
          <a:p>
            <a:r>
              <a:rPr lang="vi-VN" dirty="0" smtClean="0">
                <a:solidFill>
                  <a:schemeClr val="bg1"/>
                </a:solidFill>
              </a:rPr>
              <a:t>Rùa con liền đồng ý.</a:t>
            </a:r>
          </a:p>
          <a:p>
            <a:pPr algn="just"/>
            <a:endParaRPr lang="vi-VN" dirty="0">
              <a:solidFill>
                <a:schemeClr val="bg1"/>
              </a:solidFill>
            </a:endParaRPr>
          </a:p>
        </p:txBody>
      </p:sp>
    </p:spTree>
    <p:extLst>
      <p:ext uri="{BB962C8B-B14F-4D97-AF65-F5344CB8AC3E}">
        <p14:creationId xmlns:p14="http://schemas.microsoft.com/office/powerpoint/2010/main" val="1038477955"/>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900"/>
                                        <p:tgtEl>
                                          <p:spTgt spid="8">
                                            <p:txEl>
                                              <p:pRg st="0" end="0"/>
                                            </p:txEl>
                                          </p:spTgt>
                                        </p:tgtEl>
                                      </p:cBhvr>
                                    </p:animEffect>
                                    <p:anim calcmode="lin" valueType="num">
                                      <p:cBhvr>
                                        <p:cTn id="8" dur="19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nodeType="after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Effect transition="in" filter="fade">
                                      <p:cBhvr>
                                        <p:cTn id="20" dur="1000"/>
                                        <p:tgtEl>
                                          <p:spTgt spid="6">
                                            <p:txEl>
                                              <p:pRg st="1" end="1"/>
                                            </p:txEl>
                                          </p:spTgt>
                                        </p:tgtEl>
                                      </p:cBhvr>
                                    </p:animEffect>
                                    <p:anim calcmode="lin" valueType="num">
                                      <p:cBhvr>
                                        <p:cTn id="2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nodeType="after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par>
                          <p:cTn id="29" fill="hold">
                            <p:stCondLst>
                              <p:cond delay="4000"/>
                            </p:stCondLst>
                            <p:childTnLst>
                              <p:par>
                                <p:cTn id="30" presetID="42" presetClass="entr" presetSubtype="0" fill="hold" nodeType="after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fade">
                                      <p:cBhvr>
                                        <p:cTn id="32" dur="2000"/>
                                        <p:tgtEl>
                                          <p:spTgt spid="6">
                                            <p:txEl>
                                              <p:pRg st="3" end="3"/>
                                            </p:txEl>
                                          </p:spTgt>
                                        </p:tgtEl>
                                      </p:cBhvr>
                                    </p:animEffect>
                                    <p:anim calcmode="lin" valueType="num">
                                      <p:cBhvr>
                                        <p:cTn id="33" dur="2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4" dur="2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par>
                          <p:cTn id="35" fill="hold">
                            <p:stCondLst>
                              <p:cond delay="6000"/>
                            </p:stCondLst>
                            <p:childTnLst>
                              <p:par>
                                <p:cTn id="36" presetID="42" presetClass="entr" presetSubtype="0" fill="hold"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2000"/>
                                        <p:tgtEl>
                                          <p:spTgt spid="6">
                                            <p:txEl>
                                              <p:pRg st="4" end="4"/>
                                            </p:txEl>
                                          </p:spTgt>
                                        </p:tgtEl>
                                      </p:cBhvr>
                                    </p:animEffect>
                                    <p:anim calcmode="lin" valueType="num">
                                      <p:cBhvr>
                                        <p:cTn id="39"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40"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792"/>
            <a:ext cx="12192000" cy="4782811"/>
          </a:xfrm>
          <a:prstGeom prst="rect">
            <a:avLst/>
          </a:prstGeom>
        </p:spPr>
      </p:pic>
      <p:sp>
        <p:nvSpPr>
          <p:cNvPr id="5" name="Rectangle 4"/>
          <p:cNvSpPr/>
          <p:nvPr/>
        </p:nvSpPr>
        <p:spPr>
          <a:xfrm>
            <a:off x="0" y="4774019"/>
            <a:ext cx="12192000" cy="208398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r>
              <a:rPr lang="vi-VN" dirty="0" smtClean="0"/>
              <a:t>Cõng </a:t>
            </a:r>
            <a:r>
              <a:rPr lang="vi-VN" dirty="0"/>
              <a:t>bạn trên lưng, Rùa con i` ạch i` ạch từng bước mãi mới đến được tới bờ. Cá Rô con được lên bờ rất vui sướng.</a:t>
            </a:r>
          </a:p>
          <a:p>
            <a:r>
              <a:rPr lang="en-US" dirty="0" smtClean="0"/>
              <a:t> </a:t>
            </a:r>
            <a:r>
              <a:rPr lang="vi-VN" dirty="0" smtClean="0"/>
              <a:t>Đi </a:t>
            </a:r>
            <a:r>
              <a:rPr lang="vi-VN" dirty="0"/>
              <a:t>được một lát, cá rô con thấy hoa mắt, chóng mặt, ngã lăn xuống đất. Rùa con sợ quá kêu toáng lên:</a:t>
            </a:r>
          </a:p>
          <a:p>
            <a:r>
              <a:rPr lang="vi-VN" dirty="0"/>
              <a:t>- Mẹ ơi, mẹ </a:t>
            </a:r>
            <a:r>
              <a:rPr lang="vi-VN" dirty="0" smtClean="0"/>
              <a:t>ơi!</a:t>
            </a:r>
            <a:r>
              <a:rPr lang="en-US" dirty="0" smtClean="0"/>
              <a:t> </a:t>
            </a:r>
            <a:r>
              <a:rPr lang="vi-VN" dirty="0" smtClean="0"/>
              <a:t>Mẹ </a:t>
            </a:r>
            <a:r>
              <a:rPr lang="vi-VN" dirty="0"/>
              <a:t>Rùa đang ở gần đó chạy vội lại.</a:t>
            </a:r>
          </a:p>
          <a:p>
            <a:r>
              <a:rPr lang="vi-VN" dirty="0"/>
              <a:t>- Ôi, con của mẹ không hiểu gì cả. Họ nhà Rùa thở bằng phổi, họ nhà cá thở bằng mang, không lên bờ được đâu. Con hãy mau đưa Cá Rô con về kẻo nguy mất.</a:t>
            </a:r>
          </a:p>
          <a:p>
            <a:r>
              <a:rPr lang="en-US" dirty="0"/>
              <a:t> </a:t>
            </a:r>
            <a:r>
              <a:rPr lang="vi-VN" dirty="0" smtClean="0"/>
              <a:t>Nghe </a:t>
            </a:r>
            <a:r>
              <a:rPr lang="vi-VN" dirty="0"/>
              <a:t>lời mẹ, Rùa con gắng hết sức đưa Cá Rô con trở về, chẳng mấy chốc đã về đến bờ hồ. Cả hai nhảy tõm xuống nước. Cá Rô con hớp hớp cái miệng tròn hoe rồi tung tăng bơi đến ngắm trăng cùng bố mẹ.</a:t>
            </a:r>
          </a:p>
        </p:txBody>
      </p:sp>
    </p:spTree>
    <p:extLst>
      <p:ext uri="{BB962C8B-B14F-4D97-AF65-F5344CB8AC3E}">
        <p14:creationId xmlns:p14="http://schemas.microsoft.com/office/powerpoint/2010/main" val="1202500245"/>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900"/>
                                        <p:tgtEl>
                                          <p:spTgt spid="5">
                                            <p:txEl>
                                              <p:pRg st="0" end="0"/>
                                            </p:txEl>
                                          </p:spTgt>
                                        </p:tgtEl>
                                      </p:cBhvr>
                                    </p:animEffect>
                                    <p:anim calcmode="lin" valueType="num">
                                      <p:cBhvr>
                                        <p:cTn id="8" dur="19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fade">
                                      <p:cBhvr>
                                        <p:cTn id="13" dur="1900"/>
                                        <p:tgtEl>
                                          <p:spTgt spid="5">
                                            <p:txEl>
                                              <p:pRg st="1" end="1"/>
                                            </p:txEl>
                                          </p:spTgt>
                                        </p:tgtEl>
                                      </p:cBhvr>
                                    </p:animEffect>
                                    <p:anim calcmode="lin" valueType="num">
                                      <p:cBhvr>
                                        <p:cTn id="14" dur="19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5" dur="19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800"/>
                            </p:stCondLst>
                            <p:childTnLst>
                              <p:par>
                                <p:cTn id="17" presetID="42"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900"/>
                                        <p:tgtEl>
                                          <p:spTgt spid="5">
                                            <p:txEl>
                                              <p:pRg st="2" end="2"/>
                                            </p:txEl>
                                          </p:spTgt>
                                        </p:tgtEl>
                                      </p:cBhvr>
                                    </p:animEffect>
                                    <p:anim calcmode="lin" valueType="num">
                                      <p:cBhvr>
                                        <p:cTn id="20" dur="19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9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5700"/>
                            </p:stCondLst>
                            <p:childTnLst>
                              <p:par>
                                <p:cTn id="23" presetID="42" presetClass="entr" presetSubtype="0" fill="hold"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1900"/>
                                        <p:tgtEl>
                                          <p:spTgt spid="5">
                                            <p:txEl>
                                              <p:pRg st="3" end="3"/>
                                            </p:txEl>
                                          </p:spTgt>
                                        </p:tgtEl>
                                      </p:cBhvr>
                                    </p:animEffect>
                                    <p:anim calcmode="lin" valueType="num">
                                      <p:cBhvr>
                                        <p:cTn id="26" dur="19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7" dur="19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7600"/>
                            </p:stCondLst>
                            <p:childTnLst>
                              <p:par>
                                <p:cTn id="29" presetID="42" presetClass="entr" presetSubtype="0" fill="hold" nodeType="after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fade">
                                      <p:cBhvr>
                                        <p:cTn id="31" dur="1900"/>
                                        <p:tgtEl>
                                          <p:spTgt spid="5">
                                            <p:txEl>
                                              <p:pRg st="4" end="4"/>
                                            </p:txEl>
                                          </p:spTgt>
                                        </p:tgtEl>
                                      </p:cBhvr>
                                    </p:animEffect>
                                    <p:anim calcmode="lin" valueType="num">
                                      <p:cBhvr>
                                        <p:cTn id="32" dur="19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3" dur="19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250906" y="2831764"/>
            <a:ext cx="6006131" cy="1200329"/>
          </a:xfrm>
          <a:prstGeom prst="rect">
            <a:avLst/>
          </a:prstGeom>
        </p:spPr>
        <p:txBody>
          <a:bodyPr wrap="none">
            <a:spAutoFit/>
          </a:bodyPr>
          <a:lstStyle/>
          <a:p>
            <a:r>
              <a:rPr lang="en-US" sz="7200" b="1" dirty="0" smtClean="0">
                <a:solidFill>
                  <a:srgbClr val="FF0000"/>
                </a:solidFill>
              </a:rPr>
              <a:t>“ ĐÀM THOẠI ”</a:t>
            </a:r>
            <a:endParaRPr lang="en-US" sz="7200" dirty="0"/>
          </a:p>
        </p:txBody>
      </p:sp>
    </p:spTree>
    <p:extLst>
      <p:ext uri="{BB962C8B-B14F-4D97-AF65-F5344CB8AC3E}">
        <p14:creationId xmlns:p14="http://schemas.microsoft.com/office/powerpoint/2010/main" val="2343863486"/>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750289" y="1853093"/>
            <a:ext cx="8541488" cy="2424382"/>
          </a:xfrm>
          <a:prstGeom prst="rect">
            <a:avLst/>
          </a:prstGeom>
        </p:spPr>
        <p:txBody>
          <a:bodyPr wrap="square">
            <a:spAutoFit/>
          </a:bodyPr>
          <a:lstStyle/>
          <a:p>
            <a:pPr>
              <a:lnSpc>
                <a:spcPct val="107000"/>
              </a:lnSpc>
            </a:pP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rô</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nhìn</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thấy</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gì</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trên</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bờ</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4800" b="1"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rô</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nhờ</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bác</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Cua</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Kềnh</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như</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thế</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nào</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endParaRPr lang="en-US" sz="4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7183827"/>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300"/>
                                        <p:tgtEl>
                                          <p:spTgt spid="4">
                                            <p:txEl>
                                              <p:pRg st="1" end="1"/>
                                            </p:txEl>
                                          </p:spTgt>
                                        </p:tgtEl>
                                      </p:cBhvr>
                                    </p:animEffect>
                                    <p:anim calcmode="lin" valueType="num">
                                      <p:cBhvr>
                                        <p:cTn id="14" dur="13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3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r>
              <a:rPr lang="vi-VN" dirty="0" smtClean="0"/>
              <a:t>Trăng </a:t>
            </a:r>
            <a:r>
              <a:rPr lang="vi-VN" dirty="0"/>
              <a:t>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smtClean="0"/>
              <a:t>  </a:t>
            </a:r>
            <a:r>
              <a:rPr lang="vi-VN" dirty="0" smtClean="0"/>
              <a:t>- </a:t>
            </a:r>
            <a:r>
              <a:rPr lang="vi-VN" dirty="0"/>
              <a:t>Bác Cua Kềnh ơi! Bác cho Cá Rô con lên bờ chơi với.Bác Cua Kềnh trả lời:</a:t>
            </a:r>
          </a:p>
          <a:p>
            <a:r>
              <a:rPr lang="en-US" dirty="0" smtClean="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3440103319"/>
      </p:ext>
    </p:extLst>
  </p:cSld>
  <p:clrMapOvr>
    <a:masterClrMapping/>
  </p:clrMapOvr>
  <mc:AlternateContent xmlns:mc="http://schemas.openxmlformats.org/markup-compatibility/2006">
    <mc:Choice xmlns:p14="http://schemas.microsoft.com/office/powerpoint/2010/main" Requires="p14">
      <p:transition spd="slow" p14:dur="1500" advTm="6000">
        <p:split orient="vert"/>
      </p:transition>
    </mc:Choice>
    <mc:Fallback>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607</Words>
  <Application>Microsoft Office PowerPoint</Application>
  <PresentationFormat>Widescreen</PresentationFormat>
  <Paragraphs>51</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6</cp:revision>
  <dcterms:created xsi:type="dcterms:W3CDTF">2023-01-18T01:28:15Z</dcterms:created>
  <dcterms:modified xsi:type="dcterms:W3CDTF">2023-01-18T02:26:15Z</dcterms:modified>
</cp:coreProperties>
</file>