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78"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9B9A-C8D1-B326-9856-23E96F0A23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DEA097-B789-D38F-A4B0-0F8A9ECAD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93EF4D-1F14-0800-FC34-F36F92E75948}"/>
              </a:ext>
            </a:extLst>
          </p:cNvPr>
          <p:cNvSpPr>
            <a:spLocks noGrp="1"/>
          </p:cNvSpPr>
          <p:nvPr>
            <p:ph type="dt" sz="half" idx="10"/>
          </p:nvPr>
        </p:nvSpPr>
        <p:spPr/>
        <p:txBody>
          <a:bodyPr/>
          <a:lstStyle/>
          <a:p>
            <a:fld id="{8D255168-C337-4999-AF6F-9DF0BAD2FA2C}" type="datetimeFigureOut">
              <a:rPr lang="en-US" smtClean="0"/>
              <a:t>13/4/2023</a:t>
            </a:fld>
            <a:endParaRPr lang="en-US"/>
          </a:p>
        </p:txBody>
      </p:sp>
      <p:sp>
        <p:nvSpPr>
          <p:cNvPr id="5" name="Footer Placeholder 4">
            <a:extLst>
              <a:ext uri="{FF2B5EF4-FFF2-40B4-BE49-F238E27FC236}">
                <a16:creationId xmlns:a16="http://schemas.microsoft.com/office/drawing/2014/main" id="{C46E02F5-C061-8370-5E3F-4ECBF410E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83EE4-36FC-ECDE-ACCA-3FEBCCB94018}"/>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20708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C9B29-45DE-360F-D149-E90B27D55B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6E3139-C791-3AB3-9D89-105779F091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ECBDE-A49C-58B8-4DCB-9BD10823BC8D}"/>
              </a:ext>
            </a:extLst>
          </p:cNvPr>
          <p:cNvSpPr>
            <a:spLocks noGrp="1"/>
          </p:cNvSpPr>
          <p:nvPr>
            <p:ph type="dt" sz="half" idx="10"/>
          </p:nvPr>
        </p:nvSpPr>
        <p:spPr/>
        <p:txBody>
          <a:bodyPr/>
          <a:lstStyle/>
          <a:p>
            <a:fld id="{8D255168-C337-4999-AF6F-9DF0BAD2FA2C}" type="datetimeFigureOut">
              <a:rPr lang="en-US" smtClean="0"/>
              <a:t>13/4/2023</a:t>
            </a:fld>
            <a:endParaRPr lang="en-US"/>
          </a:p>
        </p:txBody>
      </p:sp>
      <p:sp>
        <p:nvSpPr>
          <p:cNvPr id="5" name="Footer Placeholder 4">
            <a:extLst>
              <a:ext uri="{FF2B5EF4-FFF2-40B4-BE49-F238E27FC236}">
                <a16:creationId xmlns:a16="http://schemas.microsoft.com/office/drawing/2014/main" id="{4073402B-F084-0FF6-2DAE-D532FC3DD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1FC29-DCBB-537B-EDA8-8AA923D828F4}"/>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116810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8B9B91-4743-0AB9-A800-642A926147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202544-EDDD-9804-64DE-10BD514276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DF25D-0255-75B5-D4D8-EA571699304F}"/>
              </a:ext>
            </a:extLst>
          </p:cNvPr>
          <p:cNvSpPr>
            <a:spLocks noGrp="1"/>
          </p:cNvSpPr>
          <p:nvPr>
            <p:ph type="dt" sz="half" idx="10"/>
          </p:nvPr>
        </p:nvSpPr>
        <p:spPr/>
        <p:txBody>
          <a:bodyPr/>
          <a:lstStyle/>
          <a:p>
            <a:fld id="{8D255168-C337-4999-AF6F-9DF0BAD2FA2C}" type="datetimeFigureOut">
              <a:rPr lang="en-US" smtClean="0"/>
              <a:t>13/4/2023</a:t>
            </a:fld>
            <a:endParaRPr lang="en-US"/>
          </a:p>
        </p:txBody>
      </p:sp>
      <p:sp>
        <p:nvSpPr>
          <p:cNvPr id="5" name="Footer Placeholder 4">
            <a:extLst>
              <a:ext uri="{FF2B5EF4-FFF2-40B4-BE49-F238E27FC236}">
                <a16:creationId xmlns:a16="http://schemas.microsoft.com/office/drawing/2014/main" id="{88E686BC-9914-5A73-986D-70770CF87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70FF0-8A97-79AA-0CB0-812B7A893E66}"/>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95392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75C7-1A42-8B6E-BEB4-448F312D93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584814-5E39-656B-875A-F245BF854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FCBD6-6483-E431-1ADB-25E88F3BEC3B}"/>
              </a:ext>
            </a:extLst>
          </p:cNvPr>
          <p:cNvSpPr>
            <a:spLocks noGrp="1"/>
          </p:cNvSpPr>
          <p:nvPr>
            <p:ph type="dt" sz="half" idx="10"/>
          </p:nvPr>
        </p:nvSpPr>
        <p:spPr/>
        <p:txBody>
          <a:bodyPr/>
          <a:lstStyle/>
          <a:p>
            <a:fld id="{8D255168-C337-4999-AF6F-9DF0BAD2FA2C}" type="datetimeFigureOut">
              <a:rPr lang="en-US" smtClean="0"/>
              <a:t>13/4/2023</a:t>
            </a:fld>
            <a:endParaRPr lang="en-US"/>
          </a:p>
        </p:txBody>
      </p:sp>
      <p:sp>
        <p:nvSpPr>
          <p:cNvPr id="5" name="Footer Placeholder 4">
            <a:extLst>
              <a:ext uri="{FF2B5EF4-FFF2-40B4-BE49-F238E27FC236}">
                <a16:creationId xmlns:a16="http://schemas.microsoft.com/office/drawing/2014/main" id="{88B6555D-027F-BA52-E9C0-7E1FB1CEB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F61F81-2C5D-EAB7-B159-3D36CD73890A}"/>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171915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2360-D720-0377-DFE5-293E1027A2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DA6FC9-6815-F777-8905-FD26523EE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4B2671-EB1F-8884-744A-DEA335186E57}"/>
              </a:ext>
            </a:extLst>
          </p:cNvPr>
          <p:cNvSpPr>
            <a:spLocks noGrp="1"/>
          </p:cNvSpPr>
          <p:nvPr>
            <p:ph type="dt" sz="half" idx="10"/>
          </p:nvPr>
        </p:nvSpPr>
        <p:spPr/>
        <p:txBody>
          <a:bodyPr/>
          <a:lstStyle/>
          <a:p>
            <a:fld id="{8D255168-C337-4999-AF6F-9DF0BAD2FA2C}" type="datetimeFigureOut">
              <a:rPr lang="en-US" smtClean="0"/>
              <a:t>13/4/2023</a:t>
            </a:fld>
            <a:endParaRPr lang="en-US"/>
          </a:p>
        </p:txBody>
      </p:sp>
      <p:sp>
        <p:nvSpPr>
          <p:cNvPr id="5" name="Footer Placeholder 4">
            <a:extLst>
              <a:ext uri="{FF2B5EF4-FFF2-40B4-BE49-F238E27FC236}">
                <a16:creationId xmlns:a16="http://schemas.microsoft.com/office/drawing/2014/main" id="{89E61727-7C31-5634-6CBD-CD9D78B57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4316C0-2215-3B56-1630-F8543800FBE4}"/>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22342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B086-4FF5-597C-921E-C653DECFDC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2133F-A1AD-188D-3CD9-89850BEE68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9F2990-04A5-3963-3081-62A73E03A3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5F849-8E11-6140-9F37-9E4B3C7D6B37}"/>
              </a:ext>
            </a:extLst>
          </p:cNvPr>
          <p:cNvSpPr>
            <a:spLocks noGrp="1"/>
          </p:cNvSpPr>
          <p:nvPr>
            <p:ph type="dt" sz="half" idx="10"/>
          </p:nvPr>
        </p:nvSpPr>
        <p:spPr/>
        <p:txBody>
          <a:bodyPr/>
          <a:lstStyle/>
          <a:p>
            <a:fld id="{8D255168-C337-4999-AF6F-9DF0BAD2FA2C}" type="datetimeFigureOut">
              <a:rPr lang="en-US" smtClean="0"/>
              <a:t>13/4/2023</a:t>
            </a:fld>
            <a:endParaRPr lang="en-US"/>
          </a:p>
        </p:txBody>
      </p:sp>
      <p:sp>
        <p:nvSpPr>
          <p:cNvPr id="6" name="Footer Placeholder 5">
            <a:extLst>
              <a:ext uri="{FF2B5EF4-FFF2-40B4-BE49-F238E27FC236}">
                <a16:creationId xmlns:a16="http://schemas.microsoft.com/office/drawing/2014/main" id="{8D0791C4-ACEE-578E-EA8D-620EAAE73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12846-1660-B0D8-DE7E-05A897C9000F}"/>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413331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4007-D37A-AA75-0A32-751D6CEFE7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307892-332C-4044-F5D0-5BDB6D46B5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A6FB6D-BBD6-57AB-F0C8-6F30810F3B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ABB78F-B0AE-76FB-71BB-0B15BD5856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F7561C-522E-3D7E-90FC-5084D7CCDA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7A801C-299F-F15F-698F-152FE65D9321}"/>
              </a:ext>
            </a:extLst>
          </p:cNvPr>
          <p:cNvSpPr>
            <a:spLocks noGrp="1"/>
          </p:cNvSpPr>
          <p:nvPr>
            <p:ph type="dt" sz="half" idx="10"/>
          </p:nvPr>
        </p:nvSpPr>
        <p:spPr/>
        <p:txBody>
          <a:bodyPr/>
          <a:lstStyle/>
          <a:p>
            <a:fld id="{8D255168-C337-4999-AF6F-9DF0BAD2FA2C}" type="datetimeFigureOut">
              <a:rPr lang="en-US" smtClean="0"/>
              <a:t>13/4/2023</a:t>
            </a:fld>
            <a:endParaRPr lang="en-US"/>
          </a:p>
        </p:txBody>
      </p:sp>
      <p:sp>
        <p:nvSpPr>
          <p:cNvPr id="8" name="Footer Placeholder 7">
            <a:extLst>
              <a:ext uri="{FF2B5EF4-FFF2-40B4-BE49-F238E27FC236}">
                <a16:creationId xmlns:a16="http://schemas.microsoft.com/office/drawing/2014/main" id="{5C42A94A-A33B-CC67-0A20-E3F00047A3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754AE1-A9F4-AF87-CE87-4F52AAFEE776}"/>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10614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89519-42B7-42DC-FC17-87FB52A928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2B5DD7-01D4-960C-95CF-E0BB178375B0}"/>
              </a:ext>
            </a:extLst>
          </p:cNvPr>
          <p:cNvSpPr>
            <a:spLocks noGrp="1"/>
          </p:cNvSpPr>
          <p:nvPr>
            <p:ph type="dt" sz="half" idx="10"/>
          </p:nvPr>
        </p:nvSpPr>
        <p:spPr/>
        <p:txBody>
          <a:bodyPr/>
          <a:lstStyle/>
          <a:p>
            <a:fld id="{8D255168-C337-4999-AF6F-9DF0BAD2FA2C}" type="datetimeFigureOut">
              <a:rPr lang="en-US" smtClean="0"/>
              <a:t>13/4/2023</a:t>
            </a:fld>
            <a:endParaRPr lang="en-US"/>
          </a:p>
        </p:txBody>
      </p:sp>
      <p:sp>
        <p:nvSpPr>
          <p:cNvPr id="4" name="Footer Placeholder 3">
            <a:extLst>
              <a:ext uri="{FF2B5EF4-FFF2-40B4-BE49-F238E27FC236}">
                <a16:creationId xmlns:a16="http://schemas.microsoft.com/office/drawing/2014/main" id="{E6EA6F9E-C2D7-8392-7674-228ADF5F94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58CE18-663C-7187-A699-792C2DC3A136}"/>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801022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42C261-60B4-0F0E-9BBC-82B62E8F942B}"/>
              </a:ext>
            </a:extLst>
          </p:cNvPr>
          <p:cNvSpPr>
            <a:spLocks noGrp="1"/>
          </p:cNvSpPr>
          <p:nvPr>
            <p:ph type="dt" sz="half" idx="10"/>
          </p:nvPr>
        </p:nvSpPr>
        <p:spPr/>
        <p:txBody>
          <a:bodyPr/>
          <a:lstStyle/>
          <a:p>
            <a:fld id="{8D255168-C337-4999-AF6F-9DF0BAD2FA2C}" type="datetimeFigureOut">
              <a:rPr lang="en-US" smtClean="0"/>
              <a:t>13/4/2023</a:t>
            </a:fld>
            <a:endParaRPr lang="en-US"/>
          </a:p>
        </p:txBody>
      </p:sp>
      <p:sp>
        <p:nvSpPr>
          <p:cNvPr id="3" name="Footer Placeholder 2">
            <a:extLst>
              <a:ext uri="{FF2B5EF4-FFF2-40B4-BE49-F238E27FC236}">
                <a16:creationId xmlns:a16="http://schemas.microsoft.com/office/drawing/2014/main" id="{DEA1F54A-2012-5F9E-B3C0-B95A2D39D1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35E473-9E4D-F652-7C72-6E95BDC7CF9D}"/>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72277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68B9-D432-60C6-FB95-BD0A4FD39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A86919-146B-D5BC-B168-BEBE8CAC6B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7F16D-5411-0FEA-D49C-FE4507BEC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F23637-7878-1A52-953E-DC1635889FCE}"/>
              </a:ext>
            </a:extLst>
          </p:cNvPr>
          <p:cNvSpPr>
            <a:spLocks noGrp="1"/>
          </p:cNvSpPr>
          <p:nvPr>
            <p:ph type="dt" sz="half" idx="10"/>
          </p:nvPr>
        </p:nvSpPr>
        <p:spPr/>
        <p:txBody>
          <a:bodyPr/>
          <a:lstStyle/>
          <a:p>
            <a:fld id="{8D255168-C337-4999-AF6F-9DF0BAD2FA2C}" type="datetimeFigureOut">
              <a:rPr lang="en-US" smtClean="0"/>
              <a:t>13/4/2023</a:t>
            </a:fld>
            <a:endParaRPr lang="en-US"/>
          </a:p>
        </p:txBody>
      </p:sp>
      <p:sp>
        <p:nvSpPr>
          <p:cNvPr id="6" name="Footer Placeholder 5">
            <a:extLst>
              <a:ext uri="{FF2B5EF4-FFF2-40B4-BE49-F238E27FC236}">
                <a16:creationId xmlns:a16="http://schemas.microsoft.com/office/drawing/2014/main" id="{DAE94898-83AF-EAF8-B3EF-9F97FD4B0D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147FD-77FA-5738-090A-BDA098678C97}"/>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346631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74F9-5463-677B-5F18-E9D6F1019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E5A99A-8F60-FF80-7321-89342B2915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9DA684-F004-E1FE-4361-849CF03CD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527E71-3310-7541-10CE-1429EF2A9FB5}"/>
              </a:ext>
            </a:extLst>
          </p:cNvPr>
          <p:cNvSpPr>
            <a:spLocks noGrp="1"/>
          </p:cNvSpPr>
          <p:nvPr>
            <p:ph type="dt" sz="half" idx="10"/>
          </p:nvPr>
        </p:nvSpPr>
        <p:spPr/>
        <p:txBody>
          <a:bodyPr/>
          <a:lstStyle/>
          <a:p>
            <a:fld id="{8D255168-C337-4999-AF6F-9DF0BAD2FA2C}" type="datetimeFigureOut">
              <a:rPr lang="en-US" smtClean="0"/>
              <a:t>13/4/2023</a:t>
            </a:fld>
            <a:endParaRPr lang="en-US"/>
          </a:p>
        </p:txBody>
      </p:sp>
      <p:sp>
        <p:nvSpPr>
          <p:cNvPr id="6" name="Footer Placeholder 5">
            <a:extLst>
              <a:ext uri="{FF2B5EF4-FFF2-40B4-BE49-F238E27FC236}">
                <a16:creationId xmlns:a16="http://schemas.microsoft.com/office/drawing/2014/main" id="{F0270FDF-E73D-EEB1-D5D4-3302A4B4C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FBC99-E055-32B5-4F13-86C47CA037CF}"/>
              </a:ext>
            </a:extLst>
          </p:cNvPr>
          <p:cNvSpPr>
            <a:spLocks noGrp="1"/>
          </p:cNvSpPr>
          <p:nvPr>
            <p:ph type="sldNum" sz="quarter" idx="12"/>
          </p:nvPr>
        </p:nvSpPr>
        <p:spPr/>
        <p:txBody>
          <a:bodyPr/>
          <a:lstStyle/>
          <a:p>
            <a:fld id="{FA1004FF-9EBD-4CB3-BCD0-B1D66111E4BA}" type="slidenum">
              <a:rPr lang="en-US" smtClean="0"/>
              <a:t>‹#›</a:t>
            </a:fld>
            <a:endParaRPr lang="en-US"/>
          </a:p>
        </p:txBody>
      </p:sp>
    </p:spTree>
    <p:extLst>
      <p:ext uri="{BB962C8B-B14F-4D97-AF65-F5344CB8AC3E}">
        <p14:creationId xmlns:p14="http://schemas.microsoft.com/office/powerpoint/2010/main" val="296414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81F819-1219-0D51-F8C4-A1DD0C3CD6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DC6991-01C2-59A6-F558-26D834C4F0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F22F36-09CE-DD88-C631-835A0FC0FB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55168-C337-4999-AF6F-9DF0BAD2FA2C}" type="datetimeFigureOut">
              <a:rPr lang="en-US" smtClean="0"/>
              <a:t>13/4/2023</a:t>
            </a:fld>
            <a:endParaRPr lang="en-US"/>
          </a:p>
        </p:txBody>
      </p:sp>
      <p:sp>
        <p:nvSpPr>
          <p:cNvPr id="5" name="Footer Placeholder 4">
            <a:extLst>
              <a:ext uri="{FF2B5EF4-FFF2-40B4-BE49-F238E27FC236}">
                <a16:creationId xmlns:a16="http://schemas.microsoft.com/office/drawing/2014/main" id="{3FFA9390-2A7A-B14E-F991-64AF14A58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830631-94BE-5214-486B-9E759B715B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004FF-9EBD-4CB3-BCD0-B1D66111E4BA}" type="slidenum">
              <a:rPr lang="en-US" smtClean="0"/>
              <a:t>‹#›</a:t>
            </a:fld>
            <a:endParaRPr lang="en-US"/>
          </a:p>
        </p:txBody>
      </p:sp>
    </p:spTree>
    <p:extLst>
      <p:ext uri="{BB962C8B-B14F-4D97-AF65-F5344CB8AC3E}">
        <p14:creationId xmlns:p14="http://schemas.microsoft.com/office/powerpoint/2010/main" val="3159659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0" y="145474"/>
            <a:ext cx="11262250" cy="5693866"/>
          </a:xfrm>
          <a:prstGeom prst="rect">
            <a:avLst/>
          </a:prstGeom>
          <a:noFill/>
        </p:spPr>
        <p:txBody>
          <a:bodyPr wrap="none" rtlCol="0">
            <a:spAutoFit/>
          </a:bodyPr>
          <a:lstStyle/>
          <a:p>
            <a:r>
              <a:rPr lang="en-US" sz="6000" dirty="0" smtClean="0"/>
              <a:t>    TRƯỜNG MẦM NON HOA SỮA </a:t>
            </a:r>
          </a:p>
          <a:p>
            <a:endParaRPr lang="en-US" sz="6000" dirty="0" smtClean="0"/>
          </a:p>
          <a:p>
            <a:pPr algn="ctr"/>
            <a:r>
              <a:rPr lang="en-US" sz="4400" dirty="0" smtClean="0"/>
              <a:t>LĨNH VỰC PHÁT TRIỂN NGÔN NGỮ </a:t>
            </a:r>
          </a:p>
          <a:p>
            <a:pPr algn="ctr"/>
            <a:endParaRPr lang="en-US" sz="4400" dirty="0"/>
          </a:p>
          <a:p>
            <a:endParaRPr lang="en-US" sz="3600" dirty="0" smtClean="0"/>
          </a:p>
          <a:p>
            <a:pPr algn="ctr"/>
            <a:r>
              <a:rPr lang="en-US" sz="3600" dirty="0" smtClean="0"/>
              <a:t>              </a:t>
            </a:r>
            <a:r>
              <a:rPr lang="en-US" sz="6000" dirty="0" err="1" smtClean="0"/>
              <a:t>Truyện</a:t>
            </a:r>
            <a:r>
              <a:rPr lang="en-US" sz="6000" dirty="0" smtClean="0"/>
              <a:t> : </a:t>
            </a:r>
            <a:r>
              <a:rPr lang="en-US" sz="6000" dirty="0" err="1" smtClean="0"/>
              <a:t>Sư</a:t>
            </a:r>
            <a:r>
              <a:rPr lang="en-US" sz="6000" dirty="0" smtClean="0"/>
              <a:t>̣ </a:t>
            </a:r>
            <a:r>
              <a:rPr lang="en-US" sz="6000" dirty="0" err="1" smtClean="0"/>
              <a:t>tích</a:t>
            </a:r>
            <a:r>
              <a:rPr lang="en-US" sz="6000" dirty="0" smtClean="0"/>
              <a:t> </a:t>
            </a:r>
            <a:r>
              <a:rPr lang="en-US" sz="6000" dirty="0" err="1" smtClean="0"/>
              <a:t>cây</a:t>
            </a:r>
            <a:r>
              <a:rPr lang="en-US" sz="6000" dirty="0" smtClean="0"/>
              <a:t> </a:t>
            </a:r>
            <a:r>
              <a:rPr lang="en-US" sz="6000" dirty="0" err="1" smtClean="0"/>
              <a:t>khoai</a:t>
            </a:r>
            <a:r>
              <a:rPr lang="en-US" sz="6000" dirty="0" smtClean="0"/>
              <a:t> </a:t>
            </a:r>
            <a:r>
              <a:rPr lang="en-US" sz="6000" dirty="0" err="1" smtClean="0"/>
              <a:t>lang</a:t>
            </a:r>
            <a:r>
              <a:rPr lang="en-US" sz="6000" dirty="0" smtClean="0"/>
              <a:t> </a:t>
            </a:r>
          </a:p>
          <a:p>
            <a:r>
              <a:rPr lang="en-US" sz="6000" dirty="0" smtClean="0"/>
              <a:t>         GV: </a:t>
            </a:r>
            <a:r>
              <a:rPr lang="en-US" sz="6000" dirty="0" err="1" smtClean="0"/>
              <a:t>Hoàng</a:t>
            </a:r>
            <a:r>
              <a:rPr lang="en-US" sz="6000" dirty="0" smtClean="0"/>
              <a:t> </a:t>
            </a:r>
            <a:r>
              <a:rPr lang="en-US" sz="6000" dirty="0" err="1" smtClean="0"/>
              <a:t>Anh</a:t>
            </a:r>
            <a:r>
              <a:rPr lang="en-US" sz="6000" dirty="0" smtClean="0"/>
              <a:t>  </a:t>
            </a:r>
            <a:endParaRPr lang="en-US" sz="6000" dirty="0"/>
          </a:p>
        </p:txBody>
      </p:sp>
    </p:spTree>
    <p:extLst>
      <p:ext uri="{BB962C8B-B14F-4D97-AF65-F5344CB8AC3E}">
        <p14:creationId xmlns:p14="http://schemas.microsoft.com/office/powerpoint/2010/main" val="272709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4B7AE1-4699-FC5A-2689-4AB2E1C4988F}"/>
              </a:ext>
            </a:extLst>
          </p:cNvPr>
          <p:cNvPicPr>
            <a:picLocks noChangeAspect="1"/>
          </p:cNvPicPr>
          <p:nvPr/>
        </p:nvPicPr>
        <p:blipFill>
          <a:blip r:embed="rId2"/>
          <a:stretch>
            <a:fillRect/>
          </a:stretch>
        </p:blipFill>
        <p:spPr>
          <a:xfrm>
            <a:off x="363894" y="201672"/>
            <a:ext cx="11333584" cy="6375141"/>
          </a:xfrm>
          <a:prstGeom prst="rect">
            <a:avLst/>
          </a:prstGeom>
        </p:spPr>
      </p:pic>
    </p:spTree>
    <p:extLst>
      <p:ext uri="{BB962C8B-B14F-4D97-AF65-F5344CB8AC3E}">
        <p14:creationId xmlns:p14="http://schemas.microsoft.com/office/powerpoint/2010/main" val="70903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BE2D-0D92-C383-FB9F-B0180FF9BCE8}"/>
              </a:ext>
            </a:extLst>
          </p:cNvPr>
          <p:cNvSpPr>
            <a:spLocks noGrp="1"/>
          </p:cNvSpPr>
          <p:nvPr>
            <p:ph type="title"/>
          </p:nvPr>
        </p:nvSpPr>
        <p:spPr/>
        <p:txBody>
          <a:bodyPr>
            <a:normAutofit/>
          </a:bodyPr>
          <a:lstStyle/>
          <a:p>
            <a:r>
              <a:rPr lang="vi-VN" sz="1400" b="0" i="0" dirty="0">
                <a:solidFill>
                  <a:srgbClr val="555555"/>
                </a:solidFill>
                <a:effectLst/>
                <a:latin typeface="Helvetica" panose="020B0604020202020204" pitchFamily="34" charset="0"/>
              </a:rPr>
              <a:t>Ở bìa rừng, có hai bà cháu nghèo khổ sinh sống. Hằng ngày, hai bà cháu phải đi đào củ mài để ăn. Một hôm, cậu bé nói với bà:</a:t>
            </a:r>
            <a:r>
              <a:rPr lang="vi-VN" sz="1400" dirty="0"/>
              <a:t/>
            </a:r>
            <a:br>
              <a:rPr lang="vi-VN" sz="1400" dirty="0"/>
            </a:br>
            <a:r>
              <a:rPr lang="vi-VN" sz="1400" b="0" i="0" dirty="0">
                <a:solidFill>
                  <a:srgbClr val="555555"/>
                </a:solidFill>
                <a:effectLst/>
                <a:latin typeface="Helvetica" panose="020B0604020202020204" pitchFamily="34" charset="0"/>
              </a:rPr>
              <a:t>– Bà ơi, bây giờ cháu đã lớn. Từ nay trở đi, cháu sẽ đi kiếm củi đổi lấy thóc giống và cây lúa để có gạo nấu cơm cho bà ăn, ăn củ mài mãi thì khổ lắm!</a:t>
            </a:r>
            <a:r>
              <a:rPr lang="vi-VN" sz="1400" dirty="0"/>
              <a:t/>
            </a:r>
            <a:br>
              <a:rPr lang="vi-VN" sz="1400" dirty="0"/>
            </a:br>
            <a:r>
              <a:rPr lang="vi-VN" sz="1400" b="0" i="0" dirty="0">
                <a:solidFill>
                  <a:srgbClr val="555555"/>
                </a:solidFill>
                <a:effectLst/>
                <a:latin typeface="Helvetica" panose="020B0604020202020204" pitchFamily="34" charset="0"/>
              </a:rPr>
              <a:t>Từ đó, cậu bé cấy cày và chăm chút cho nương lúa của mình. Nhìn cây lúa trổ bông, rồi chín vàng, cậu sung sướng nghĩ: “Thế là bà sắp được ăn cơm rồi!”.</a:t>
            </a:r>
            <a:endParaRPr lang="en-US" sz="14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78BDB570-19C0-0CE2-D377-F269956258C5}"/>
              </a:ext>
            </a:extLst>
          </p:cNvPr>
          <p:cNvPicPr>
            <a:picLocks noGrp="1" noChangeAspect="1"/>
          </p:cNvPicPr>
          <p:nvPr>
            <p:ph idx="1"/>
          </p:nvPr>
        </p:nvPicPr>
        <p:blipFill>
          <a:blip r:embed="rId2"/>
          <a:stretch>
            <a:fillRect/>
          </a:stretch>
        </p:blipFill>
        <p:spPr>
          <a:xfrm>
            <a:off x="1371600" y="1584228"/>
            <a:ext cx="8658808" cy="5273772"/>
          </a:xfrm>
          <a:prstGeom prst="rect">
            <a:avLst/>
          </a:prstGeom>
        </p:spPr>
      </p:pic>
    </p:spTree>
    <p:extLst>
      <p:ext uri="{BB962C8B-B14F-4D97-AF65-F5344CB8AC3E}">
        <p14:creationId xmlns:p14="http://schemas.microsoft.com/office/powerpoint/2010/main" val="3240914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6B4B-8D65-4041-C5E4-7407B98FC144}"/>
              </a:ext>
            </a:extLst>
          </p:cNvPr>
          <p:cNvSpPr>
            <a:spLocks noGrp="1"/>
          </p:cNvSpPr>
          <p:nvPr>
            <p:ph type="title"/>
          </p:nvPr>
        </p:nvSpPr>
        <p:spPr>
          <a:xfrm>
            <a:off x="838200" y="365125"/>
            <a:ext cx="10515600" cy="577267"/>
          </a:xfrm>
        </p:spPr>
        <p:txBody>
          <a:bodyPr>
            <a:noAutofit/>
          </a:bodyPr>
          <a:lstStyle/>
          <a:p>
            <a:r>
              <a:rPr lang="vi-VN" sz="1600" b="0" i="0" dirty="0">
                <a:solidFill>
                  <a:srgbClr val="555555"/>
                </a:solidFill>
                <a:effectLst/>
                <a:latin typeface="Times New Roman" panose="02020603050405020304" pitchFamily="18" charset="0"/>
                <a:cs typeface="Times New Roman" panose="02020603050405020304" pitchFamily="18" charset="0"/>
              </a:rPr>
              <a:t>Nhưng chẳng may, một hôm cả khu rừng bị cháy thành tro. Cậu bé buồn quá, bưng mặt khóc</a:t>
            </a:r>
            <a:endParaRPr lang="en-US" sz="16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1A16B7CB-3083-6A39-7CAF-0FDF57F6D8B0}"/>
              </a:ext>
            </a:extLst>
          </p:cNvPr>
          <p:cNvPicPr>
            <a:picLocks noGrp="1" noChangeAspect="1"/>
          </p:cNvPicPr>
          <p:nvPr>
            <p:ph idx="1"/>
          </p:nvPr>
        </p:nvPicPr>
        <p:blipFill>
          <a:blip r:embed="rId2"/>
          <a:stretch>
            <a:fillRect/>
          </a:stretch>
        </p:blipFill>
        <p:spPr>
          <a:xfrm>
            <a:off x="838200" y="942392"/>
            <a:ext cx="9742714" cy="5635689"/>
          </a:xfrm>
          <a:prstGeom prst="rect">
            <a:avLst/>
          </a:prstGeom>
        </p:spPr>
      </p:pic>
    </p:spTree>
    <p:extLst>
      <p:ext uri="{BB962C8B-B14F-4D97-AF65-F5344CB8AC3E}">
        <p14:creationId xmlns:p14="http://schemas.microsoft.com/office/powerpoint/2010/main" val="197883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23B85-D4BD-AEAD-9427-5B4DE1C739E1}"/>
              </a:ext>
            </a:extLst>
          </p:cNvPr>
          <p:cNvSpPr>
            <a:spLocks noGrp="1"/>
          </p:cNvSpPr>
          <p:nvPr>
            <p:ph type="title"/>
          </p:nvPr>
        </p:nvSpPr>
        <p:spPr>
          <a:xfrm>
            <a:off x="838200" y="365125"/>
            <a:ext cx="10515600" cy="1127773"/>
          </a:xfrm>
        </p:spPr>
        <p:txBody>
          <a:bodyPr>
            <a:normAutofit/>
          </a:bodyPr>
          <a:lstStyle/>
          <a:p>
            <a:r>
              <a:rPr lang="vi-VN" sz="1600" b="0" i="0" dirty="0">
                <a:solidFill>
                  <a:srgbClr val="555555"/>
                </a:solidFill>
                <a:effectLst/>
              </a:rPr>
              <a:t>Bỗng có ông Bụt hiện lên và bảo:</a:t>
            </a:r>
            <a:r>
              <a:rPr lang="vi-VN" sz="1600" dirty="0"/>
              <a:t/>
            </a:r>
            <a:br>
              <a:rPr lang="vi-VN" sz="1600" dirty="0"/>
            </a:br>
            <a:r>
              <a:rPr lang="vi-VN" sz="1600" b="0" i="0" dirty="0">
                <a:solidFill>
                  <a:srgbClr val="555555"/>
                </a:solidFill>
                <a:effectLst/>
              </a:rPr>
              <a:t>– Hỡi cậu bé hiếu thảo chăm chỉ, ta cho con một điều ước, con hãy ước đi!</a:t>
            </a:r>
            <a:r>
              <a:rPr lang="vi-VN" sz="1600" dirty="0"/>
              <a:t/>
            </a:r>
            <a:br>
              <a:rPr lang="vi-VN" sz="1600" dirty="0"/>
            </a:br>
            <a:r>
              <a:rPr lang="vi-VN" sz="1600" b="0" i="0" dirty="0">
                <a:solidFill>
                  <a:srgbClr val="555555"/>
                </a:solidFill>
                <a:effectLst/>
              </a:rPr>
              <a:t>– Thưa ông, con chỉ mong bà của con không bị đói thôi, bà con già yếu lắm rồi…</a:t>
            </a:r>
            <a:r>
              <a:rPr lang="vi-VN" sz="1600" dirty="0"/>
              <a:t/>
            </a:r>
            <a:br>
              <a:rPr lang="vi-VN" sz="1600" dirty="0"/>
            </a:br>
            <a:r>
              <a:rPr lang="vi-VN" sz="1600" b="0" i="0" dirty="0">
                <a:solidFill>
                  <a:srgbClr val="555555"/>
                </a:solidFill>
                <a:effectLst/>
              </a:rPr>
              <a:t>Ông Bụt gật đầu và biến mất.</a:t>
            </a:r>
            <a:endParaRPr lang="en-US" sz="1600" dirty="0">
              <a:cs typeface="Times New Roman" panose="02020603050405020304" pitchFamily="18" charset="0"/>
            </a:endParaRPr>
          </a:p>
        </p:txBody>
      </p:sp>
      <p:pic>
        <p:nvPicPr>
          <p:cNvPr id="4" name="Content Placeholder 3">
            <a:extLst>
              <a:ext uri="{FF2B5EF4-FFF2-40B4-BE49-F238E27FC236}">
                <a16:creationId xmlns:a16="http://schemas.microsoft.com/office/drawing/2014/main" id="{54268309-6F7C-9CC6-141D-FE1E386AF58C}"/>
              </a:ext>
            </a:extLst>
          </p:cNvPr>
          <p:cNvPicPr>
            <a:picLocks noGrp="1" noChangeAspect="1"/>
          </p:cNvPicPr>
          <p:nvPr>
            <p:ph idx="1"/>
          </p:nvPr>
        </p:nvPicPr>
        <p:blipFill>
          <a:blip r:embed="rId2"/>
          <a:stretch>
            <a:fillRect/>
          </a:stretch>
        </p:blipFill>
        <p:spPr>
          <a:xfrm>
            <a:off x="1194319" y="1595536"/>
            <a:ext cx="9153330" cy="5169158"/>
          </a:xfrm>
          <a:prstGeom prst="rect">
            <a:avLst/>
          </a:prstGeom>
        </p:spPr>
      </p:pic>
    </p:spTree>
    <p:extLst>
      <p:ext uri="{BB962C8B-B14F-4D97-AF65-F5344CB8AC3E}">
        <p14:creationId xmlns:p14="http://schemas.microsoft.com/office/powerpoint/2010/main" val="43439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9CE-B368-4038-FE1F-15B477D9B908}"/>
              </a:ext>
            </a:extLst>
          </p:cNvPr>
          <p:cNvSpPr>
            <a:spLocks noGrp="1"/>
          </p:cNvSpPr>
          <p:nvPr>
            <p:ph type="title"/>
          </p:nvPr>
        </p:nvSpPr>
        <p:spPr>
          <a:xfrm>
            <a:off x="838200" y="0"/>
            <a:ext cx="10515600" cy="1394620"/>
          </a:xfrm>
        </p:spPr>
        <p:txBody>
          <a:bodyPr>
            <a:normAutofit/>
          </a:bodyPr>
          <a:lstStyle/>
          <a:p>
            <a:r>
              <a:rPr lang="vi-VN" sz="1600" b="0" i="0" dirty="0">
                <a:solidFill>
                  <a:srgbClr val="555555"/>
                </a:solidFill>
                <a:effectLst/>
              </a:rPr>
              <a:t>Buổi trưa cậu bé vào rừng đào củ mài nhưng kiếm mãi cũng chẳng còn củ nào. Đến vài cái nấm hay khóm măng chua cũng chẳng có.</a:t>
            </a:r>
            <a:r>
              <a:rPr lang="vi-VN" sz="1600" dirty="0"/>
              <a:t/>
            </a:r>
            <a:br>
              <a:rPr lang="vi-VN" sz="1600" dirty="0"/>
            </a:br>
            <a:r>
              <a:rPr lang="vi-VN" sz="1600" b="0" i="0" dirty="0">
                <a:solidFill>
                  <a:srgbClr val="555555"/>
                </a:solidFill>
                <a:effectLst/>
              </a:rPr>
              <a:t>Bỗng cậu bé đào được một củ gì rất lạ. Ruột nó màu vàng nhạt và bột mịn mềm. Cái củ đó cũng bị lửa rừng hâm nóng và bốc mùi thơm ngòn ngọt. Cậu bé bẻ một miếng nếm thử thì thấy ngon tuyệt, Cậu bèn đào thêm mấy củ nữa đem về mời bà ăn. Bà cũng tấm tắc khen ngon và thấy khỏe hẳn ra.</a:t>
            </a:r>
            <a:endParaRPr lang="en-US" sz="1600" dirty="0">
              <a:cs typeface="Times New Roman" panose="02020603050405020304" pitchFamily="18" charset="0"/>
            </a:endParaRPr>
          </a:p>
        </p:txBody>
      </p:sp>
      <p:pic>
        <p:nvPicPr>
          <p:cNvPr id="4" name="Content Placeholder 3">
            <a:extLst>
              <a:ext uri="{FF2B5EF4-FFF2-40B4-BE49-F238E27FC236}">
                <a16:creationId xmlns:a16="http://schemas.microsoft.com/office/drawing/2014/main" id="{614A9CB8-2944-A701-CDED-5BCB677A5F07}"/>
              </a:ext>
            </a:extLst>
          </p:cNvPr>
          <p:cNvPicPr>
            <a:picLocks noGrp="1" noChangeAspect="1"/>
          </p:cNvPicPr>
          <p:nvPr>
            <p:ph idx="1"/>
          </p:nvPr>
        </p:nvPicPr>
        <p:blipFill>
          <a:blip r:embed="rId2"/>
          <a:stretch>
            <a:fillRect/>
          </a:stretch>
        </p:blipFill>
        <p:spPr>
          <a:xfrm>
            <a:off x="1017037" y="1530220"/>
            <a:ext cx="9937101" cy="5262466"/>
          </a:xfrm>
          <a:prstGeom prst="rect">
            <a:avLst/>
          </a:prstGeom>
        </p:spPr>
      </p:pic>
    </p:spTree>
    <p:extLst>
      <p:ext uri="{BB962C8B-B14F-4D97-AF65-F5344CB8AC3E}">
        <p14:creationId xmlns:p14="http://schemas.microsoft.com/office/powerpoint/2010/main" val="156810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84AC34-8B62-F4B7-0B8D-336AC7BEE8DA}"/>
              </a:ext>
            </a:extLst>
          </p:cNvPr>
          <p:cNvPicPr>
            <a:picLocks noChangeAspect="1"/>
          </p:cNvPicPr>
          <p:nvPr/>
        </p:nvPicPr>
        <p:blipFill>
          <a:blip r:embed="rId2"/>
          <a:stretch>
            <a:fillRect/>
          </a:stretch>
        </p:blipFill>
        <p:spPr>
          <a:xfrm>
            <a:off x="662474" y="1755190"/>
            <a:ext cx="10515600" cy="4972182"/>
          </a:xfrm>
          <a:prstGeom prst="rect">
            <a:avLst/>
          </a:prstGeom>
        </p:spPr>
      </p:pic>
      <p:sp>
        <p:nvSpPr>
          <p:cNvPr id="2" name="Title 1">
            <a:extLst>
              <a:ext uri="{FF2B5EF4-FFF2-40B4-BE49-F238E27FC236}">
                <a16:creationId xmlns:a16="http://schemas.microsoft.com/office/drawing/2014/main" id="{9EFA2069-8111-F345-3176-643C899360B0}"/>
              </a:ext>
            </a:extLst>
          </p:cNvPr>
          <p:cNvSpPr>
            <a:spLocks noGrp="1"/>
          </p:cNvSpPr>
          <p:nvPr>
            <p:ph type="title"/>
          </p:nvPr>
        </p:nvSpPr>
        <p:spPr>
          <a:xfrm>
            <a:off x="838200" y="1"/>
            <a:ext cx="10515600" cy="1690688"/>
          </a:xfrm>
        </p:spPr>
        <p:txBody>
          <a:bodyPr>
            <a:noAutofit/>
          </a:bodyPr>
          <a:lstStyle/>
          <a:p>
            <a:r>
              <a:rPr lang="vi-VN" sz="1600" b="0" i="0" dirty="0">
                <a:solidFill>
                  <a:srgbClr val="555555"/>
                </a:solidFill>
                <a:effectLst/>
              </a:rPr>
              <a:t>Bà hỏi:</a:t>
            </a:r>
            <a:r>
              <a:rPr lang="vi-VN" sz="1600" dirty="0"/>
              <a:t/>
            </a:r>
            <a:br>
              <a:rPr lang="vi-VN" sz="1600" dirty="0"/>
            </a:br>
            <a:r>
              <a:rPr lang="vi-VN" sz="1600" b="0" i="0" dirty="0">
                <a:solidFill>
                  <a:srgbClr val="555555"/>
                </a:solidFill>
                <a:effectLst/>
              </a:rPr>
              <a:t>– Củ này ở đâu mà ngon vậy hả cháu?</a:t>
            </a:r>
            <a:r>
              <a:rPr lang="vi-VN" sz="1600" dirty="0"/>
              <a:t/>
            </a:r>
            <a:br>
              <a:rPr lang="vi-VN" sz="1600" dirty="0"/>
            </a:br>
            <a:r>
              <a:rPr lang="vi-VN" sz="1600" b="0" i="0" dirty="0">
                <a:solidFill>
                  <a:srgbClr val="555555"/>
                </a:solidFill>
                <a:effectLst/>
              </a:rPr>
              <a:t>Cậu bé hào hứng kể lại câu chuyện được gặp ông Bụt cho bà nghe. Bà nói:</a:t>
            </a:r>
            <a:r>
              <a:rPr lang="vi-VN" sz="1600" dirty="0"/>
              <a:t/>
            </a:r>
            <a:br>
              <a:rPr lang="vi-VN" sz="1600" dirty="0"/>
            </a:br>
            <a:r>
              <a:rPr lang="vi-VN" sz="1600" b="0" i="0" dirty="0">
                <a:solidFill>
                  <a:srgbClr val="555555"/>
                </a:solidFill>
                <a:effectLst/>
              </a:rPr>
              <a:t>– Vậy thì thức củ này là của ông Bụt ban cho người nghèo chúng ta đấy. Cháu hãy vào rừng tìm thứ cây quý đó đem trồng khắp bìa rừng, bờ suối để cho mọi người nghèo cũng có cái ăn.</a:t>
            </a:r>
            <a:r>
              <a:rPr lang="vi-VN" sz="1600" dirty="0"/>
              <a:t/>
            </a:r>
            <a:br>
              <a:rPr lang="vi-VN" sz="1600" dirty="0"/>
            </a:br>
            <a:r>
              <a:rPr lang="vi-VN" sz="1600" b="0" i="0" dirty="0">
                <a:solidFill>
                  <a:srgbClr val="555555"/>
                </a:solidFill>
                <a:effectLst/>
              </a:rPr>
              <a:t>Nếu ai muốn trồng, chỉ cần đem vài dây khoai xuống đất và chăm bón thì tới mùa sẽ thu hoạch được rất nhiều củ.</a:t>
            </a:r>
            <a:r>
              <a:rPr lang="vi-VN" sz="1600" dirty="0"/>
              <a:t/>
            </a:r>
            <a:br>
              <a:rPr lang="vi-VN" sz="1600" dirty="0"/>
            </a:br>
            <a:r>
              <a:rPr lang="vi-VN" sz="1600" b="0" i="0" dirty="0">
                <a:solidFill>
                  <a:srgbClr val="555555"/>
                </a:solidFill>
                <a:effectLst/>
              </a:rPr>
              <a:t>Và cho đến bây giờ, khoai lang vẫn được nhiều người ưa thích.</a:t>
            </a:r>
            <a:endParaRPr lang="en-US" sz="16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29FDAAFA-9C90-DAAC-D70B-E5116A1EFE70}"/>
              </a:ext>
            </a:extLst>
          </p:cNvPr>
          <p:cNvSpPr>
            <a:spLocks noGrp="1"/>
          </p:cNvSpPr>
          <p:nvPr>
            <p:ph idx="1"/>
          </p:nvPr>
        </p:nvSpPr>
        <p:spPr>
          <a:xfrm>
            <a:off x="419878" y="1755189"/>
            <a:ext cx="10933922" cy="4421774"/>
          </a:xfrm>
        </p:spPr>
        <p:txBody>
          <a:bodyPr/>
          <a:lstStyle/>
          <a:p>
            <a:endParaRPr lang="en-US" dirty="0"/>
          </a:p>
        </p:txBody>
      </p:sp>
    </p:spTree>
    <p:extLst>
      <p:ext uri="{BB962C8B-B14F-4D97-AF65-F5344CB8AC3E}">
        <p14:creationId xmlns:p14="http://schemas.microsoft.com/office/powerpoint/2010/main" val="4251673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BD4DF-A28C-CF35-EF1D-1E6DB2A67AF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DCE0152-1C51-5699-8282-F52DA644D900}"/>
              </a:ext>
            </a:extLst>
          </p:cNvPr>
          <p:cNvPicPr>
            <a:picLocks noGrp="1" noChangeAspect="1"/>
          </p:cNvPicPr>
          <p:nvPr>
            <p:ph idx="1"/>
          </p:nvPr>
        </p:nvPicPr>
        <p:blipFill>
          <a:blip r:embed="rId2"/>
          <a:stretch>
            <a:fillRect/>
          </a:stretch>
        </p:blipFill>
        <p:spPr>
          <a:xfrm>
            <a:off x="205273" y="101718"/>
            <a:ext cx="11812555" cy="6541677"/>
          </a:xfrm>
          <a:prstGeom prst="rect">
            <a:avLst/>
          </a:prstGeom>
        </p:spPr>
      </p:pic>
    </p:spTree>
    <p:extLst>
      <p:ext uri="{BB962C8B-B14F-4D97-AF65-F5344CB8AC3E}">
        <p14:creationId xmlns:p14="http://schemas.microsoft.com/office/powerpoint/2010/main" val="1183628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463</Words>
  <Application>Microsoft Office PowerPoint</Application>
  <PresentationFormat>Widescreen</PresentationFormat>
  <Paragraphs>12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Helvetica</vt:lpstr>
      <vt:lpstr>Times New Roman</vt:lpstr>
      <vt:lpstr>Office Theme</vt:lpstr>
      <vt:lpstr>PowerPoint Presentation</vt:lpstr>
      <vt:lpstr>PowerPoint Presentation</vt:lpstr>
      <vt:lpstr>Ở bìa rừng, có hai bà cháu nghèo khổ sinh sống. Hằng ngày, hai bà cháu phải đi đào củ mài để ăn. Một hôm, cậu bé nói với bà: – Bà ơi, bây giờ cháu đã lớn. Từ nay trở đi, cháu sẽ đi kiếm củi đổi lấy thóc giống và cây lúa để có gạo nấu cơm cho bà ăn, ăn củ mài mãi thì khổ lắm! Từ đó, cậu bé cấy cày và chăm chút cho nương lúa của mình. Nhìn cây lúa trổ bông, rồi chín vàng, cậu sung sướng nghĩ: “Thế là bà sắp được ăn cơm rồi!”.</vt:lpstr>
      <vt:lpstr>Nhưng chẳng may, một hôm cả khu rừng bị cháy thành tro. Cậu bé buồn quá, bưng mặt khóc</vt:lpstr>
      <vt:lpstr>Bỗng có ông Bụt hiện lên và bảo: – Hỡi cậu bé hiếu thảo chăm chỉ, ta cho con một điều ước, con hãy ước đi! – Thưa ông, con chỉ mong bà của con không bị đói thôi, bà con già yếu lắm rồi… Ông Bụt gật đầu và biến mất.</vt:lpstr>
      <vt:lpstr>Buổi trưa cậu bé vào rừng đào củ mài nhưng kiếm mãi cũng chẳng còn củ nào. Đến vài cái nấm hay khóm măng chua cũng chẳng có. Bỗng cậu bé đào được một củ gì rất lạ. Ruột nó màu vàng nhạt và bột mịn mềm. Cái củ đó cũng bị lửa rừng hâm nóng và bốc mùi thơm ngòn ngọt. Cậu bé bẻ một miếng nếm thử thì thấy ngon tuyệt, Cậu bèn đào thêm mấy củ nữa đem về mời bà ăn. Bà cũng tấm tắc khen ngon và thấy khỏe hẳn ra.</vt:lpstr>
      <vt:lpstr>Bà hỏi: – Củ này ở đâu mà ngon vậy hả cháu? Cậu bé hào hứng kể lại câu chuyện được gặp ông Bụt cho bà nghe. Bà nói: – Vậy thì thức củ này là của ông Bụt ban cho người nghèo chúng ta đấy. Cháu hãy vào rừng tìm thứ cây quý đó đem trồng khắp bìa rừng, bờ suối để cho mọi người nghèo cũng có cái ăn. Nếu ai muốn trồng, chỉ cần đem vài dây khoai xuống đất và chăm bón thì tới mùa sẽ thu hoạch được rất nhiều củ. Và cho đến bây giờ, khoai lang vẫn được nhiều người ưa thích.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4</cp:revision>
  <dcterms:created xsi:type="dcterms:W3CDTF">2022-12-26T01:58:17Z</dcterms:created>
  <dcterms:modified xsi:type="dcterms:W3CDTF">2023-04-13T08:59:23Z</dcterms:modified>
</cp:coreProperties>
</file>