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72" r:id="rId3"/>
    <p:sldId id="273" r:id="rId4"/>
    <p:sldId id="274" r:id="rId5"/>
    <p:sldId id="275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1" r:id="rId18"/>
    <p:sldId id="279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11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501B3-6D88-4115-A2A6-AF72DC332681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154F-83E0-4FD6-9350-A7D5B1FE4C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501B3-6D88-4115-A2A6-AF72DC332681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154F-83E0-4FD6-9350-A7D5B1FE4C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501B3-6D88-4115-A2A6-AF72DC332681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154F-83E0-4FD6-9350-A7D5B1FE4C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501B3-6D88-4115-A2A6-AF72DC332681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154F-83E0-4FD6-9350-A7D5B1FE4C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501B3-6D88-4115-A2A6-AF72DC332681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154F-83E0-4FD6-9350-A7D5B1FE4C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501B3-6D88-4115-A2A6-AF72DC332681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154F-83E0-4FD6-9350-A7D5B1FE4C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501B3-6D88-4115-A2A6-AF72DC332681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154F-83E0-4FD6-9350-A7D5B1FE4C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501B3-6D88-4115-A2A6-AF72DC332681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154F-83E0-4FD6-9350-A7D5B1FE4C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501B3-6D88-4115-A2A6-AF72DC332681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154F-83E0-4FD6-9350-A7D5B1FE4C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501B3-6D88-4115-A2A6-AF72DC332681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154F-83E0-4FD6-9350-A7D5B1FE4C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501B3-6D88-4115-A2A6-AF72DC332681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154F-83E0-4FD6-9350-A7D5B1FE4C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5501B3-6D88-4115-A2A6-AF72DC332681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08154F-83E0-4FD6-9350-A7D5B1FE4CC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dministrator\Desktop\B&#7847;u%20B&#237;%20Th&#432;&#417;ng%20Nhau%20-%20&#272;ang%20C&#7853;p%20Nh&#7853;t%20_%20Ch&#7845;t%20L&#432;&#7907;ng%20128%20kps.mp3" TargetMode="Externa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307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790575" y="342900"/>
          <a:ext cx="7886700" cy="495300"/>
        </p:xfrm>
        <a:graphic>
          <a:graphicData uri="http://schemas.openxmlformats.org/drawingml/2006/table">
            <a:tbl>
              <a:tblPr/>
              <a:tblGrid>
                <a:gridCol w="7886700">
                  <a:extLst>
                    <a:ext uri="{9D8B030D-6E8A-4147-A177-3AD203B41FA5}">
                      <a16:colId xmlns:a16="http://schemas.microsoft.com/office/drawing/2014/main" val="3810403747"/>
                    </a:ext>
                  </a:extLst>
                </a:gridCol>
              </a:tblGrid>
              <a:tr h="434340">
                <a:tc>
                  <a:txBody>
                    <a:bodyPr/>
                    <a:lstStyle/>
                    <a:p>
                      <a:pPr algn="ctr"/>
                      <a:r>
                        <a:rPr lang="vi-VN" sz="14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PHÒNG GD &amp; ĐT QUẬN LONG BIÊN</a:t>
                      </a:r>
                      <a:br>
                        <a:rPr lang="vi-VN" sz="14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vi-VN" sz="14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TRƯỜNG MN HOA SỮA</a:t>
                      </a:r>
                      <a:endParaRPr lang="vi-VN" sz="1400" dirty="0">
                        <a:effectLst/>
                      </a:endParaRP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1397192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450975" y="2347913"/>
          <a:ext cx="7064375" cy="2536825"/>
        </p:xfrm>
        <a:graphic>
          <a:graphicData uri="http://schemas.openxmlformats.org/drawingml/2006/table">
            <a:tbl>
              <a:tblPr/>
              <a:tblGrid>
                <a:gridCol w="7064375">
                  <a:extLst>
                    <a:ext uri="{9D8B030D-6E8A-4147-A177-3AD203B41FA5}">
                      <a16:colId xmlns:a16="http://schemas.microsoft.com/office/drawing/2014/main" val="3122491144"/>
                    </a:ext>
                  </a:extLst>
                </a:gridCol>
              </a:tblGrid>
              <a:tr h="2536825">
                <a:tc>
                  <a:txBody>
                    <a:bodyPr/>
                    <a:lstStyle/>
                    <a:p>
                      <a:r>
                        <a:rPr lang="vi-VN" sz="24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         </a:t>
                      </a:r>
                      <a:r>
                        <a:rPr lang="en-US" sz="24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LĨNH</a:t>
                      </a:r>
                      <a:r>
                        <a:rPr lang="en-US" sz="2400" b="1" baseline="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 VỰC </a:t>
                      </a:r>
                      <a:r>
                        <a:rPr lang="vi-VN" sz="24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PHÁT TRIỂN </a:t>
                      </a:r>
                      <a:r>
                        <a:rPr lang="en-US" sz="2400" b="1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NGÔN</a:t>
                      </a:r>
                      <a:r>
                        <a:rPr lang="en-US" sz="2400" b="1" baseline="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 NGỮ</a:t>
                      </a:r>
                      <a:endParaRPr lang="vi-VN" sz="1400" dirty="0">
                        <a:solidFill>
                          <a:srgbClr val="0000FF"/>
                        </a:solidFill>
                        <a:effectLst/>
                      </a:endParaRPr>
                    </a:p>
                    <a:p>
                      <a:r>
                        <a:rPr lang="vi-VN" sz="2000" dirty="0">
                          <a:solidFill>
                            <a:srgbClr val="0000FF"/>
                          </a:solidFill>
                          <a:effectLst/>
                        </a:rPr>
                        <a:t/>
                      </a:r>
                      <a:br>
                        <a:rPr lang="vi-VN" sz="2000" dirty="0">
                          <a:solidFill>
                            <a:srgbClr val="0000FF"/>
                          </a:solidFill>
                          <a:effectLst/>
                        </a:rPr>
                      </a:br>
                      <a:r>
                        <a:rPr lang="en-US" sz="2000" dirty="0">
                          <a:solidFill>
                            <a:srgbClr val="0000FF"/>
                          </a:solidFill>
                          <a:effectLst/>
                        </a:rPr>
                        <a:t>                 </a:t>
                      </a:r>
                      <a:r>
                        <a:rPr lang="en-US" sz="2000" dirty="0" smtClean="0">
                          <a:solidFill>
                            <a:srgbClr val="0000FF"/>
                          </a:solidFill>
                          <a:effectLst/>
                        </a:rPr>
                        <a:t>  </a:t>
                      </a:r>
                      <a:r>
                        <a:rPr lang="en-US" sz="20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lang="en-US" sz="2000" b="1" baseline="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ĐỘNG: LÀM QUEN </a:t>
                      </a:r>
                      <a:r>
                        <a:rPr lang="en-US" sz="2000" b="1" baseline="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 HỌC</a:t>
                      </a:r>
                      <a:endParaRPr lang="vi-VN" sz="2000" b="1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vi-VN" sz="1400" dirty="0">
                          <a:solidFill>
                            <a:srgbClr val="0000FF"/>
                          </a:solidFill>
                          <a:effectLst/>
                        </a:rPr>
                        <a:t/>
                      </a:r>
                      <a:br>
                        <a:rPr lang="vi-VN" sz="1400" dirty="0">
                          <a:solidFill>
                            <a:srgbClr val="0000FF"/>
                          </a:solidFill>
                          <a:effectLst/>
                        </a:rPr>
                      </a:br>
                      <a:endParaRPr lang="vi-VN" sz="1400" dirty="0">
                        <a:solidFill>
                          <a:srgbClr val="0000FF"/>
                        </a:solidFill>
                        <a:effectLst/>
                      </a:endParaRPr>
                    </a:p>
                    <a:p>
                      <a:r>
                        <a:rPr lang="vi-VN" sz="1400" dirty="0">
                          <a:solidFill>
                            <a:srgbClr val="0000FF"/>
                          </a:solidFill>
                          <a:effectLst/>
                        </a:rPr>
                        <a:t/>
                      </a:r>
                      <a:br>
                        <a:rPr lang="vi-VN" sz="1400" dirty="0">
                          <a:solidFill>
                            <a:srgbClr val="0000FF"/>
                          </a:solidFill>
                          <a:effectLst/>
                        </a:rPr>
                      </a:br>
                      <a:endParaRPr lang="vi-VN" sz="1400" dirty="0">
                        <a:solidFill>
                          <a:srgbClr val="0000FF"/>
                        </a:solidFill>
                        <a:effectLst/>
                      </a:endParaRPr>
                    </a:p>
                    <a:p>
                      <a:r>
                        <a:rPr lang="vi-VN" sz="1400" dirty="0">
                          <a:solidFill>
                            <a:srgbClr val="0000FF"/>
                          </a:solidFill>
                          <a:effectLst/>
                        </a:rPr>
                        <a:t/>
                      </a:r>
                      <a:br>
                        <a:rPr lang="vi-VN" sz="1400" dirty="0">
                          <a:solidFill>
                            <a:srgbClr val="0000FF"/>
                          </a:solidFill>
                          <a:effectLst/>
                        </a:rPr>
                      </a:br>
                      <a:endParaRPr lang="vi-VN" sz="1400" dirty="0">
                        <a:solidFill>
                          <a:srgbClr val="0000FF"/>
                        </a:solidFill>
                        <a:effectLst/>
                      </a:endParaRPr>
                    </a:p>
                    <a:p>
                      <a:r>
                        <a:rPr lang="vi-VN" sz="14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                    </a:t>
                      </a:r>
                      <a:endParaRPr lang="vi-VN" sz="1400" dirty="0">
                        <a:solidFill>
                          <a:srgbClr val="0000FF"/>
                        </a:solidFill>
                        <a:effectLst/>
                      </a:endParaRPr>
                    </a:p>
                  </a:txBody>
                  <a:tcPr marL="67521" marR="67521" marT="33751" marB="337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8646645"/>
                  </a:ext>
                </a:extLst>
              </a:tr>
            </a:tbl>
          </a:graphicData>
        </a:graphic>
      </p:graphicFrame>
      <p:sp>
        <p:nvSpPr>
          <p:cNvPr id="3081" name="Rectangle 7"/>
          <p:cNvSpPr>
            <a:spLocks noChangeArrowheads="1"/>
          </p:cNvSpPr>
          <p:nvPr/>
        </p:nvSpPr>
        <p:spPr bwMode="auto">
          <a:xfrm>
            <a:off x="2933700" y="3824288"/>
            <a:ext cx="58896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sz="1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Đề tài: </a:t>
            </a:r>
            <a:r>
              <a:rPr lang="en-US" altLang="en-US" sz="1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Truyện</a:t>
            </a:r>
            <a:r>
              <a:rPr lang="en-US" alt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“</a:t>
            </a:r>
            <a:r>
              <a:rPr lang="en-US" altLang="en-US" sz="1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chuyện</a:t>
            </a:r>
            <a:r>
              <a:rPr lang="en-US" alt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tay</a:t>
            </a:r>
            <a:r>
              <a:rPr lang="en-US" alt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phải</a:t>
            </a:r>
            <a:r>
              <a:rPr lang="en-US" alt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tay</a:t>
            </a:r>
            <a:r>
              <a:rPr lang="en-US" alt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trái</a:t>
            </a:r>
            <a:r>
              <a:rPr lang="en-US" alt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”</a:t>
            </a:r>
            <a:endParaRPr lang="en-US" altLang="en-US" sz="1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sz="1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Số lượng: </a:t>
            </a:r>
            <a:r>
              <a:rPr lang="en-US" altLang="en-US" sz="1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18 - 20</a:t>
            </a:r>
            <a:r>
              <a:rPr lang="vi-VN" altLang="en-US" sz="1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vi-VN" alt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t</a:t>
            </a:r>
            <a:r>
              <a:rPr lang="en-US" altLang="en-US" sz="1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rẻ</a:t>
            </a:r>
            <a:endParaRPr lang="vi-VN" altLang="en-US" sz="1800" dirty="0">
              <a:latin typeface=".VnAvant" panose="020B7200000000000000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571500" y="6391275"/>
          <a:ext cx="7886700" cy="282575"/>
        </p:xfrm>
        <a:graphic>
          <a:graphicData uri="http://schemas.openxmlformats.org/drawingml/2006/table">
            <a:tbl>
              <a:tblPr/>
              <a:tblGrid>
                <a:gridCol w="7886700">
                  <a:extLst>
                    <a:ext uri="{9D8B030D-6E8A-4147-A177-3AD203B41FA5}">
                      <a16:colId xmlns:a16="http://schemas.microsoft.com/office/drawing/2014/main" val="3810403747"/>
                    </a:ext>
                  </a:extLst>
                </a:gridCol>
              </a:tblGrid>
              <a:tr h="282575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Năm</a:t>
                      </a:r>
                      <a:r>
                        <a:rPr lang="en-US" sz="1400" b="1" baseline="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400" b="1" baseline="0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học</a:t>
                      </a:r>
                      <a:r>
                        <a:rPr lang="en-US" sz="1400" b="1" baseline="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 2022-2023</a:t>
                      </a:r>
                      <a:endParaRPr lang="vi-VN" sz="1400" dirty="0">
                        <a:effectLst/>
                      </a:endParaRPr>
                    </a:p>
                  </a:txBody>
                  <a:tcPr marL="68580" marR="68580" marT="34367" marB="343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13971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5657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Hero\Pictures\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Hero\Pictures\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Hero\Pictures\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Hero\Pictures\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Hero\Pictures\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Hero\Pictures\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C:\Users\Hero\Pictures\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Hero\Pictures\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066800" y="1981200"/>
            <a:ext cx="7315200" cy="258532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spc="50" dirty="0" err="1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Chơi</a:t>
            </a:r>
            <a:r>
              <a:rPr lang="en-US" sz="5400" b="1" spc="50" dirty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trò</a:t>
            </a:r>
            <a:r>
              <a:rPr lang="en-US" sz="5400" b="1" spc="50" dirty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chơi</a:t>
            </a:r>
            <a:r>
              <a:rPr lang="en-US" sz="5400" b="1" spc="50" dirty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 </a:t>
            </a:r>
          </a:p>
          <a:p>
            <a:pPr algn="ctr">
              <a:defRPr/>
            </a:pPr>
            <a:r>
              <a:rPr lang="en-US" sz="5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“</a:t>
            </a:r>
            <a:r>
              <a:rPr lang="en-US" sz="54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Ghép</a:t>
            </a:r>
            <a:r>
              <a:rPr lang="en-US" sz="5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tranh</a:t>
            </a:r>
            <a:r>
              <a:rPr lang="en-US" sz="5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theo</a:t>
            </a:r>
            <a:r>
              <a:rPr lang="en-US" sz="5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nội</a:t>
            </a:r>
            <a:r>
              <a:rPr lang="en-US" sz="5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dung </a:t>
            </a:r>
            <a:r>
              <a:rPr lang="en-US" sz="54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truyện</a:t>
            </a:r>
            <a:r>
              <a:rPr lang="en-US" sz="5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”</a:t>
            </a:r>
          </a:p>
        </p:txBody>
      </p:sp>
      <p:pic>
        <p:nvPicPr>
          <p:cNvPr id="5" name="Bầu Bí Thương Nhau - Đang Cập Nhật _ Chất Lượng 128 kps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7150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0598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421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phere">
          <a:fgClr>
            <a:schemeClr val="accent2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0" name="WordArt 4"/>
          <p:cNvSpPr>
            <a:spLocks noChangeArrowheads="1" noChangeShapeType="1" noTextEdit="1"/>
          </p:cNvSpPr>
          <p:nvPr/>
        </p:nvSpPr>
        <p:spPr bwMode="auto">
          <a:xfrm>
            <a:off x="928255" y="1094509"/>
            <a:ext cx="7010400" cy="42672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>
              <a:defRPr/>
            </a:pPr>
            <a:r>
              <a:rPr lang="en-US" sz="3600" kern="10" dirty="0" err="1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>
                    <a:alpha val="56078"/>
                  </a:srgb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Chơi</a:t>
            </a:r>
            <a:r>
              <a:rPr lang="en-US" sz="3600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>
                    <a:alpha val="56078"/>
                  </a:srgb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>
                    <a:alpha val="56078"/>
                  </a:srgb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trò</a:t>
            </a:r>
            <a:r>
              <a:rPr lang="en-US" sz="3600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>
                    <a:alpha val="56078"/>
                  </a:srgb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>
                    <a:alpha val="56078"/>
                  </a:srgb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chơi</a:t>
            </a:r>
            <a:r>
              <a:rPr lang="vi-VN" sz="3600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>
                    <a:alpha val="56078"/>
                  </a:srgb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: </a:t>
            </a:r>
            <a:endParaRPr lang="vi-VN" sz="3600" kern="1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>
                  <a:alpha val="56078"/>
                </a:srgbClr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>
              <a:defRPr/>
            </a:pPr>
            <a:r>
              <a:rPr lang="vi-VN" sz="3600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>
                    <a:alpha val="56078"/>
                  </a:srgb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“</a:t>
            </a:r>
            <a:r>
              <a:rPr lang="en-US" sz="3600" kern="10" dirty="0" err="1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>
                    <a:alpha val="56078"/>
                  </a:srgb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Nếu</a:t>
            </a:r>
            <a:r>
              <a:rPr lang="en-US" sz="3600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>
                    <a:alpha val="56078"/>
                  </a:srgb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>
                    <a:alpha val="56078"/>
                  </a:srgb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bạn</a:t>
            </a:r>
            <a:r>
              <a:rPr lang="en-US" sz="3600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>
                    <a:alpha val="56078"/>
                  </a:srgb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>
                    <a:alpha val="56078"/>
                  </a:srgb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vui</a:t>
            </a:r>
            <a:r>
              <a:rPr lang="en-US" sz="3600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>
                    <a:alpha val="56078"/>
                  </a:srgb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>
                    <a:alpha val="56078"/>
                  </a:srgb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vẻ</a:t>
            </a:r>
            <a:r>
              <a:rPr lang="en-US" sz="3600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>
                    <a:alpha val="56078"/>
                  </a:srgb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>
                    <a:alpha val="56078"/>
                  </a:srgb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hãy</a:t>
            </a:r>
            <a:r>
              <a:rPr lang="en-US" sz="3600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>
                    <a:alpha val="56078"/>
                  </a:srgb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>
                    <a:alpha val="56078"/>
                  </a:srgb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vỗ</a:t>
            </a:r>
            <a:r>
              <a:rPr lang="en-US" sz="3600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>
                    <a:alpha val="56078"/>
                  </a:srgb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>
                    <a:alpha val="56078"/>
                  </a:srgb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tay</a:t>
            </a:r>
            <a:r>
              <a:rPr lang="en-US" sz="3600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>
                    <a:alpha val="56078"/>
                  </a:srgb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>
                    <a:alpha val="56078"/>
                  </a:srgb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nào</a:t>
            </a:r>
            <a:r>
              <a:rPr lang="en-US" sz="3600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>
                    <a:alpha val="56078"/>
                  </a:srgb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”</a:t>
            </a:r>
            <a:endParaRPr lang="en-US" sz="3600" kern="1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>
                  <a:alpha val="56078"/>
                </a:srgbClr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4" name="Picture 2" descr="blumen-pflanzen129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3512" y="210917"/>
            <a:ext cx="13604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blumen-pflanzen129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83512" y="235345"/>
            <a:ext cx="13604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8071639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C:\Users\User\Desktop\hn16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2514600"/>
            <a:ext cx="5257800" cy="1371600"/>
          </a:xfrm>
        </p:spPr>
        <p:txBody>
          <a:bodyPr/>
          <a:lstStyle/>
          <a:p>
            <a:pPr marL="0" indent="0" algn="ctr">
              <a:buNone/>
            </a:pPr>
            <a:r>
              <a:rPr lang="en-US" sz="6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Đàm</a:t>
            </a:r>
            <a:r>
              <a:rPr lang="en-US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thoại</a:t>
            </a:r>
            <a:endParaRPr lang="en-US" sz="6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659667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WordArt 4"/>
          <p:cNvSpPr>
            <a:spLocks noChangeArrowheads="1" noChangeShapeType="1" noTextEdit="1"/>
          </p:cNvSpPr>
          <p:nvPr/>
        </p:nvSpPr>
        <p:spPr bwMode="auto">
          <a:xfrm>
            <a:off x="1676400" y="1752600"/>
            <a:ext cx="65532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</a:t>
            </a:r>
            <a:r>
              <a:rPr lang="en-US" sz="3600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3600" kern="1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3" name="WordArt 5" descr="Paper bag"/>
          <p:cNvSpPr>
            <a:spLocks noChangeArrowheads="1" noChangeShapeType="1" noTextEdit="1"/>
          </p:cNvSpPr>
          <p:nvPr/>
        </p:nvSpPr>
        <p:spPr bwMode="auto">
          <a:xfrm>
            <a:off x="1524000" y="3048000"/>
            <a:ext cx="7391400" cy="2209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>
                <a:rot lat="0" lon="20519987" rev="0"/>
              </a:camera>
              <a:lightRig rig="legacyHarsh3" dir="r"/>
            </a:scene3d>
            <a:sp3d extrusionH="430200" prstMaterial="legacyMatte">
              <a:extrusionClr>
                <a:srgbClr val="0066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KỂ CHUYỆN</a:t>
            </a:r>
          </a:p>
        </p:txBody>
      </p:sp>
      <p:pic>
        <p:nvPicPr>
          <p:cNvPr id="4" name="Picture 2" descr="blumen-pflanzen129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3512" y="210917"/>
            <a:ext cx="13604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blumen-pflanzen129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4432" y="5181600"/>
            <a:ext cx="13604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blumen-pflanzen129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76585" y="5562600"/>
            <a:ext cx="13604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blumen-pflanzen129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53061" y="75835"/>
            <a:ext cx="13604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78891672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G:\hình nền\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6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447800" y="2450529"/>
            <a:ext cx="65532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Đàm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thoại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4578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ero\Pictures\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My Heart Will Go On Piano - Jasmine Horner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848600" y="59436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30189" numSld="12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ero\Pictures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Hero\Pictures\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Hero\Pictures\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67</Words>
  <Application>Microsoft Office PowerPoint</Application>
  <PresentationFormat>On-screen Show (4:3)</PresentationFormat>
  <Paragraphs>18</Paragraphs>
  <Slides>18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.VnAvant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CtrlSoft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</dc:title>
  <dc:creator>Hero</dc:creator>
  <cp:lastModifiedBy>A333</cp:lastModifiedBy>
  <cp:revision>19</cp:revision>
  <dcterms:created xsi:type="dcterms:W3CDTF">2012-10-02T12:09:22Z</dcterms:created>
  <dcterms:modified xsi:type="dcterms:W3CDTF">2023-04-14T05:54:15Z</dcterms:modified>
</cp:coreProperties>
</file>