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8"/>
  </p:notesMasterIdLst>
  <p:sldIdLst>
    <p:sldId id="261" r:id="rId3"/>
    <p:sldId id="256" r:id="rId4"/>
    <p:sldId id="280" r:id="rId5"/>
    <p:sldId id="281" r:id="rId6"/>
    <p:sldId id="282"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483024-EDAC-42E4-8AEF-7039FC868DFA}" type="datetimeFigureOut">
              <a:rPr lang="en-US" smtClean="0"/>
              <a:t>1/4/2023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0BEB8F-E4E3-44F2-8C09-71FEC54457DC}" type="slidenum">
              <a:rPr lang="en-US" smtClean="0"/>
              <a:t>‹#›</a:t>
            </a:fld>
            <a:endParaRPr lang="en-US"/>
          </a:p>
        </p:txBody>
      </p:sp>
    </p:spTree>
    <p:extLst>
      <p:ext uri="{BB962C8B-B14F-4D97-AF65-F5344CB8AC3E}">
        <p14:creationId xmlns:p14="http://schemas.microsoft.com/office/powerpoint/2010/main" val="3889788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3751226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405738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2726425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374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052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013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320590-627B-480A-A3A5-338654494BB9}" type="datetimeFigureOut">
              <a:rPr lang="en-US" smtClean="0">
                <a:solidFill>
                  <a:prstClr val="black">
                    <a:tint val="75000"/>
                  </a:prstClr>
                </a:solidFill>
              </a:rPr>
              <a:pPr/>
              <a:t>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634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320590-627B-480A-A3A5-338654494BB9}" type="datetimeFigureOut">
              <a:rPr lang="en-US" smtClean="0">
                <a:solidFill>
                  <a:prstClr val="black">
                    <a:tint val="75000"/>
                  </a:prstClr>
                </a:solidFill>
              </a:rPr>
              <a:pPr/>
              <a:t>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003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320590-627B-480A-A3A5-338654494BB9}" type="datetimeFigureOut">
              <a:rPr lang="en-US" smtClean="0">
                <a:solidFill>
                  <a:prstClr val="black">
                    <a:tint val="75000"/>
                  </a:prstClr>
                </a:solidFill>
              </a:rPr>
              <a:pPr/>
              <a:t>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137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20590-627B-480A-A3A5-338654494BB9}" type="datetimeFigureOut">
              <a:rPr lang="en-US" smtClean="0">
                <a:solidFill>
                  <a:prstClr val="black">
                    <a:tint val="75000"/>
                  </a:prstClr>
                </a:solidFill>
              </a:rPr>
              <a:pPr/>
              <a:t>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401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20590-627B-480A-A3A5-338654494BB9}" type="datetimeFigureOut">
              <a:rPr lang="en-US" smtClean="0">
                <a:solidFill>
                  <a:prstClr val="black">
                    <a:tint val="75000"/>
                  </a:prstClr>
                </a:solidFill>
              </a:rPr>
              <a:pPr/>
              <a:t>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34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1056832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20590-627B-480A-A3A5-338654494BB9}" type="datetimeFigureOut">
              <a:rPr lang="en-US" smtClean="0">
                <a:solidFill>
                  <a:prstClr val="black">
                    <a:tint val="75000"/>
                  </a:prstClr>
                </a:solidFill>
              </a:rPr>
              <a:pPr/>
              <a:t>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928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71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320590-627B-480A-A3A5-338654494BB9}"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609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320590-627B-480A-A3A5-338654494BB9}" type="datetimeFigureOut">
              <a:rPr lang="en-US" smtClean="0"/>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4227284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320590-627B-480A-A3A5-338654494BB9}" type="datetimeFigureOut">
              <a:rPr lang="en-US" smtClean="0"/>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225621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320590-627B-480A-A3A5-338654494BB9}" type="datetimeFigureOut">
              <a:rPr lang="en-US" smtClean="0"/>
              <a:t>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1810428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320590-627B-480A-A3A5-338654494BB9}" type="datetimeFigureOut">
              <a:rPr lang="en-US" smtClean="0"/>
              <a:t>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4108284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20590-627B-480A-A3A5-338654494BB9}" type="datetimeFigureOut">
              <a:rPr lang="en-US" smtClean="0"/>
              <a:t>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2482312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20590-627B-480A-A3A5-338654494BB9}" type="datetimeFigureOut">
              <a:rPr lang="en-US" smtClean="0"/>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3295701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320590-627B-480A-A3A5-338654494BB9}" type="datetimeFigureOut">
              <a:rPr lang="en-US" smtClean="0"/>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0B1E-342E-4AB7-A3FB-28DEC35EF9CF}" type="slidenum">
              <a:rPr lang="en-US" smtClean="0"/>
              <a:t>‹#›</a:t>
            </a:fld>
            <a:endParaRPr lang="en-US"/>
          </a:p>
        </p:txBody>
      </p:sp>
    </p:spTree>
    <p:extLst>
      <p:ext uri="{BB962C8B-B14F-4D97-AF65-F5344CB8AC3E}">
        <p14:creationId xmlns:p14="http://schemas.microsoft.com/office/powerpoint/2010/main" val="212983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20590-627B-480A-A3A5-338654494BB9}" type="datetimeFigureOut">
              <a:rPr lang="en-US" smtClean="0"/>
              <a:t>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70B1E-342E-4AB7-A3FB-28DEC35EF9CF}" type="slidenum">
              <a:rPr lang="en-US" smtClean="0"/>
              <a:t>‹#›</a:t>
            </a:fld>
            <a:endParaRPr lang="en-US"/>
          </a:p>
        </p:txBody>
      </p:sp>
    </p:spTree>
    <p:extLst>
      <p:ext uri="{BB962C8B-B14F-4D97-AF65-F5344CB8AC3E}">
        <p14:creationId xmlns:p14="http://schemas.microsoft.com/office/powerpoint/2010/main" val="2722329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20590-627B-480A-A3A5-338654494BB9}" type="datetimeFigureOut">
              <a:rPr lang="en-US" smtClean="0">
                <a:solidFill>
                  <a:prstClr val="black">
                    <a:tint val="75000"/>
                  </a:prstClr>
                </a:solidFill>
              </a:rPr>
              <a:pPr/>
              <a:t>1/4/2023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70B1E-342E-4AB7-A3FB-28DEC35EF9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3772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28600" y="-1066800"/>
            <a:ext cx="8686800" cy="7924800"/>
          </a:xfrm>
        </p:spPr>
        <p:txBody>
          <a:bodyPr>
            <a:normAutofit/>
          </a:bodyPr>
          <a:lstStyle/>
          <a:p>
            <a:r>
              <a:rPr lang="en-US" sz="2800" b="1" dirty="0" smtClean="0">
                <a:solidFill>
                  <a:srgbClr val="FF0000"/>
                </a:solidFill>
              </a:rPr>
              <a:t>PHÒNG GIÁO DỤC VÀ ĐÀO TẠO QUẬN LONG BIÊN </a:t>
            </a:r>
            <a:r>
              <a:rPr lang="en-US" sz="4000" dirty="0" smtClean="0"/>
              <a:t/>
            </a:r>
            <a:br>
              <a:rPr lang="en-US" sz="4000" dirty="0" smtClean="0"/>
            </a:br>
            <a:r>
              <a:rPr lang="en-US" sz="2800" dirty="0" smtClean="0">
                <a:solidFill>
                  <a:srgbClr val="FF0000"/>
                </a:solidFill>
              </a:rPr>
              <a:t>TRƯỜNG MẦM NON HOA SỮA </a:t>
            </a: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t>
            </a:r>
            <a:br>
              <a:rPr lang="en-US" sz="4000" dirty="0" smtClean="0"/>
            </a:br>
            <a:r>
              <a:rPr lang="en-US" sz="4000" dirty="0" smtClean="0">
                <a:solidFill>
                  <a:srgbClr val="006600"/>
                </a:solidFill>
              </a:rPr>
              <a:t/>
            </a:r>
            <a:br>
              <a:rPr lang="en-US" sz="4000" dirty="0" smtClean="0">
                <a:solidFill>
                  <a:srgbClr val="006600"/>
                </a:solidFill>
              </a:rPr>
            </a:br>
            <a:r>
              <a:rPr lang="en-US" sz="4000" dirty="0" smtClean="0">
                <a:solidFill>
                  <a:srgbClr val="006600"/>
                </a:solidFill>
              </a:rPr>
              <a:t/>
            </a:r>
            <a:br>
              <a:rPr lang="en-US" sz="4000" dirty="0" smtClean="0">
                <a:solidFill>
                  <a:srgbClr val="006600"/>
                </a:solidFill>
              </a:rPr>
            </a:br>
            <a:r>
              <a:rPr lang="en-US" sz="2400" dirty="0" err="1" smtClean="0">
                <a:solidFill>
                  <a:srgbClr val="006600"/>
                </a:solidFill>
              </a:rPr>
              <a:t>Năm</a:t>
            </a:r>
            <a:r>
              <a:rPr lang="en-US" sz="2400" dirty="0" smtClean="0">
                <a:solidFill>
                  <a:srgbClr val="006600"/>
                </a:solidFill>
              </a:rPr>
              <a:t> </a:t>
            </a:r>
            <a:r>
              <a:rPr lang="en-US" sz="2400" dirty="0" err="1" smtClean="0">
                <a:solidFill>
                  <a:srgbClr val="006600"/>
                </a:solidFill>
              </a:rPr>
              <a:t>học</a:t>
            </a:r>
            <a:r>
              <a:rPr lang="en-US" sz="2400" dirty="0" smtClean="0">
                <a:solidFill>
                  <a:srgbClr val="006600"/>
                </a:solidFill>
              </a:rPr>
              <a:t> 2022-2023</a:t>
            </a:r>
            <a:endParaRPr lang="en-US" sz="2400" dirty="0">
              <a:solidFill>
                <a:srgbClr val="006600"/>
              </a:solidFill>
            </a:endParaRPr>
          </a:p>
        </p:txBody>
      </p:sp>
      <p:pic>
        <p:nvPicPr>
          <p:cNvPr id="6" name="Picture 2" descr="C:\Users\Welcome\Downloads\logo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899858"/>
            <a:ext cx="914400" cy="10016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6310" y="2286000"/>
            <a:ext cx="9525000" cy="6172200"/>
          </a:xfrm>
          <a:prstGeom prst="rect">
            <a:avLst/>
          </a:prstGeom>
          <a:noFill/>
        </p:spPr>
        <p:txBody>
          <a:bodyPr wrap="square" lIns="91440" tIns="45720" rIns="91440" bIns="45720">
            <a:prstTxWarp prst="textArchUp">
              <a:avLst/>
            </a:prstTxWarp>
            <a:spAutoFit/>
          </a:bodyPr>
          <a:lstStyle/>
          <a:p>
            <a:pPr algn="ctr"/>
            <a:r>
              <a:rPr lang="en-US" sz="3600" b="1" dirty="0" smtClean="0">
                <a:solidFill>
                  <a:srgbClr val="0000FF"/>
                </a:solidFill>
              </a:rPr>
              <a:t>     GIÁO ÁN PHÁT TRIỂN NGÔN NGỮ   </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7" name="TextBox 6"/>
          <p:cNvSpPr txBox="1"/>
          <p:nvPr/>
        </p:nvSpPr>
        <p:spPr>
          <a:xfrm>
            <a:off x="353290" y="3200400"/>
            <a:ext cx="8915400" cy="1077218"/>
          </a:xfrm>
          <a:prstGeom prst="rect">
            <a:avLst/>
          </a:prstGeom>
          <a:noFill/>
        </p:spPr>
        <p:txBody>
          <a:bodyPr wrap="square" rtlCol="0">
            <a:spAutoFit/>
          </a:bodyPr>
          <a:lstStyle/>
          <a:p>
            <a:r>
              <a:rPr lang="en-US" sz="3200" b="1" dirty="0" smtClean="0">
                <a:solidFill>
                  <a:srgbClr val="006600"/>
                </a:solidFill>
              </a:rPr>
              <a:t>                 </a:t>
            </a:r>
            <a:r>
              <a:rPr lang="en-US" sz="3200" b="1" dirty="0" err="1" smtClean="0">
                <a:solidFill>
                  <a:srgbClr val="006600"/>
                </a:solidFill>
              </a:rPr>
              <a:t>Truyện</a:t>
            </a:r>
            <a:r>
              <a:rPr lang="en-US" sz="3200" b="1" dirty="0" smtClean="0">
                <a:solidFill>
                  <a:srgbClr val="006600"/>
                </a:solidFill>
              </a:rPr>
              <a:t> </a:t>
            </a:r>
            <a:r>
              <a:rPr lang="en-US" sz="3200" b="1" dirty="0" smtClean="0">
                <a:solidFill>
                  <a:srgbClr val="006600"/>
                </a:solidFill>
              </a:rPr>
              <a:t>:</a:t>
            </a:r>
            <a:r>
              <a:rPr lang="en-US" sz="3200" b="1" dirty="0" err="1" smtClean="0">
                <a:solidFill>
                  <a:srgbClr val="006600"/>
                </a:solidFill>
              </a:rPr>
              <a:t>Chiếc</a:t>
            </a:r>
            <a:r>
              <a:rPr lang="en-US" sz="3200" b="1" dirty="0" smtClean="0">
                <a:solidFill>
                  <a:srgbClr val="006600"/>
                </a:solidFill>
              </a:rPr>
              <a:t> </a:t>
            </a:r>
            <a:r>
              <a:rPr lang="en-US" sz="3200" b="1" dirty="0" err="1" smtClean="0">
                <a:solidFill>
                  <a:srgbClr val="006600"/>
                </a:solidFill>
              </a:rPr>
              <a:t>áo</a:t>
            </a:r>
            <a:r>
              <a:rPr lang="en-US" sz="3200" b="1" dirty="0" smtClean="0">
                <a:solidFill>
                  <a:srgbClr val="006600"/>
                </a:solidFill>
              </a:rPr>
              <a:t> </a:t>
            </a:r>
            <a:r>
              <a:rPr lang="en-US" sz="3200" b="1" dirty="0" err="1" smtClean="0">
                <a:solidFill>
                  <a:srgbClr val="006600"/>
                </a:solidFill>
              </a:rPr>
              <a:t>mùa</a:t>
            </a:r>
            <a:r>
              <a:rPr lang="en-US" sz="3200" b="1" dirty="0" smtClean="0">
                <a:solidFill>
                  <a:srgbClr val="006600"/>
                </a:solidFill>
              </a:rPr>
              <a:t> </a:t>
            </a:r>
            <a:r>
              <a:rPr lang="en-US" sz="3200" b="1" dirty="0" err="1" smtClean="0">
                <a:solidFill>
                  <a:srgbClr val="006600"/>
                </a:solidFill>
              </a:rPr>
              <a:t>xuân</a:t>
            </a:r>
            <a:r>
              <a:rPr lang="en-US" sz="3200" b="1" dirty="0" smtClean="0">
                <a:solidFill>
                  <a:srgbClr val="006600"/>
                </a:solidFill>
              </a:rPr>
              <a:t> </a:t>
            </a:r>
            <a:r>
              <a:rPr lang="en-US" sz="3200" b="1" dirty="0">
                <a:solidFill>
                  <a:srgbClr val="006600"/>
                </a:solidFill>
              </a:rPr>
              <a:t/>
            </a:r>
            <a:br>
              <a:rPr lang="en-US" sz="3200" b="1" dirty="0">
                <a:solidFill>
                  <a:srgbClr val="006600"/>
                </a:solidFill>
              </a:rPr>
            </a:br>
            <a:r>
              <a:rPr lang="en-US" sz="3200" b="1" dirty="0" smtClean="0">
                <a:solidFill>
                  <a:srgbClr val="006600"/>
                </a:solidFill>
              </a:rPr>
              <a:t>          </a:t>
            </a:r>
            <a:r>
              <a:rPr lang="en-US" sz="3200" b="1" dirty="0" err="1" smtClean="0">
                <a:solidFill>
                  <a:srgbClr val="006600"/>
                </a:solidFill>
              </a:rPr>
              <a:t>Lứa</a:t>
            </a:r>
            <a:r>
              <a:rPr lang="en-US" sz="3200" b="1" dirty="0" smtClean="0">
                <a:solidFill>
                  <a:srgbClr val="006600"/>
                </a:solidFill>
              </a:rPr>
              <a:t> </a:t>
            </a:r>
            <a:r>
              <a:rPr lang="en-US" sz="3200" b="1" dirty="0" err="1">
                <a:solidFill>
                  <a:srgbClr val="006600"/>
                </a:solidFill>
              </a:rPr>
              <a:t>tuổi</a:t>
            </a:r>
            <a:r>
              <a:rPr lang="en-US" sz="3200" b="1" dirty="0">
                <a:solidFill>
                  <a:srgbClr val="006600"/>
                </a:solidFill>
              </a:rPr>
              <a:t> : </a:t>
            </a:r>
            <a:r>
              <a:rPr lang="en-US" sz="3200" b="1" dirty="0" err="1">
                <a:solidFill>
                  <a:srgbClr val="006600"/>
                </a:solidFill>
              </a:rPr>
              <a:t>Nhà</a:t>
            </a:r>
            <a:r>
              <a:rPr lang="en-US" sz="3200" b="1" dirty="0">
                <a:solidFill>
                  <a:srgbClr val="006600"/>
                </a:solidFill>
              </a:rPr>
              <a:t> </a:t>
            </a:r>
            <a:r>
              <a:rPr lang="en-US" sz="3200" b="1" dirty="0" err="1">
                <a:solidFill>
                  <a:srgbClr val="006600"/>
                </a:solidFill>
              </a:rPr>
              <a:t>trẻ</a:t>
            </a:r>
            <a:r>
              <a:rPr lang="en-US" sz="3200" b="1" dirty="0">
                <a:solidFill>
                  <a:srgbClr val="006600"/>
                </a:solidFill>
              </a:rPr>
              <a:t> D1 ( 24 – 36 </a:t>
            </a:r>
            <a:r>
              <a:rPr lang="en-US" sz="3200" b="1" dirty="0" err="1">
                <a:solidFill>
                  <a:srgbClr val="006600"/>
                </a:solidFill>
              </a:rPr>
              <a:t>tháng</a:t>
            </a:r>
            <a:r>
              <a:rPr lang="en-US" sz="3200" dirty="0">
                <a:solidFill>
                  <a:srgbClr val="006600"/>
                </a:solidFill>
              </a:rPr>
              <a:t>)</a:t>
            </a:r>
            <a:endParaRPr lang="en-US"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428060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52400" y="0"/>
            <a:ext cx="8721436" cy="2123658"/>
          </a:xfrm>
          <a:prstGeom prst="rect">
            <a:avLst/>
          </a:prstGeom>
          <a:noFill/>
        </p:spPr>
        <p:txBody>
          <a:bodyPr wrap="square" rtlCol="0">
            <a:spAutoFit/>
          </a:bodyPr>
          <a:lstStyle/>
          <a:p>
            <a:pPr algn="ctr"/>
            <a:r>
              <a:rPr lang="en-US" sz="4400" b="1" dirty="0" smtClean="0">
                <a:solidFill>
                  <a:srgbClr val="FF0000"/>
                </a:solidFill>
                <a:latin typeface="Arial" pitchFamily="34" charset="0"/>
                <a:cs typeface="Arial" pitchFamily="34" charset="0"/>
              </a:rPr>
              <a:t>1.Ổn </a:t>
            </a:r>
            <a:r>
              <a:rPr lang="en-US" sz="4400" b="1" dirty="0" err="1" smtClean="0">
                <a:solidFill>
                  <a:srgbClr val="FF0000"/>
                </a:solidFill>
                <a:latin typeface="Arial" pitchFamily="34" charset="0"/>
                <a:cs typeface="Arial" pitchFamily="34" charset="0"/>
              </a:rPr>
              <a:t>định</a:t>
            </a:r>
            <a:r>
              <a:rPr lang="en-US" sz="4400" b="1" dirty="0" smtClean="0">
                <a:solidFill>
                  <a:srgbClr val="FF0000"/>
                </a:solidFill>
                <a:latin typeface="Arial" pitchFamily="34" charset="0"/>
                <a:cs typeface="Arial" pitchFamily="34" charset="0"/>
              </a:rPr>
              <a:t> :VĐTN </a:t>
            </a:r>
            <a:r>
              <a:rPr lang="en-US" sz="4400" b="1" dirty="0" err="1" smtClean="0">
                <a:solidFill>
                  <a:srgbClr val="FF0000"/>
                </a:solidFill>
                <a:latin typeface="Arial" pitchFamily="34" charset="0"/>
                <a:cs typeface="Arial" pitchFamily="34" charset="0"/>
              </a:rPr>
              <a:t>Bài</a:t>
            </a:r>
            <a:r>
              <a:rPr lang="en-US" sz="4400" b="1" dirty="0" smtClean="0">
                <a:solidFill>
                  <a:srgbClr val="FF0000"/>
                </a:solidFill>
                <a:latin typeface="Arial" pitchFamily="34" charset="0"/>
                <a:cs typeface="Arial" pitchFamily="34" charset="0"/>
              </a:rPr>
              <a:t> </a:t>
            </a:r>
            <a:r>
              <a:rPr lang="en-US" sz="4400" b="1" dirty="0" err="1" smtClean="0">
                <a:solidFill>
                  <a:srgbClr val="FF0000"/>
                </a:solidFill>
                <a:latin typeface="Arial" pitchFamily="34" charset="0"/>
                <a:cs typeface="Arial" pitchFamily="34" charset="0"/>
              </a:rPr>
              <a:t>Trời</a:t>
            </a:r>
            <a:r>
              <a:rPr lang="en-US" sz="4400" b="1" dirty="0" smtClean="0">
                <a:solidFill>
                  <a:srgbClr val="FF0000"/>
                </a:solidFill>
                <a:latin typeface="Arial" pitchFamily="34" charset="0"/>
                <a:cs typeface="Arial" pitchFamily="34" charset="0"/>
              </a:rPr>
              <a:t> </a:t>
            </a:r>
            <a:r>
              <a:rPr lang="en-US" sz="4400" b="1" dirty="0" err="1" smtClean="0">
                <a:solidFill>
                  <a:srgbClr val="FF0000"/>
                </a:solidFill>
                <a:latin typeface="Arial" pitchFamily="34" charset="0"/>
                <a:cs typeface="Arial" pitchFamily="34" charset="0"/>
              </a:rPr>
              <a:t>nắng</a:t>
            </a:r>
            <a:endParaRPr lang="en-US" sz="4400" b="1" dirty="0" smtClean="0">
              <a:solidFill>
                <a:srgbClr val="FF0000"/>
              </a:solidFill>
              <a:latin typeface="Arial" pitchFamily="34" charset="0"/>
              <a:cs typeface="Arial" pitchFamily="34" charset="0"/>
            </a:endParaRPr>
          </a:p>
          <a:p>
            <a:pPr algn="ctr"/>
            <a:r>
              <a:rPr lang="en-US" sz="4400" b="1" dirty="0" smtClean="0">
                <a:solidFill>
                  <a:srgbClr val="FF0000"/>
                </a:solidFill>
                <a:latin typeface="Arial" pitchFamily="34" charset="0"/>
                <a:cs typeface="Arial" pitchFamily="34" charset="0"/>
              </a:rPr>
              <a:t> </a:t>
            </a:r>
            <a:r>
              <a:rPr lang="en-US" sz="4400" b="1" dirty="0" err="1" smtClean="0">
                <a:solidFill>
                  <a:srgbClr val="FF0000"/>
                </a:solidFill>
                <a:latin typeface="Arial" pitchFamily="34" charset="0"/>
                <a:cs typeface="Arial" pitchFamily="34" charset="0"/>
              </a:rPr>
              <a:t>trời</a:t>
            </a:r>
            <a:r>
              <a:rPr lang="en-US" sz="4400" b="1" dirty="0" smtClean="0">
                <a:solidFill>
                  <a:srgbClr val="FF0000"/>
                </a:solidFill>
                <a:latin typeface="Arial" pitchFamily="34" charset="0"/>
                <a:cs typeface="Arial" pitchFamily="34" charset="0"/>
              </a:rPr>
              <a:t> </a:t>
            </a:r>
            <a:r>
              <a:rPr lang="en-US" sz="4400" b="1" dirty="0" err="1" smtClean="0">
                <a:solidFill>
                  <a:srgbClr val="FF0000"/>
                </a:solidFill>
                <a:latin typeface="Arial" pitchFamily="34" charset="0"/>
                <a:cs typeface="Arial" pitchFamily="34" charset="0"/>
              </a:rPr>
              <a:t>mưa</a:t>
            </a:r>
            <a:r>
              <a:rPr lang="en-US" sz="4400" b="1" dirty="0" smtClean="0">
                <a:solidFill>
                  <a:srgbClr val="FF0000"/>
                </a:solidFill>
                <a:latin typeface="Arial" pitchFamily="34" charset="0"/>
                <a:cs typeface="Arial" pitchFamily="34" charset="0"/>
              </a:rPr>
              <a:t>    </a:t>
            </a:r>
          </a:p>
          <a:p>
            <a:pPr algn="ctr"/>
            <a:r>
              <a:rPr lang="en-US" sz="4400" b="1" dirty="0" smtClean="0">
                <a:solidFill>
                  <a:srgbClr val="FF0000"/>
                </a:solidFill>
                <a:latin typeface="Arial" pitchFamily="34" charset="0"/>
                <a:cs typeface="Arial" pitchFamily="34" charset="0"/>
              </a:rPr>
              <a:t> </a:t>
            </a:r>
            <a:endParaRPr lang="en-US" sz="4400" b="1" dirty="0">
              <a:solidFill>
                <a:srgbClr val="FF0000"/>
              </a:solidFill>
              <a:latin typeface="Arial" pitchFamily="34" charset="0"/>
              <a:cs typeface="Arial" pitchFamily="34" charset="0"/>
            </a:endParaRPr>
          </a:p>
        </p:txBody>
      </p:sp>
      <p:pic>
        <p:nvPicPr>
          <p:cNvPr id="2" name="Trời Nắng Trời Mưa - Nhạc Thiếu Nhi Có Lời">
            <a:hlinkClick r:id="" action="ppaction://media"/>
          </p:cNvPr>
          <p:cNvPicPr>
            <a:picLocks noChangeAspect="1"/>
          </p:cNvPicPr>
          <p:nvPr>
            <a:videoFile r:link="rId1"/>
            <p:extLst>
              <p:ext uri="{DAA4B4D4-6D71-4841-9C94-3DE7FCFB9230}">
                <p14:media xmlns:p14="http://schemas.microsoft.com/office/powerpoint/2010/main" r:embed="rId2">
                  <p14:trim st="19246"/>
                </p14:media>
              </p:ext>
            </p:extLst>
          </p:nvPr>
        </p:nvPicPr>
        <p:blipFill>
          <a:blip r:embed="rId5"/>
          <a:stretch>
            <a:fillRect/>
          </a:stretch>
        </p:blipFill>
        <p:spPr>
          <a:xfrm>
            <a:off x="13855" y="1828800"/>
            <a:ext cx="9144000" cy="5486400"/>
          </a:xfrm>
          <a:prstGeom prst="rect">
            <a:avLst/>
          </a:prstGeom>
        </p:spPr>
      </p:pic>
    </p:spTree>
    <p:extLst>
      <p:ext uri="{BB962C8B-B14F-4D97-AF65-F5344CB8AC3E}">
        <p14:creationId xmlns:p14="http://schemas.microsoft.com/office/powerpoint/2010/main" val="16671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438400" y="457200"/>
            <a:ext cx="3980000" cy="584775"/>
          </a:xfrm>
          <a:prstGeom prst="rect">
            <a:avLst/>
          </a:prstGeom>
          <a:noFill/>
        </p:spPr>
        <p:txBody>
          <a:bodyPr wrap="none" rtlCol="0">
            <a:spAutoFit/>
          </a:bodyPr>
          <a:lstStyle/>
          <a:p>
            <a:r>
              <a:rPr lang="en-US" sz="3200" dirty="0" err="1" smtClean="0">
                <a:solidFill>
                  <a:srgbClr val="FF0000"/>
                </a:solidFill>
              </a:rPr>
              <a:t>Lần</a:t>
            </a:r>
            <a:r>
              <a:rPr lang="en-US" sz="3200" dirty="0" smtClean="0">
                <a:solidFill>
                  <a:srgbClr val="FF0000"/>
                </a:solidFill>
              </a:rPr>
              <a:t> 1 : </a:t>
            </a:r>
            <a:r>
              <a:rPr lang="en-US" sz="3200" dirty="0" err="1" smtClean="0">
                <a:solidFill>
                  <a:srgbClr val="FF0000"/>
                </a:solidFill>
              </a:rPr>
              <a:t>Cô</a:t>
            </a:r>
            <a:r>
              <a:rPr lang="en-US" sz="3200" dirty="0" smtClean="0">
                <a:solidFill>
                  <a:srgbClr val="FF0000"/>
                </a:solidFill>
              </a:rPr>
              <a:t> </a:t>
            </a:r>
            <a:r>
              <a:rPr lang="en-US" sz="3200" dirty="0" err="1" smtClean="0">
                <a:solidFill>
                  <a:srgbClr val="FF0000"/>
                </a:solidFill>
              </a:rPr>
              <a:t>kể</a:t>
            </a:r>
            <a:r>
              <a:rPr lang="en-US" sz="3200" dirty="0" smtClean="0">
                <a:solidFill>
                  <a:srgbClr val="FF0000"/>
                </a:solidFill>
              </a:rPr>
              <a:t> </a:t>
            </a:r>
            <a:r>
              <a:rPr lang="en-US" sz="3200" dirty="0" err="1" smtClean="0">
                <a:solidFill>
                  <a:srgbClr val="FF0000"/>
                </a:solidFill>
              </a:rPr>
              <a:t>diễn</a:t>
            </a:r>
            <a:r>
              <a:rPr lang="en-US" sz="3200" dirty="0" smtClean="0">
                <a:solidFill>
                  <a:srgbClr val="FF0000"/>
                </a:solidFill>
              </a:rPr>
              <a:t> </a:t>
            </a:r>
            <a:r>
              <a:rPr lang="en-US" sz="3200" dirty="0" err="1" smtClean="0">
                <a:solidFill>
                  <a:srgbClr val="FF0000"/>
                </a:solidFill>
              </a:rPr>
              <a:t>cảm</a:t>
            </a:r>
            <a:r>
              <a:rPr lang="en-US" sz="3200" dirty="0" smtClean="0">
                <a:solidFill>
                  <a:srgbClr val="FF0000"/>
                </a:solidFill>
              </a:rPr>
              <a:t> </a:t>
            </a:r>
            <a:endParaRPr lang="en-US" sz="3200" dirty="0">
              <a:solidFill>
                <a:srgbClr val="FF0000"/>
              </a:solidFill>
            </a:endParaRP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7086600"/>
          </a:xfrm>
        </p:spPr>
      </p:pic>
      <p:sp>
        <p:nvSpPr>
          <p:cNvPr id="11" name="TextBox 10"/>
          <p:cNvSpPr txBox="1"/>
          <p:nvPr/>
        </p:nvSpPr>
        <p:spPr>
          <a:xfrm>
            <a:off x="4114800" y="274638"/>
            <a:ext cx="5358758" cy="646331"/>
          </a:xfrm>
          <a:prstGeom prst="rect">
            <a:avLst/>
          </a:prstGeom>
          <a:noFill/>
        </p:spPr>
        <p:txBody>
          <a:bodyPr wrap="square" rtlCol="0">
            <a:spAutoFit/>
          </a:bodyPr>
          <a:lstStyle/>
          <a:p>
            <a:r>
              <a:rPr lang="en-US" sz="3600" dirty="0" err="1" smtClean="0">
                <a:solidFill>
                  <a:srgbClr val="FF0000"/>
                </a:solidFill>
              </a:rPr>
              <a:t>Lần</a:t>
            </a:r>
            <a:r>
              <a:rPr lang="en-US" sz="3600" dirty="0" smtClean="0">
                <a:solidFill>
                  <a:srgbClr val="FF0000"/>
                </a:solidFill>
              </a:rPr>
              <a:t> 1 : </a:t>
            </a:r>
            <a:r>
              <a:rPr lang="en-US" sz="3600" dirty="0" err="1" smtClean="0">
                <a:solidFill>
                  <a:srgbClr val="FF0000"/>
                </a:solidFill>
              </a:rPr>
              <a:t>Cô</a:t>
            </a:r>
            <a:r>
              <a:rPr lang="en-US" sz="3600" dirty="0" smtClean="0">
                <a:solidFill>
                  <a:srgbClr val="FF0000"/>
                </a:solidFill>
              </a:rPr>
              <a:t> </a:t>
            </a:r>
            <a:r>
              <a:rPr lang="en-US" sz="3600" dirty="0" err="1" smtClean="0">
                <a:solidFill>
                  <a:srgbClr val="FF0000"/>
                </a:solidFill>
              </a:rPr>
              <a:t>kể</a:t>
            </a:r>
            <a:r>
              <a:rPr lang="en-US" sz="3600" dirty="0" smtClean="0">
                <a:solidFill>
                  <a:srgbClr val="FF0000"/>
                </a:solidFill>
              </a:rPr>
              <a:t> </a:t>
            </a:r>
            <a:r>
              <a:rPr lang="en-US" sz="3600" dirty="0" err="1" smtClean="0">
                <a:solidFill>
                  <a:srgbClr val="FF0000"/>
                </a:solidFill>
              </a:rPr>
              <a:t>diễn</a:t>
            </a:r>
            <a:r>
              <a:rPr lang="en-US" sz="3600" dirty="0" smtClean="0">
                <a:solidFill>
                  <a:srgbClr val="FF0000"/>
                </a:solidFill>
              </a:rPr>
              <a:t> </a:t>
            </a:r>
            <a:r>
              <a:rPr lang="en-US" sz="3600" dirty="0" err="1" smtClean="0">
                <a:solidFill>
                  <a:srgbClr val="FF0000"/>
                </a:solidFill>
              </a:rPr>
              <a:t>cảm</a:t>
            </a:r>
            <a:r>
              <a:rPr lang="en-US" sz="3600" dirty="0" smtClean="0">
                <a:solidFill>
                  <a:srgbClr val="FF0000"/>
                </a:solidFill>
              </a:rPr>
              <a:t> </a:t>
            </a:r>
            <a:endParaRPr lang="en-US" sz="3600" dirty="0">
              <a:solidFill>
                <a:srgbClr val="FF0000"/>
              </a:solidFill>
            </a:endParaRPr>
          </a:p>
        </p:txBody>
      </p:sp>
      <p:sp>
        <p:nvSpPr>
          <p:cNvPr id="13" name="Rectangle 12"/>
          <p:cNvSpPr/>
          <p:nvPr/>
        </p:nvSpPr>
        <p:spPr>
          <a:xfrm>
            <a:off x="882146" y="900291"/>
            <a:ext cx="7770018" cy="5570756"/>
          </a:xfrm>
          <a:prstGeom prst="rect">
            <a:avLst/>
          </a:prstGeom>
        </p:spPr>
        <p:txBody>
          <a:bodyPr wrap="square">
            <a:spAutoFit/>
          </a:bodyPr>
          <a:lstStyle/>
          <a:p>
            <a:r>
              <a:rPr lang="en-US" sz="3200" dirty="0" smtClean="0"/>
              <a:t>                 </a:t>
            </a:r>
            <a:r>
              <a:rPr lang="en-US" sz="3200" dirty="0" err="1" smtClean="0">
                <a:solidFill>
                  <a:srgbClr val="FF0000"/>
                </a:solidFill>
              </a:rPr>
              <a:t>Truyện</a:t>
            </a:r>
            <a:r>
              <a:rPr lang="en-US" sz="3200" dirty="0" smtClean="0">
                <a:solidFill>
                  <a:srgbClr val="FF0000"/>
                </a:solidFill>
              </a:rPr>
              <a:t> : </a:t>
            </a:r>
            <a:r>
              <a:rPr lang="en-US" sz="3200" dirty="0" err="1" smtClean="0">
                <a:solidFill>
                  <a:srgbClr val="FF0000"/>
                </a:solidFill>
              </a:rPr>
              <a:t>Chiếc</a:t>
            </a:r>
            <a:r>
              <a:rPr lang="en-US" sz="3200" dirty="0" smtClean="0">
                <a:solidFill>
                  <a:srgbClr val="FF0000"/>
                </a:solidFill>
              </a:rPr>
              <a:t> </a:t>
            </a:r>
            <a:r>
              <a:rPr lang="en-US" sz="3200" dirty="0" err="1" smtClean="0">
                <a:solidFill>
                  <a:srgbClr val="FF0000"/>
                </a:solidFill>
              </a:rPr>
              <a:t>áo</a:t>
            </a:r>
            <a:r>
              <a:rPr lang="en-US" sz="3200" dirty="0" smtClean="0">
                <a:solidFill>
                  <a:srgbClr val="FF0000"/>
                </a:solidFill>
              </a:rPr>
              <a:t> </a:t>
            </a:r>
            <a:r>
              <a:rPr lang="en-US" sz="3200" dirty="0" err="1" smtClean="0">
                <a:solidFill>
                  <a:srgbClr val="FF0000"/>
                </a:solidFill>
              </a:rPr>
              <a:t>mùa</a:t>
            </a:r>
            <a:r>
              <a:rPr lang="en-US" sz="3200" dirty="0" smtClean="0">
                <a:solidFill>
                  <a:srgbClr val="FF0000"/>
                </a:solidFill>
              </a:rPr>
              <a:t> </a:t>
            </a:r>
            <a:r>
              <a:rPr lang="en-US" sz="3200" dirty="0" err="1" smtClean="0">
                <a:solidFill>
                  <a:srgbClr val="FF0000"/>
                </a:solidFill>
              </a:rPr>
              <a:t>xuân</a:t>
            </a:r>
            <a:r>
              <a:rPr lang="en-US" sz="3200" dirty="0" smtClean="0">
                <a:solidFill>
                  <a:srgbClr val="FF0000"/>
                </a:solidFill>
              </a:rPr>
              <a:t> </a:t>
            </a:r>
          </a:p>
          <a:p>
            <a:r>
              <a:rPr lang="vi-VN" dirty="0"/>
              <a:t> </a:t>
            </a:r>
            <a:r>
              <a:rPr lang="vi-VN" dirty="0">
                <a:latin typeface="+mj-lt"/>
              </a:rPr>
              <a:t>Vào những ngày mùa đông lạnh cóng, tuyết rơi trắng xóa, cả Thỏ mẹ và Thỏ con</a:t>
            </a:r>
            <a:r>
              <a:rPr lang="vi-VN" dirty="0">
                <a:latin typeface="+mj-lt"/>
              </a:rPr>
              <a:t/>
            </a:r>
            <a:br>
              <a:rPr lang="vi-VN" dirty="0">
                <a:latin typeface="+mj-lt"/>
              </a:rPr>
            </a:br>
            <a:r>
              <a:rPr lang="vi-VN" dirty="0">
                <a:latin typeface="+mj-lt"/>
              </a:rPr>
              <a:t>Đều khóac trên mình bộ áo da trắng tin.</a:t>
            </a:r>
            <a:r>
              <a:rPr lang="vi-VN" dirty="0">
                <a:latin typeface="+mj-lt"/>
              </a:rPr>
              <a:t/>
            </a:r>
            <a:br>
              <a:rPr lang="vi-VN" dirty="0">
                <a:latin typeface="+mj-lt"/>
              </a:rPr>
            </a:br>
            <a:r>
              <a:rPr lang="vi-VN" dirty="0">
                <a:latin typeface="+mj-lt"/>
              </a:rPr>
              <a:t>Sang xuân, chú Thỏ con vẫn mặc chiếc áo da trắng. trong rừng, cô Gà Gô đã thay một bộ áo hoa rất đẹp bởi mùa xuân, cánh đồng đầy ắp hoa đò lá xanh, còn vào mùa đông, tuyết phủ trắng thì phải mặc áo trắng, như thế sẽ dễ ẩn nấp hơn!</a:t>
            </a:r>
            <a:r>
              <a:rPr lang="vi-VN" dirty="0">
                <a:latin typeface="+mj-lt"/>
              </a:rPr>
              <a:t/>
            </a:r>
            <a:br>
              <a:rPr lang="vi-VN" dirty="0">
                <a:latin typeface="+mj-lt"/>
              </a:rPr>
            </a:br>
            <a:r>
              <a:rPr lang="vi-VN" dirty="0">
                <a:latin typeface="+mj-lt"/>
              </a:rPr>
              <a:t>Đến bên hồ, một anh bạn Nhái Bén vừa mới thức dậy, toàn thân tỏa ánh xanh như cây cỏ. Ngay cả những anh Châu Chấu cũng hay áo mùa xuân mới: Anh thích nhảy trên bãi cỏ thì mặc áo xanh, còn anh thích nhảy trên bãi đất lại mặc áo nâu. Nhìn thấy Thỏ con. Châu Chấu cười giễu:</a:t>
            </a:r>
            <a:r>
              <a:rPr lang="vi-VN" dirty="0">
                <a:latin typeface="+mj-lt"/>
              </a:rPr>
              <a:t/>
            </a:r>
            <a:br>
              <a:rPr lang="vi-VN" dirty="0">
                <a:latin typeface="+mj-lt"/>
              </a:rPr>
            </a:br>
            <a:r>
              <a:rPr lang="vi-VN" dirty="0">
                <a:latin typeface="+mj-lt"/>
              </a:rPr>
              <a:t>-Ha ha! Mùa xuân mà vẫn mặc áo da trắng cơ à? Đúng là đồ Thỏ ngốc nghéch!</a:t>
            </a:r>
            <a:r>
              <a:rPr lang="vi-VN" dirty="0">
                <a:latin typeface="+mj-lt"/>
              </a:rPr>
              <a:t/>
            </a:r>
            <a:br>
              <a:rPr lang="vi-VN" dirty="0">
                <a:latin typeface="+mj-lt"/>
              </a:rPr>
            </a:br>
            <a:r>
              <a:rPr lang="vi-VN" dirty="0">
                <a:latin typeface="+mj-lt"/>
              </a:rPr>
              <a:t>Tỏ con xấu hổ quá, cạhy thẳng một mạch về nhà, nằng nặc đòi mẹ phải thay quần áo cho, Thỏ mẹ cười và nói:</a:t>
            </a:r>
            <a:r>
              <a:rPr lang="vi-VN" dirty="0">
                <a:latin typeface="+mj-lt"/>
              </a:rPr>
              <a:t/>
            </a:r>
            <a:br>
              <a:rPr lang="vi-VN" dirty="0">
                <a:latin typeface="+mj-lt"/>
              </a:rPr>
            </a:br>
            <a:r>
              <a:rPr lang="vi-VN" dirty="0">
                <a:latin typeface="+mj-lt"/>
              </a:rPr>
              <a:t>– Con thử soi gương xem nào.</a:t>
            </a:r>
            <a:r>
              <a:rPr lang="vi-VN" dirty="0">
                <a:latin typeface="+mj-lt"/>
              </a:rPr>
              <a:t/>
            </a:r>
            <a:br>
              <a:rPr lang="vi-VN" dirty="0">
                <a:latin typeface="+mj-lt"/>
              </a:rPr>
            </a:br>
            <a:r>
              <a:rPr lang="vi-VN" dirty="0">
                <a:latin typeface="+mj-lt"/>
              </a:rPr>
              <a:t>Và thật kỳ lạ khi trong gương, chú thấy mình đã mọc rất nhiều lông màu xám. Thỏ sung sướng reo lên:</a:t>
            </a:r>
            <a:r>
              <a:rPr lang="vi-VN" dirty="0">
                <a:latin typeface="+mj-lt"/>
              </a:rPr>
              <a:t/>
            </a:r>
            <a:br>
              <a:rPr lang="vi-VN" dirty="0">
                <a:latin typeface="+mj-lt"/>
              </a:rPr>
            </a:br>
            <a:r>
              <a:rPr lang="vi-VN" dirty="0">
                <a:latin typeface="+mj-lt"/>
              </a:rPr>
              <a:t>– A!  thấy rồi, con đã mặc quần áo mùa xuân mẹ ạ!</a:t>
            </a:r>
            <a:r>
              <a:rPr lang="vi-VN" dirty="0">
                <a:latin typeface="+mj-lt"/>
              </a:rPr>
              <a:t/>
            </a:r>
            <a:br>
              <a:rPr lang="vi-VN" dirty="0">
                <a:latin typeface="+mj-lt"/>
              </a:rPr>
            </a:br>
            <a:r>
              <a:rPr lang="vi-VN" dirty="0">
                <a:latin typeface="+mj-lt"/>
              </a:rPr>
              <a:t>Mấy ngày sau, hai mẹ con nhà Thỏ đã thay hết lông và mặc bộ quần áo mùa xuân mới.</a:t>
            </a:r>
            <a:endParaRPr lang="vi-VN" b="0" i="0" dirty="0">
              <a:solidFill>
                <a:srgbClr val="555555"/>
              </a:solidFill>
              <a:effectLst/>
              <a:latin typeface="+mj-lt"/>
            </a:endParaRPr>
          </a:p>
        </p:txBody>
      </p:sp>
    </p:spTree>
    <p:extLst>
      <p:ext uri="{BB962C8B-B14F-4D97-AF65-F5344CB8AC3E}">
        <p14:creationId xmlns:p14="http://schemas.microsoft.com/office/powerpoint/2010/main" val="3286596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TextBox 4"/>
          <p:cNvSpPr txBox="1"/>
          <p:nvPr/>
        </p:nvSpPr>
        <p:spPr>
          <a:xfrm>
            <a:off x="1981200" y="139263"/>
            <a:ext cx="7162800" cy="707886"/>
          </a:xfrm>
          <a:prstGeom prst="rect">
            <a:avLst/>
          </a:prstGeom>
          <a:noFill/>
        </p:spPr>
        <p:txBody>
          <a:bodyPr wrap="square" rtlCol="0">
            <a:spAutoFit/>
          </a:bodyPr>
          <a:lstStyle/>
          <a:p>
            <a:r>
              <a:rPr lang="en-US" sz="4000" dirty="0" err="1" smtClean="0">
                <a:solidFill>
                  <a:srgbClr val="0000FF"/>
                </a:solidFill>
              </a:rPr>
              <a:t>Lần</a:t>
            </a:r>
            <a:r>
              <a:rPr lang="en-US" sz="4000" dirty="0" smtClean="0">
                <a:solidFill>
                  <a:srgbClr val="0000FF"/>
                </a:solidFill>
              </a:rPr>
              <a:t> 2 : </a:t>
            </a:r>
            <a:r>
              <a:rPr lang="en-US" sz="4000" dirty="0" err="1" smtClean="0">
                <a:solidFill>
                  <a:srgbClr val="0000FF"/>
                </a:solidFill>
              </a:rPr>
              <a:t>Cô</a:t>
            </a:r>
            <a:r>
              <a:rPr lang="en-US" sz="4000" dirty="0" smtClean="0">
                <a:solidFill>
                  <a:srgbClr val="0000FF"/>
                </a:solidFill>
              </a:rPr>
              <a:t> </a:t>
            </a:r>
            <a:r>
              <a:rPr lang="en-US" sz="4000" dirty="0" err="1" smtClean="0">
                <a:solidFill>
                  <a:srgbClr val="0000FF"/>
                </a:solidFill>
              </a:rPr>
              <a:t>kể</a:t>
            </a:r>
            <a:r>
              <a:rPr lang="en-US" sz="4000" dirty="0" smtClean="0">
                <a:solidFill>
                  <a:srgbClr val="0000FF"/>
                </a:solidFill>
              </a:rPr>
              <a:t> </a:t>
            </a:r>
            <a:r>
              <a:rPr lang="en-US" sz="4000" dirty="0" err="1" smtClean="0">
                <a:solidFill>
                  <a:srgbClr val="0000FF"/>
                </a:solidFill>
              </a:rPr>
              <a:t>cùng</a:t>
            </a:r>
            <a:r>
              <a:rPr lang="en-US" sz="4000" dirty="0" smtClean="0">
                <a:solidFill>
                  <a:srgbClr val="0000FF"/>
                </a:solidFill>
              </a:rPr>
              <a:t> </a:t>
            </a:r>
            <a:r>
              <a:rPr lang="en-US" sz="4000" dirty="0" err="1" smtClean="0">
                <a:solidFill>
                  <a:srgbClr val="0000FF"/>
                </a:solidFill>
              </a:rPr>
              <a:t>ảnh</a:t>
            </a:r>
            <a:r>
              <a:rPr lang="en-US" sz="4000" dirty="0" smtClean="0">
                <a:solidFill>
                  <a:srgbClr val="0000FF"/>
                </a:solidFill>
              </a:rPr>
              <a:t> minh </a:t>
            </a:r>
            <a:r>
              <a:rPr lang="en-US" sz="4000" dirty="0" err="1" smtClean="0">
                <a:solidFill>
                  <a:srgbClr val="0000FF"/>
                </a:solidFill>
              </a:rPr>
              <a:t>họa</a:t>
            </a:r>
            <a:r>
              <a:rPr lang="en-US" sz="4000" dirty="0" smtClean="0">
                <a:solidFill>
                  <a:srgbClr val="0000FF"/>
                </a:solidFill>
              </a:rPr>
              <a:t> </a:t>
            </a:r>
            <a:endParaRPr lang="en-US" sz="4000" dirty="0">
              <a:solidFill>
                <a:srgbClr val="0000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1787"/>
            <a:ext cx="9144000" cy="5871588"/>
          </a:xfrm>
          <a:prstGeom prst="rect">
            <a:avLst/>
          </a:prstGeom>
        </p:spPr>
      </p:pic>
    </p:spTree>
    <p:extLst>
      <p:ext uri="{BB962C8B-B14F-4D97-AF65-F5344CB8AC3E}">
        <p14:creationId xmlns:p14="http://schemas.microsoft.com/office/powerpoint/2010/main" val="3380644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â</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855"/>
            <a:ext cx="8915400" cy="7162800"/>
          </a:xfrm>
        </p:spPr>
      </p:pic>
      <p:sp>
        <p:nvSpPr>
          <p:cNvPr id="7" name="TextBox 6"/>
          <p:cNvSpPr txBox="1"/>
          <p:nvPr/>
        </p:nvSpPr>
        <p:spPr>
          <a:xfrm>
            <a:off x="1752600" y="558932"/>
            <a:ext cx="6324600" cy="2308324"/>
          </a:xfrm>
          <a:prstGeom prst="rect">
            <a:avLst/>
          </a:prstGeom>
          <a:noFill/>
        </p:spPr>
        <p:txBody>
          <a:bodyPr wrap="square" rtlCol="0">
            <a:spAutoFit/>
          </a:bodyPr>
          <a:lstStyle/>
          <a:p>
            <a:endParaRPr lang="en-US" sz="4800" dirty="0" smtClean="0">
              <a:solidFill>
                <a:srgbClr val="FF0000"/>
              </a:solidFill>
            </a:endParaRPr>
          </a:p>
          <a:p>
            <a:endParaRPr lang="en-US" sz="4800" dirty="0">
              <a:solidFill>
                <a:srgbClr val="FF0000"/>
              </a:solidFill>
            </a:endParaRPr>
          </a:p>
          <a:p>
            <a:r>
              <a:rPr lang="en-US" sz="4800" dirty="0" err="1" smtClean="0">
                <a:solidFill>
                  <a:srgbClr val="FF0000"/>
                </a:solidFill>
              </a:rPr>
              <a:t>Lần</a:t>
            </a:r>
            <a:r>
              <a:rPr lang="en-US" sz="4800" dirty="0" smtClean="0">
                <a:solidFill>
                  <a:srgbClr val="FF0000"/>
                </a:solidFill>
              </a:rPr>
              <a:t> </a:t>
            </a:r>
            <a:r>
              <a:rPr lang="en-US" sz="4800" dirty="0" smtClean="0">
                <a:solidFill>
                  <a:srgbClr val="FF0000"/>
                </a:solidFill>
              </a:rPr>
              <a:t>3 </a:t>
            </a:r>
            <a:r>
              <a:rPr lang="en-US" sz="4800" dirty="0" smtClean="0">
                <a:solidFill>
                  <a:srgbClr val="FF0000"/>
                </a:solidFill>
              </a:rPr>
              <a:t>: </a:t>
            </a:r>
            <a:r>
              <a:rPr lang="en-US" sz="4800" dirty="0" err="1" smtClean="0">
                <a:solidFill>
                  <a:srgbClr val="FF0000"/>
                </a:solidFill>
              </a:rPr>
              <a:t>Kể</a:t>
            </a:r>
            <a:r>
              <a:rPr lang="en-US" sz="4800" dirty="0" smtClean="0">
                <a:solidFill>
                  <a:srgbClr val="FF0000"/>
                </a:solidFill>
              </a:rPr>
              <a:t> </a:t>
            </a:r>
            <a:r>
              <a:rPr lang="en-US" sz="4800" dirty="0" err="1" smtClean="0">
                <a:solidFill>
                  <a:srgbClr val="FF0000"/>
                </a:solidFill>
              </a:rPr>
              <a:t>cùng</a:t>
            </a:r>
            <a:r>
              <a:rPr lang="en-US" sz="4800" dirty="0" smtClean="0">
                <a:solidFill>
                  <a:srgbClr val="FF0000"/>
                </a:solidFill>
              </a:rPr>
              <a:t> </a:t>
            </a:r>
            <a:r>
              <a:rPr lang="en-US" sz="4800" dirty="0" err="1" smtClean="0">
                <a:solidFill>
                  <a:srgbClr val="FF0000"/>
                </a:solidFill>
              </a:rPr>
              <a:t>rối</a:t>
            </a:r>
            <a:r>
              <a:rPr lang="en-US" sz="4800" dirty="0" smtClean="0">
                <a:solidFill>
                  <a:srgbClr val="FF0000"/>
                </a:solidFill>
              </a:rPr>
              <a:t> </a:t>
            </a:r>
            <a:r>
              <a:rPr lang="en-US" sz="4800" dirty="0" err="1" smtClean="0">
                <a:solidFill>
                  <a:srgbClr val="FF0000"/>
                </a:solidFill>
              </a:rPr>
              <a:t>bóng</a:t>
            </a:r>
            <a:r>
              <a:rPr lang="en-US" sz="4800" dirty="0" smtClean="0">
                <a:solidFill>
                  <a:srgbClr val="FF0000"/>
                </a:solidFill>
              </a:rPr>
              <a:t>   </a:t>
            </a:r>
            <a:endParaRPr lang="en-US" sz="4800" dirty="0">
              <a:solidFill>
                <a:srgbClr val="FF0000"/>
              </a:solidFill>
            </a:endParaRPr>
          </a:p>
        </p:txBody>
      </p:sp>
    </p:spTree>
    <p:extLst>
      <p:ext uri="{BB962C8B-B14F-4D97-AF65-F5344CB8AC3E}">
        <p14:creationId xmlns:p14="http://schemas.microsoft.com/office/powerpoint/2010/main" val="2734437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1650</TotalTime>
  <Words>398</Words>
  <Application>Microsoft Office PowerPoint</Application>
  <PresentationFormat>On-screen Show (4:3)</PresentationFormat>
  <Paragraphs>15</Paragraphs>
  <Slides>5</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vt:i4>
      </vt:variant>
    </vt:vector>
  </HeadingPairs>
  <TitlesOfParts>
    <vt:vector size="10" baseType="lpstr">
      <vt:lpstr>Arial</vt:lpstr>
      <vt:lpstr>Calibri</vt:lpstr>
      <vt:lpstr>Times New Roman</vt:lpstr>
      <vt:lpstr>Office Theme</vt:lpstr>
      <vt:lpstr>4_Office Theme</vt:lpstr>
      <vt:lpstr>PHÒNG GIÁO DỤC VÀ ĐÀO TẠO QUẬN LONG BIÊN  TRƯỜNG MẦM NON HOA SỮA                 Năm học 2022-2023</vt:lpstr>
      <vt:lpstr>PowerPoint Presentation</vt:lpstr>
      <vt:lpstr>PowerPoint Presentation</vt:lpstr>
      <vt:lpstr>PowerPoint Presentation</vt:lpstr>
      <vt:lpstr>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Lop D1</dc:creator>
  <cp:lastModifiedBy>Phong1T1</cp:lastModifiedBy>
  <cp:revision>60</cp:revision>
  <dcterms:created xsi:type="dcterms:W3CDTF">2018-10-09T01:27:08Z</dcterms:created>
  <dcterms:modified xsi:type="dcterms:W3CDTF">2023-01-04T02:29:01Z</dcterms:modified>
</cp:coreProperties>
</file>