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6" r:id="rId9"/>
    <p:sldId id="267"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8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02/12/2022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02/12/2022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smtClean="0">
                <a:solidFill>
                  <a:srgbClr val="FF0000"/>
                </a:solidFill>
                <a:latin typeface="Times New Roman" pitchFamily="18" charset="0"/>
                <a:cs typeface="Times New Roman" pitchFamily="18" charset="0"/>
              </a:rPr>
              <a:t>PHÒNG GIÁO DỤC ĐÀO TẠO QUẬN LONG BIÊN</a:t>
            </a:r>
            <a:br>
              <a:rPr lang="en-US" sz="2400" dirty="0" smtClean="0">
                <a:solidFill>
                  <a:srgbClr val="FF0000"/>
                </a:solidFill>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TRƯỜNG MẦM </a:t>
            </a:r>
            <a:r>
              <a:rPr lang="en-US" sz="2400" smtClean="0">
                <a:solidFill>
                  <a:srgbClr val="FF0000"/>
                </a:solidFill>
                <a:latin typeface="Times New Roman" pitchFamily="18" charset="0"/>
                <a:cs typeface="Times New Roman" pitchFamily="18" charset="0"/>
              </a:rPr>
              <a:t>NON HOA SỮA</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57158" y="2235146"/>
            <a:ext cx="8358246" cy="3286148"/>
          </a:xfrm>
        </p:spPr>
        <p:txBody>
          <a:bodyPr>
            <a:normAutofit fontScale="92500" lnSpcReduction="10000"/>
          </a:bodyPr>
          <a:lstStyle/>
          <a:p>
            <a:r>
              <a:rPr lang="en-US" sz="3600" dirty="0" err="1" smtClean="0">
                <a:solidFill>
                  <a:srgbClr val="FF0000"/>
                </a:solidFill>
                <a:latin typeface="Times New Roman" pitchFamily="18" charset="0"/>
                <a:cs typeface="Times New Roman" pitchFamily="18" charset="0"/>
              </a:rPr>
              <a:t>Giờ</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học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giáo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dục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chất</a:t>
            </a:r>
            <a:endParaRPr lang="en-US" sz="3600" dirty="0" smtClean="0">
              <a:solidFill>
                <a:srgbClr val="FF0000"/>
              </a:solidFill>
              <a:latin typeface="Times New Roman" pitchFamily="18" charset="0"/>
              <a:cs typeface="Times New Roman" pitchFamily="18" charset="0"/>
            </a:endParaRPr>
          </a:p>
          <a:p>
            <a:pPr algn="l"/>
            <a:r>
              <a:rPr lang="vi-VN"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	</a:t>
            </a:r>
            <a:r>
              <a:rPr lang="vi-VN" sz="3500" dirty="0" smtClean="0">
                <a:solidFill>
                  <a:srgbClr val="FF0000"/>
                </a:solidFill>
                <a:latin typeface="Times New Roman" pitchFamily="18" charset="0"/>
                <a:cs typeface="Times New Roman" pitchFamily="18" charset="0"/>
              </a:rPr>
              <a:t>BTPTC:T</a:t>
            </a:r>
            <a:r>
              <a:rPr lang="en-US" sz="3500" dirty="0" err="1" smtClean="0">
                <a:solidFill>
                  <a:srgbClr val="FF0000"/>
                </a:solidFill>
                <a:latin typeface="Times New Roman" pitchFamily="18" charset="0"/>
                <a:cs typeface="Times New Roman" pitchFamily="18" charset="0"/>
              </a:rPr>
              <a:t>ập</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với</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bóng</a:t>
            </a:r>
            <a:endParaRPr lang="en-US"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VĐCB: </a:t>
            </a:r>
            <a:r>
              <a:rPr lang="en-US" sz="3500" dirty="0" err="1" smtClean="0">
                <a:solidFill>
                  <a:srgbClr val="FF0000"/>
                </a:solidFill>
                <a:latin typeface="Times New Roman" pitchFamily="18" charset="0"/>
                <a:cs typeface="Times New Roman" pitchFamily="18" charset="0"/>
              </a:rPr>
              <a:t>Bật</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liên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tục</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vào</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endParaRPr lang="vi-VN"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TCVĐ: </a:t>
            </a:r>
            <a:r>
              <a:rPr lang="en-US" sz="3500" dirty="0" err="1" smtClean="0">
                <a:solidFill>
                  <a:srgbClr val="FF0000"/>
                </a:solidFill>
                <a:latin typeface="Times New Roman" pitchFamily="18" charset="0"/>
                <a:cs typeface="Times New Roman" pitchFamily="18" charset="0"/>
              </a:rPr>
              <a:t>Lộn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cầu</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r>
              <a:rPr lang="en-US" sz="2800" dirty="0" smtClean="0">
                <a:solidFill>
                  <a:srgbClr val="FF0000"/>
                </a:solidFill>
                <a:latin typeface="Times New Roman" pitchFamily="18" charset="0"/>
                <a:cs typeface="Times New Roman" pitchFamily="18" charset="0"/>
              </a:rPr>
              <a:t>		</a:t>
            </a: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Đối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tượng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trẻ</a:t>
            </a:r>
            <a:endParaRPr lang="en-US" sz="2400" dirty="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15-20 </a:t>
            </a:r>
            <a:r>
              <a:rPr lang="en-US" sz="2400" dirty="0" err="1" smtClean="0">
                <a:solidFill>
                  <a:srgbClr val="FF0000"/>
                </a:solidFill>
                <a:latin typeface="Times New Roman" pitchFamily="18" charset="0"/>
                <a:cs typeface="Times New Roman" pitchFamily="18" charset="0"/>
              </a:rPr>
              <a:t>phút</a:t>
            </a:r>
            <a:endParaRPr lang="en-US" sz="2400" dirty="0" smtClean="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endParaRPr lang="en-US" dirty="0" smtClean="0">
              <a:solidFill>
                <a:srgbClr val="FF0000"/>
              </a:solidFill>
              <a:latin typeface="Times New Roman" pitchFamily="18" charset="0"/>
              <a:cs typeface="Times New Roman" pitchFamily="18" charset="0"/>
            </a:endParaRPr>
          </a:p>
          <a:p>
            <a:endParaRPr lang="vi-VN" dirty="0">
              <a:solidFill>
                <a:srgbClr val="FF0000"/>
              </a:solidFill>
              <a:latin typeface="Times New Roman" pitchFamily="18" charset="0"/>
              <a:cs typeface="Times New Roman" pitchFamily="18" charset="0"/>
            </a:endParaRPr>
          </a:p>
        </p:txBody>
      </p:sp>
      <p:sp>
        <p:nvSpPr>
          <p:cNvPr id="5" name="TextBox 4"/>
          <p:cNvSpPr txBox="1"/>
          <p:nvPr/>
        </p:nvSpPr>
        <p:spPr>
          <a:xfrm>
            <a:off x="3500430" y="6457890"/>
            <a:ext cx="2427268" cy="400110"/>
          </a:xfrm>
          <a:prstGeom prst="rect">
            <a:avLst/>
          </a:prstGeom>
          <a:noFill/>
        </p:spPr>
        <p:txBody>
          <a:bodyPr wrap="none" rtlCol="0">
            <a:spAutoFit/>
          </a:bodyPr>
          <a:lstStyle/>
          <a:p>
            <a:r>
              <a:rPr lang="en-US" sz="2000" dirty="0" err="1" smtClean="0">
                <a:solidFill>
                  <a:srgbClr val="FF0000"/>
                </a:solidFill>
                <a:latin typeface="Times New Roman" pitchFamily="18" charset="0"/>
                <a:cs typeface="Times New Roman" pitchFamily="18" charset="0"/>
              </a:rPr>
              <a:t>Năm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học</a:t>
            </a:r>
            <a:r>
              <a:rPr lang="en-US" sz="2000" dirty="0" smtClean="0">
                <a:solidFill>
                  <a:srgbClr val="FF0000"/>
                </a:solidFill>
                <a:latin typeface="Times New Roman" pitchFamily="18" charset="0"/>
                <a:cs typeface="Times New Roman" pitchFamily="18" charset="0"/>
              </a:rPr>
              <a:t>: 2020 -2021</a:t>
            </a:r>
            <a:endParaRPr lang="vi-VN" sz="2000" dirty="0">
              <a:solidFill>
                <a:srgbClr val="FF0000"/>
              </a:solidFill>
              <a:latin typeface="Times New Roman" pitchFamily="18" charset="0"/>
              <a:cs typeface="Times New Roman" pitchFamily="18" charset="0"/>
            </a:endParaRPr>
          </a:p>
        </p:txBody>
      </p:sp>
    </p:spTree>
  </p:cSld>
  <p:clrMapOvr>
    <a:masterClrMapping/>
  </p:clrMapOvr>
  <p:transition>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normAutofit/>
          </a:bodyPr>
          <a:lstStyle/>
          <a:p>
            <a:r>
              <a:rPr lang="en-US" sz="3600" dirty="0" smtClean="0">
                <a:solidFill>
                  <a:srgbClr val="FF0000"/>
                </a:solidFill>
              </a:rPr>
              <a:t>III. CÁCH </a:t>
            </a:r>
            <a:r>
              <a:rPr lang="en-US" sz="3600" dirty="0" err="1" smtClean="0">
                <a:solidFill>
                  <a:srgbClr val="FF0000"/>
                </a:solidFill>
              </a:rPr>
              <a:t>TiẾN</a:t>
            </a:r>
            <a:r>
              <a:rPr lang="en-US" sz="3600" dirty="0" smtClean="0">
                <a:solidFill>
                  <a:srgbClr val="FF0000"/>
                </a:solidFill>
              </a:rPr>
              <a:t> HÀNH</a:t>
            </a:r>
            <a:endParaRPr lang="vi-VN" sz="3600" dirty="0">
              <a:solidFill>
                <a:srgbClr val="FF0000"/>
              </a:solidFill>
            </a:endParaRPr>
          </a:p>
        </p:txBody>
      </p:sp>
      <p:sp>
        <p:nvSpPr>
          <p:cNvPr id="3" name="Content Placeholder 2"/>
          <p:cNvSpPr>
            <a:spLocks noGrp="1"/>
          </p:cNvSpPr>
          <p:nvPr>
            <p:ph idx="1"/>
          </p:nvPr>
        </p:nvSpPr>
        <p:spPr>
          <a:xfrm>
            <a:off x="683568" y="980728"/>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Ổn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chức</a:t>
            </a:r>
            <a:r>
              <a:rPr lang="en-US" dirty="0" smtClean="0">
                <a:latin typeface="Times New Roman" pitchFamily="18" charset="0"/>
                <a:cs typeface="Times New Roman" pitchFamily="18" charset="0"/>
              </a:rPr>
              <a:t>:</a:t>
            </a:r>
          </a:p>
          <a:p>
            <a:pPr marL="514350" indent="-514350">
              <a:buNone/>
            </a:pPr>
            <a:r>
              <a:rPr lang="en-US" dirty="0" smtClean="0">
                <a:latin typeface="Times New Roman" pitchFamily="18" charset="0"/>
                <a:cs typeface="Times New Roman" pitchFamily="18" charset="0"/>
              </a:rPr>
              <a:t> </a:t>
            </a:r>
            <a:r>
              <a:rPr lang="vi-VN" dirty="0" smtClean="0"/>
              <a:t>- </a:t>
            </a:r>
            <a:r>
              <a:rPr lang="vi-VN" dirty="0" smtClean="0">
                <a:latin typeface="+mj-lt"/>
              </a:rPr>
              <a:t>Cô và trẻ cùng hát bài: “Trời nắng, trời mưa”</a:t>
            </a:r>
            <a:endParaRPr lang="en-US" dirty="0" smtClean="0">
              <a:latin typeface="+mj-lt"/>
              <a:cs typeface="Times New Roman" pitchFamily="18" charset="0"/>
            </a:endParaRPr>
          </a:p>
        </p:txBody>
      </p:sp>
      <p:pic>
        <p:nvPicPr>
          <p:cNvPr id="6"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2196408"/>
            <a:ext cx="6912768" cy="4297922"/>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smtClean="0">
                <a:solidFill>
                  <a:srgbClr val="FF0000"/>
                </a:solidFill>
                <a:latin typeface="Times New Roman" pitchFamily="18" charset="0"/>
                <a:cs typeface="Times New Roman" pitchFamily="18" charset="0"/>
              </a:rPr>
              <a:t>2. </a:t>
            </a:r>
            <a:r>
              <a:rPr lang="en-US" dirty="0" err="1" smtClean="0">
                <a:solidFill>
                  <a:srgbClr val="FF0000"/>
                </a:solidFill>
                <a:latin typeface="Times New Roman" pitchFamily="18" charset="0"/>
                <a:cs typeface="Times New Roman" pitchFamily="18" charset="0"/>
              </a:rPr>
              <a:t>Phương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pháp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thức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tổ</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chức</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vi-VN" sz="3200" b="1" dirty="0" smtClean="0"/>
              <a:t>Khởi động</a:t>
            </a:r>
            <a:r>
              <a:rPr lang="vi-VN" sz="3200" dirty="0" smtClean="0"/>
              <a:t>: Cô và trẻ đi thường, chạy chậm, chạy nhanh, chạy chậm quanh sân, đứng thành vòng tròn</a:t>
            </a:r>
            <a:r>
              <a:rPr lang="vi-VN" sz="3200" b="1" dirty="0" smtClean="0"/>
              <a:t>.</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spTree>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smtClean="0">
                <a:latin typeface="+mj-lt"/>
              </a:rPr>
              <a:t>* BTPTC</a:t>
            </a:r>
            <a:r>
              <a:rPr lang="vi-VN" b="1" dirty="0" smtClean="0">
                <a:latin typeface="+mj-lt"/>
              </a:rPr>
              <a:t>: </a:t>
            </a:r>
            <a:r>
              <a:rPr lang="en-US" b="1" i="1" dirty="0" err="1" smtClean="0">
                <a:latin typeface="Times New Roman" panose="02020603050405020304" pitchFamily="18" charset="0"/>
                <a:cs typeface="Times New Roman" panose="02020603050405020304" pitchFamily="18" charset="0"/>
              </a:rPr>
              <a:t>Tập</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với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smtClean="0">
                <a:latin typeface="+mj-lt"/>
              </a:rPr>
              <a:t>Trọng động</a:t>
            </a: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smtClean="0">
                <a:latin typeface="+mj-lt"/>
              </a:rPr>
              <a:t>* </a:t>
            </a:r>
            <a:r>
              <a:rPr lang="vi-VN" b="1" i="1" dirty="0" smtClean="0">
                <a:latin typeface="+mj-lt"/>
              </a:rPr>
              <a:t>VĐCB</a:t>
            </a:r>
            <a:r>
              <a:rPr lang="vi-VN" b="1" i="1" dirty="0">
                <a:latin typeface="+mj-lt"/>
              </a:rPr>
              <a:t>:</a:t>
            </a:r>
            <a:r>
              <a:rPr lang="vi-VN" b="1" dirty="0">
                <a:latin typeface="+mj-lt"/>
              </a:rPr>
              <a:t> </a:t>
            </a:r>
            <a:r>
              <a:rPr lang="vi-VN" b="1" i="1" dirty="0">
                <a:latin typeface="+mj-lt"/>
              </a:rPr>
              <a:t>Bật liên tục vào vòng</a:t>
            </a:r>
            <a:r>
              <a:rPr lang="vi-VN" b="1" i="1" dirty="0" smtClean="0">
                <a:latin typeface="+mj-lt"/>
              </a:rPr>
              <a:t>:</a:t>
            </a:r>
            <a:endParaRPr lang="en-US" b="1" i="1" dirty="0" smtClean="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TTCB</a:t>
            </a:r>
            <a:r>
              <a:rPr lang="en-US" b="1"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đứng </a:t>
            </a:r>
            <a:r>
              <a:rPr lang="vi-VN" dirty="0">
                <a:latin typeface="Times New Roman" panose="02020603050405020304" pitchFamily="18" charset="0"/>
                <a:cs typeface="Times New Roman" panose="02020603050405020304" pitchFamily="18" charset="0"/>
              </a:rPr>
              <a:t>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000108"/>
            <a:ext cx="8229600" cy="3082924"/>
          </a:xfrm>
        </p:spPr>
        <p:txBody>
          <a:bodyPr>
            <a:normAutofit fontScale="90000"/>
          </a:bodyPr>
          <a:lstStyle/>
          <a:p>
            <a:pPr algn="l"/>
            <a:r>
              <a:rPr lang="vi-VN" b="1" i="1" dirty="0" smtClean="0"/>
              <a:t>* Trẻ thực hiện:</a:t>
            </a:r>
            <a:r>
              <a:rPr lang="vi-VN" dirty="0" smtClean="0"/>
              <a:t/>
            </a:r>
            <a:br>
              <a:rPr lang="vi-VN" dirty="0" smtClean="0"/>
            </a:br>
            <a:r>
              <a:rPr lang="en-US" sz="3200" dirty="0"/>
              <a:t/>
            </a:r>
            <a:br>
              <a:rPr lang="en-US" sz="3200" dirty="0"/>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r>
              <a:rPr lang="en-US" sz="3200" dirty="0"/>
              <a:t/>
            </a:r>
            <a:br>
              <a:rPr lang="en-US" sz="3200" dirty="0"/>
            </a:br>
            <a:r>
              <a:rPr lang="vi-VN" dirty="0" smtClean="0"/>
              <a:t/>
            </a:r>
            <a:br>
              <a:rPr lang="vi-VN" dirty="0" smtClean="0"/>
            </a:br>
            <a:r>
              <a:rPr lang="vi-VN" dirty="0" smtClean="0"/>
              <a:t/>
            </a:r>
            <a:br>
              <a:rPr lang="vi-VN" dirty="0" smtClean="0"/>
            </a:br>
            <a:endParaRPr lang="vi-VN" dirty="0"/>
          </a:p>
        </p:txBody>
      </p:sp>
    </p:spTree>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smtClean="0">
                <a:latin typeface="+mj-lt"/>
              </a:rPr>
              <a:t>Cô </a:t>
            </a:r>
            <a:r>
              <a:rPr lang="vi-VN" dirty="0">
                <a:latin typeface="+mj-lt"/>
              </a:rPr>
              <a:t>giới thiệu tên trò chơi, cách chơi: chơi theo lời bài đồng dao lộn cầu vồng. </a:t>
            </a:r>
            <a:endParaRPr lang="en-US" dirty="0" smtClean="0">
              <a:latin typeface="+mj-lt"/>
            </a:endParaRPr>
          </a:p>
          <a:p>
            <a:pPr>
              <a:buFontTx/>
              <a:buChar char="-"/>
            </a:pPr>
            <a:r>
              <a:rPr lang="vi-VN" dirty="0" smtClean="0">
                <a:latin typeface="+mj-lt"/>
              </a:rPr>
              <a:t>Cô </a:t>
            </a:r>
            <a:r>
              <a:rPr lang="vi-VN" dirty="0">
                <a:latin typeface="+mj-lt"/>
              </a:rPr>
              <a:t>tổ chức cho trẻ chơi 2-3 lần.</a:t>
            </a:r>
          </a:p>
          <a:p>
            <a:endParaRPr lang="vi-VN" dirty="0"/>
          </a:p>
        </p:txBody>
      </p:sp>
    </p:spTree>
  </p:cSld>
  <p:clrMapOvr>
    <a:masterClrMapping/>
  </p:clrMapOvr>
  <p:transition>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4525963"/>
          </a:xfrm>
        </p:spPr>
        <p:txBody>
          <a:bodyPr/>
          <a:lstStyle/>
          <a:p>
            <a:pPr>
              <a:buNone/>
            </a:pPr>
            <a:r>
              <a:rPr lang="vi-VN" b="1" i="1" dirty="0" smtClean="0">
                <a:latin typeface="+mj-lt"/>
              </a:rPr>
              <a:t>Hồi tĩnh</a:t>
            </a:r>
            <a:r>
              <a:rPr lang="vi-VN" i="1" dirty="0" smtClean="0">
                <a:latin typeface="+mj-lt"/>
              </a:rPr>
              <a:t>: </a:t>
            </a:r>
            <a:r>
              <a:rPr lang="vi-VN" dirty="0" smtClean="0">
                <a:latin typeface="+mj-lt"/>
              </a:rPr>
              <a:t>Cho trẻ đi nhẹ nhàng trong sân tập.</a:t>
            </a:r>
            <a:endParaRPr lang="vi-VN" dirty="0">
              <a:latin typeface="+mj-lt"/>
            </a:endParaRPr>
          </a:p>
        </p:txBody>
      </p:sp>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130</Words>
  <Application>Microsoft Office PowerPoint</Application>
  <PresentationFormat>On-screen Show (4:3)</PresentationFormat>
  <Paragraphs>26</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PHÒNG GIÁO DỤC ĐÀO TẠO QUẬN LONG BIÊN TRƯỜNG MẦM NON HOA SỮA</vt:lpstr>
      <vt:lpstr>III. CÁCH TiẾN HÀNH</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 Trẻ thực hiện:  - Lần 1: 2 bạn đầu hàng lên thực hiện. - Lần 2: Cho các tổ lên thực hiện bật liên tục vào vòng.   - Động viên khuyến khích, hỏi trẻ các con vừa làm gì?   </vt:lpstr>
      <vt:lpstr>PowerPoint Presentation</vt:lpstr>
      <vt:lpstr>PowerPoint Presentation</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A333</cp:lastModifiedBy>
  <cp:revision>31</cp:revision>
  <dcterms:created xsi:type="dcterms:W3CDTF">2019-09-25T06:07:30Z</dcterms:created>
  <dcterms:modified xsi:type="dcterms:W3CDTF">2022-12-02T05:41:25Z</dcterms:modified>
</cp:coreProperties>
</file>