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8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96" r:id="rId12"/>
    <p:sldId id="267" r:id="rId13"/>
    <p:sldId id="268" r:id="rId14"/>
    <p:sldId id="269" r:id="rId15"/>
    <p:sldId id="270" r:id="rId16"/>
    <p:sldId id="272" r:id="rId17"/>
    <p:sldId id="299" r:id="rId18"/>
    <p:sldId id="304" r:id="rId19"/>
    <p:sldId id="273" r:id="rId20"/>
    <p:sldId id="303" r:id="rId21"/>
    <p:sldId id="300" r:id="rId22"/>
    <p:sldId id="305" r:id="rId23"/>
    <p:sldId id="307" r:id="rId24"/>
  </p:sldIdLst>
  <p:sldSz cx="9144000" cy="6858000" type="screen4x3"/>
  <p:notesSz cx="6858000" cy="9144000"/>
  <p:custDataLst>
    <p:tags r:id="rId2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A29C3-F96A-448D-BC5E-21089EABAEF8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6BA56-B875-4B7D-A84D-19D7310ED2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48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2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6BA56-B875-4B7D-A84D-19D7310ED238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574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6BA56-B875-4B7D-A84D-19D7310ED238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8550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6BA56-B875-4B7D-A84D-19D7310ED238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880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226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92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4585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5E94B-41C6-47C2-8E63-85AD92E33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2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0A789-288E-4DFD-A601-94B48A47A0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17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42D52-0886-43F3-BD24-D7DD9E7473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83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E814B9-8C32-4C62-BB51-7C151ED191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13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6B343-8109-40EA-AFC7-A8A9B0003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30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653A7-9049-421B-872F-AEB8454C2A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10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8A437-C514-4B13-8946-DF2A31795E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45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7B397-4963-404E-B4F3-A9719772A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61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3675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885B1-B666-4D79-86CE-3BA3A1FB87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07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9EB53-E159-493B-962B-BDD244A01C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71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384B6-1526-4040-8A5E-25E2CCB8CD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41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66784-6E20-433A-9CB4-5E6185BC89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25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5A40E-E8FB-45A0-9971-9FD1D63447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79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88E5B-079C-4194-AEE8-3918A29F40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40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608BC-9C47-4718-A6CC-FA7D170645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1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463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677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197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893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999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360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821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ECF62-EE0C-4D11-A738-9D14FCA9EEC4}" type="datetimeFigureOut">
              <a:rPr lang="vi-VN" smtClean="0"/>
              <a:t>04/12/2022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B564F-7948-4E9E-805D-BF4F2F11FF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40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7F6924-3F99-41BE-BFB0-E42E0B215C5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75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oleObject" Target="../embeddings/oleObject4.bin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34.png"/><Relationship Id="rId3" Type="http://schemas.openxmlformats.org/officeDocument/2006/relationships/audio" Target="file:///E:\CA%20NHAC\Nhac%20khong%20loi\Music%20for%20the%20children\Loving%20you.MP3" TargetMode="External"/><Relationship Id="rId21" Type="http://schemas.openxmlformats.org/officeDocument/2006/relationships/oleObject" Target="../embeddings/oleObject9.bin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8.emf"/><Relationship Id="rId17" Type="http://schemas.openxmlformats.org/officeDocument/2006/relationships/image" Target="../media/image31.jpeg"/><Relationship Id="rId25" Type="http://schemas.openxmlformats.org/officeDocument/2006/relationships/oleObject" Target="../embeddings/oleObject12.bin"/><Relationship Id="rId2" Type="http://schemas.openxmlformats.org/officeDocument/2006/relationships/audio" Target="file:///E:\Loving%20you.MP3" TargetMode="Externa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33.jpeg"/><Relationship Id="rId5" Type="http://schemas.openxmlformats.org/officeDocument/2006/relationships/audio" Target="../media/audio1.wav"/><Relationship Id="rId15" Type="http://schemas.openxmlformats.org/officeDocument/2006/relationships/image" Target="../media/image29.emf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36.png"/><Relationship Id="rId10" Type="http://schemas.openxmlformats.org/officeDocument/2006/relationships/image" Target="../media/image27.emf"/><Relationship Id="rId19" Type="http://schemas.openxmlformats.org/officeDocument/2006/relationships/image" Target="../media/image32.jpeg"/><Relationship Id="rId4" Type="http://schemas.openxmlformats.org/officeDocument/2006/relationships/slideLayout" Target="../slideLayouts/slideLayout26.xml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381000"/>
            <a:ext cx="792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ĐÀO TẠO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QUẬN 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LONG BIÊN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TRUỜNG MẦM NON </a:t>
            </a:r>
            <a:r>
              <a:rPr lang="en-US" sz="2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HOA SỮA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3657600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4 - 5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20-25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969" y="1421628"/>
            <a:ext cx="2080062" cy="197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354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020" r="16704" b="46"/>
          <a:stretch/>
        </p:blipFill>
        <p:spPr bwMode="auto">
          <a:xfrm>
            <a:off x="19892" y="3533639"/>
            <a:ext cx="4559036" cy="330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55" y="3533638"/>
            <a:ext cx="4606638" cy="330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88"/>
            <a:ext cx="4551218" cy="35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0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9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1676400"/>
            <a:ext cx="7543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Khái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quát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Gà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nuôi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thuộc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cầm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Con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nghe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nuôi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thuộc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nhóm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gia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cầm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n-US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276600"/>
            <a:ext cx="5257799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14" y="1"/>
            <a:ext cx="3926515" cy="289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94012"/>
            <a:ext cx="3886200" cy="39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1"/>
            <a:ext cx="525779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4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8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916832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3200" dirty="0">
                <a:solidFill>
                  <a:srgbClr val="000000"/>
                </a:solidFill>
                <a:latin typeface="Arial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tai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thính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mắt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tinh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  <a:p>
            <a:pPr algn="ctr" fontAlgn="base"/>
            <a:r>
              <a:rPr lang="en-US" sz="3200" dirty="0" err="1">
                <a:solidFill>
                  <a:srgbClr val="000000"/>
                </a:solidFill>
                <a:latin typeface="Arial"/>
              </a:rPr>
              <a:t>Nấp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bóng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tối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ngồi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rình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chuột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qua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Arial"/>
              </a:rPr>
              <a:t>?)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2118" r="9256" b="681"/>
          <a:stretch/>
        </p:blipFill>
        <p:spPr bwMode="auto">
          <a:xfrm>
            <a:off x="0" y="14287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78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-83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2218" y="-152400"/>
            <a:ext cx="7031182" cy="355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mèo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Mắt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gì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biệt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 (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mắt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tròn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sáng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giúp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thể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dễ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dàng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lại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vào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ban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đêm</a:t>
            </a:r>
            <a:r>
              <a:rPr lang="en-US" sz="24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)</a:t>
            </a: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Tiếng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kêu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như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nào</a:t>
            </a:r>
            <a:r>
              <a:rPr lang="en-US" sz="24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 smtClean="0">
              <a:latin typeface="Arial" pitchFamily="34" charset="0"/>
              <a:ea typeface="Calibri"/>
              <a:cs typeface="Arial" pitchFamily="34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en-US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81746"/>
            <a:ext cx="5493327" cy="33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9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8200" y="254285"/>
            <a:ext cx="7571509" cy="5602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750"/>
              </a:spcAft>
            </a:pPr>
            <a:endParaRPr lang="en-US" sz="2400" dirty="0" smtClean="0">
              <a:solidFill>
                <a:srgbClr val="333333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Con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mấy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chân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Chân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điểm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gì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(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Chân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một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lớp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đệm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thịt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giúp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lại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nhẹ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nhàng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không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bị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các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con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mồi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hiện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Móng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vuốt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sắc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nhọn</a:t>
            </a:r>
            <a:r>
              <a:rPr lang="en-US" sz="24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để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vồ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mồi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và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giữ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chặt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con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mồi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Thức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ăn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của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là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gì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Món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ăn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thích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nhất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là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spc="-4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gì</a:t>
            </a:r>
            <a:r>
              <a:rPr lang="en-US" sz="2400" spc="-4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đẻ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con hay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đẻ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trứng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750"/>
              </a:spcAft>
            </a:pP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được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nuôi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đâu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/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Nuôi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để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làm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gì</a:t>
            </a:r>
            <a:r>
              <a:rPr lang="en-US" sz="24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</a:pPr>
            <a:endParaRPr lang="vi-VN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70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399" cy="342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40687"/>
            <a:ext cx="4419600" cy="340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7" y="3426618"/>
            <a:ext cx="4710544" cy="341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7"/>
          <a:stretch/>
        </p:blipFill>
        <p:spPr bwMode="auto">
          <a:xfrm>
            <a:off x="4724399" y="14070"/>
            <a:ext cx="4419600" cy="341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0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8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371600"/>
            <a:ext cx="6948055" cy="217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en-US" sz="2800" dirty="0" smtClean="0">
              <a:solidFill>
                <a:srgbClr val="333333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 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Khái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quát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: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Mèo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nuôi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đình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4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chân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đẻ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thuộc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nhóm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súc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17" y="-18261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0836" y="41564"/>
            <a:ext cx="8956964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vật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nuôi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gia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đình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thuộc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nhóm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gia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súc</a:t>
            </a:r>
            <a:r>
              <a:rPr lang="en-US" sz="2800" dirty="0">
                <a:solidFill>
                  <a:srgbClr val="333333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615000"/>
            <a:ext cx="4370929" cy="3254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45" y="3750455"/>
            <a:ext cx="4371109" cy="308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65" y="640390"/>
            <a:ext cx="4828489" cy="313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64" y="3799737"/>
            <a:ext cx="4828490" cy="305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6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3528" y="1124744"/>
            <a:ext cx="8208963" cy="1719263"/>
          </a:xfrm>
        </p:spPr>
        <p:txBody>
          <a:bodyPr>
            <a:normAutofit fontScale="90000"/>
          </a:bodyPr>
          <a:lstStyle/>
          <a:p>
            <a:pPr algn="l">
              <a:buFont typeface="Arial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I-</a:t>
            </a:r>
            <a:r>
              <a:rPr lang="en-US" sz="3300" b="1" u="sng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MỤC TIÊU:</a:t>
            </a:r>
            <a:r>
              <a:rPr lang="en-US" sz="20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9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900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9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9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9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9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-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nổi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bật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ở,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ích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lợi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...)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900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Kỹ</a:t>
            </a:r>
            <a:r>
              <a:rPr lang="en-US" sz="29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9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9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9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-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kỹ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ý,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mạnh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dạn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-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khả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so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900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Thái</a:t>
            </a:r>
            <a:r>
              <a:rPr lang="en-US" sz="29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i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900" i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9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9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 -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9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 -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662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371600"/>
            <a:ext cx="6719455" cy="316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en-US" sz="2800" dirty="0" smtClean="0">
              <a:solidFill>
                <a:srgbClr val="333333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 -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vừa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tìm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hiểu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về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số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vật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nuôi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gia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đình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rồi.Bây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giờ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mời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tham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gia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trò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chơi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sau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để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ôn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những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kiến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thức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đã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học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nhé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!</a:t>
            </a:r>
            <a:endParaRPr lang="en-US" sz="2000" dirty="0"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1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latin typeface=".VnVogue" pitchFamily="34" charset="0"/>
              </a:rPr>
              <a:t> </a:t>
            </a:r>
            <a:r>
              <a:rPr lang="en-US" sz="2800" b="1" smtClean="0"/>
              <a:t> </a:t>
            </a:r>
            <a:r>
              <a:rPr lang="en-US" sz="2800" b="1" smtClean="0">
                <a:solidFill>
                  <a:srgbClr val="0000FF"/>
                </a:solidFill>
              </a:rPr>
              <a:t>Theo dấu</a:t>
            </a:r>
            <a:r>
              <a:rPr lang="en-US" b="1" smtClean="0">
                <a:solidFill>
                  <a:srgbClr val="0000FF"/>
                </a:solidFill>
              </a:rPr>
              <a:t> </a:t>
            </a:r>
            <a:r>
              <a:rPr lang="en-US" sz="2800" b="1" smtClean="0">
                <a:solidFill>
                  <a:srgbClr val="0000FF"/>
                </a:solidFill>
              </a:rPr>
              <a:t>chân  tìm tên con vật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 </a:t>
            </a:r>
          </a:p>
        </p:txBody>
      </p:sp>
      <p:graphicFrame>
        <p:nvGraphicFramePr>
          <p:cNvPr id="21518" name="Object 1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0" y="2514600"/>
          <a:ext cx="2133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4" name="CorelDRAW" r:id="rId7" imgW="5179933" imgH="2184082" progId="CorelDRAW.Graphic.11">
                  <p:embed/>
                </p:oleObj>
              </mc:Choice>
              <mc:Fallback>
                <p:oleObj name="CorelDRAW" r:id="rId7" imgW="5179933" imgH="218408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14600"/>
                        <a:ext cx="2133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Line 4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0" y="59436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>
            <a:off x="0" y="1371600"/>
            <a:ext cx="0" cy="4648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>
            <a:off x="9144000" y="1447800"/>
            <a:ext cx="0" cy="4495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09" name="Line 8"/>
          <p:cNvSpPr>
            <a:spLocks noChangeShapeType="1"/>
          </p:cNvSpPr>
          <p:nvPr/>
        </p:nvSpPr>
        <p:spPr bwMode="auto">
          <a:xfrm>
            <a:off x="4419600" y="1371600"/>
            <a:ext cx="0" cy="4572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10" name="Line 9"/>
          <p:cNvSpPr>
            <a:spLocks noChangeShapeType="1"/>
          </p:cNvSpPr>
          <p:nvPr/>
        </p:nvSpPr>
        <p:spPr bwMode="auto">
          <a:xfrm>
            <a:off x="2133600" y="1371600"/>
            <a:ext cx="0" cy="4572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11" name="Line 10"/>
          <p:cNvSpPr>
            <a:spLocks noChangeShapeType="1"/>
          </p:cNvSpPr>
          <p:nvPr/>
        </p:nvSpPr>
        <p:spPr bwMode="auto">
          <a:xfrm>
            <a:off x="6781800" y="1371600"/>
            <a:ext cx="0" cy="45720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12" name="Line 11"/>
          <p:cNvSpPr>
            <a:spLocks noChangeShapeType="1"/>
          </p:cNvSpPr>
          <p:nvPr/>
        </p:nvSpPr>
        <p:spPr bwMode="auto">
          <a:xfrm>
            <a:off x="0" y="35814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13" name="Line 12"/>
          <p:cNvSpPr>
            <a:spLocks noChangeShapeType="1"/>
          </p:cNvSpPr>
          <p:nvPr/>
        </p:nvSpPr>
        <p:spPr bwMode="auto">
          <a:xfrm>
            <a:off x="0" y="25146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.VnAvant" pitchFamily="34" charset="0"/>
            </a:endParaRPr>
          </a:p>
        </p:txBody>
      </p:sp>
      <p:sp>
        <p:nvSpPr>
          <p:cNvPr id="25614" name="Line 13"/>
          <p:cNvSpPr>
            <a:spLocks noChangeShapeType="1"/>
          </p:cNvSpPr>
          <p:nvPr/>
        </p:nvSpPr>
        <p:spPr bwMode="auto">
          <a:xfrm>
            <a:off x="0" y="4800600"/>
            <a:ext cx="91440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.VnAvant" pitchFamily="34" charset="0"/>
            </a:endParaRPr>
          </a:p>
        </p:txBody>
      </p:sp>
      <p:graphicFrame>
        <p:nvGraphicFramePr>
          <p:cNvPr id="21520" name="Object 1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0" y="3657600"/>
          <a:ext cx="205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" name="CorelDRAW" r:id="rId9" imgW="1789033" imgH="1991439" progId="CorelDRAW.Graphic.11">
                  <p:embed/>
                </p:oleObj>
              </mc:Choice>
              <mc:Fallback>
                <p:oleObj name="CorelDRAW" r:id="rId9" imgW="1789033" imgH="1991439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57600"/>
                        <a:ext cx="2057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2" name="Object 18"/>
          <p:cNvGraphicFramePr>
            <a:graphicFrameLocks noChangeAspect="1"/>
          </p:cNvGraphicFramePr>
          <p:nvPr/>
        </p:nvGraphicFramePr>
        <p:xfrm>
          <a:off x="0" y="1447800"/>
          <a:ext cx="2133600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6" name="CorelDRAW" r:id="rId11" imgW="2682240" imgH="2005012" progId="CorelDRAW.Graphic.11">
                  <p:embed/>
                </p:oleObj>
              </mc:Choice>
              <mc:Fallback>
                <p:oleObj name="CorelDRAW" r:id="rId11" imgW="2682240" imgH="200501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47800"/>
                        <a:ext cx="2133600" cy="100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3" name="Object 19"/>
          <p:cNvGraphicFramePr>
            <a:graphicFrameLocks noChangeAspect="1"/>
          </p:cNvGraphicFramePr>
          <p:nvPr/>
        </p:nvGraphicFramePr>
        <p:xfrm>
          <a:off x="2133600" y="1371600"/>
          <a:ext cx="2286000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7" name="CorelDRAW" r:id="rId13" imgW="2682240" imgH="2005012" progId="CorelDRAW.Graphic.11">
                  <p:embed/>
                </p:oleObj>
              </mc:Choice>
              <mc:Fallback>
                <p:oleObj name="CorelDRAW" r:id="rId13" imgW="2682240" imgH="200501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371600"/>
                        <a:ext cx="2286000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4" name="Object 20"/>
          <p:cNvGraphicFramePr>
            <a:graphicFrameLocks noChangeAspect="1"/>
          </p:cNvGraphicFramePr>
          <p:nvPr/>
        </p:nvGraphicFramePr>
        <p:xfrm>
          <a:off x="0" y="4800600"/>
          <a:ext cx="21336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8" name="CorelDRAW" r:id="rId14" imgW="3632835" imgH="1684020" progId="CorelDRAW.Graphic.11">
                  <p:embed/>
                </p:oleObj>
              </mc:Choice>
              <mc:Fallback>
                <p:oleObj name="CorelDRAW" r:id="rId14" imgW="3632835" imgH="16840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00600"/>
                        <a:ext cx="21336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6" name="Object 22"/>
          <p:cNvGraphicFramePr>
            <a:graphicFrameLocks noChangeAspect="1"/>
          </p:cNvGraphicFramePr>
          <p:nvPr/>
        </p:nvGraphicFramePr>
        <p:xfrm>
          <a:off x="4419600" y="1447800"/>
          <a:ext cx="2286000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9" name="CorelDRAW" r:id="rId16" imgW="2682240" imgH="2005012" progId="CorelDRAW.Graphic.11">
                  <p:embed/>
                </p:oleObj>
              </mc:Choice>
              <mc:Fallback>
                <p:oleObj name="CorelDRAW" r:id="rId16" imgW="2682240" imgH="200501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1447800"/>
                        <a:ext cx="2286000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27" name="Picture 23" descr="EV601-06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36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29" name="Object 25"/>
          <p:cNvGraphicFramePr>
            <a:graphicFrameLocks noChangeAspect="1"/>
          </p:cNvGraphicFramePr>
          <p:nvPr/>
        </p:nvGraphicFramePr>
        <p:xfrm>
          <a:off x="2209800" y="2590800"/>
          <a:ext cx="2133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0" name="CorelDRAW" r:id="rId18" imgW="5179933" imgH="2184082" progId="CorelDRAW.Graphic.11">
                  <p:embed/>
                </p:oleObj>
              </mc:Choice>
              <mc:Fallback>
                <p:oleObj name="CorelDRAW" r:id="rId18" imgW="5179933" imgH="218408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590800"/>
                        <a:ext cx="2133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30" name="Picture 26" descr="DOG01RK01011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14600"/>
            <a:ext cx="2362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31" name="Object 27"/>
          <p:cNvGraphicFramePr>
            <a:graphicFrameLocks noChangeAspect="1"/>
          </p:cNvGraphicFramePr>
          <p:nvPr/>
        </p:nvGraphicFramePr>
        <p:xfrm>
          <a:off x="2209800" y="3657600"/>
          <a:ext cx="205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1" name="CorelDRAW" r:id="rId20" imgW="1789033" imgH="1991439" progId="CorelDRAW.Graphic.11">
                  <p:embed/>
                </p:oleObj>
              </mc:Choice>
              <mc:Fallback>
                <p:oleObj name="CorelDRAW" r:id="rId20" imgW="1789033" imgH="1991439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657600"/>
                        <a:ext cx="2057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32" name="Object 28"/>
          <p:cNvGraphicFramePr>
            <a:graphicFrameLocks noChangeAspect="1"/>
          </p:cNvGraphicFramePr>
          <p:nvPr/>
        </p:nvGraphicFramePr>
        <p:xfrm>
          <a:off x="4495800" y="3657600"/>
          <a:ext cx="205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2" name="CorelDRAW" r:id="rId21" imgW="1789033" imgH="1991439" progId="CorelDRAW.Graphic.11">
                  <p:embed/>
                </p:oleObj>
              </mc:Choice>
              <mc:Fallback>
                <p:oleObj name="CorelDRAW" r:id="rId21" imgW="1789033" imgH="1991439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657600"/>
                        <a:ext cx="20574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34" name="Object 30"/>
          <p:cNvGraphicFramePr>
            <a:graphicFrameLocks noChangeAspect="1"/>
          </p:cNvGraphicFramePr>
          <p:nvPr/>
        </p:nvGraphicFramePr>
        <p:xfrm>
          <a:off x="2209800" y="4800600"/>
          <a:ext cx="21336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" name="CorelDRAW" r:id="rId22" imgW="3632835" imgH="1684020" progId="CorelDRAW.Graphic.11">
                  <p:embed/>
                </p:oleObj>
              </mc:Choice>
              <mc:Fallback>
                <p:oleObj name="CorelDRAW" r:id="rId22" imgW="3632835" imgH="16840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4800600"/>
                        <a:ext cx="21336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35" name="Object 31"/>
          <p:cNvGraphicFramePr>
            <a:graphicFrameLocks noChangeAspect="1"/>
          </p:cNvGraphicFramePr>
          <p:nvPr/>
        </p:nvGraphicFramePr>
        <p:xfrm>
          <a:off x="4419600" y="4800600"/>
          <a:ext cx="21336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4" name="CorelDRAW" r:id="rId23" imgW="3632835" imgH="1684020" progId="CorelDRAW.Graphic.11">
                  <p:embed/>
                </p:oleObj>
              </mc:Choice>
              <mc:Fallback>
                <p:oleObj name="CorelDRAW" r:id="rId23" imgW="3632835" imgH="168402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800600"/>
                        <a:ext cx="21336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36" name="Picture 32" descr="IS235-00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2362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40" name="Object 36"/>
          <p:cNvGraphicFramePr>
            <a:graphicFrameLocks noChangeAspect="1"/>
          </p:cNvGraphicFramePr>
          <p:nvPr/>
        </p:nvGraphicFramePr>
        <p:xfrm>
          <a:off x="4419600" y="2514600"/>
          <a:ext cx="2362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" name="CorelDRAW" r:id="rId25" imgW="5179933" imgH="2184082" progId="CorelDRAW.Graphic.11">
                  <p:embed/>
                </p:oleObj>
              </mc:Choice>
              <mc:Fallback>
                <p:oleObj name="CorelDRAW" r:id="rId25" imgW="5179933" imgH="218408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514600"/>
                        <a:ext cx="2362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44" name="Picture 40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81400"/>
            <a:ext cx="2362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45" name="Loving you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6" name="Loving you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7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5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45"/>
                </p:tgtEl>
              </p:cMediaNode>
            </p:audio>
            <p:audio>
              <p:cMediaNode>
                <p:cTn id="9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46"/>
                </p:tgtEl>
              </p:cMediaNode>
            </p:audio>
          </p:childTnLst>
        </p:cTn>
      </p:par>
    </p:tnLst>
    <p:bldLst>
      <p:bldP spid="2150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7527" y="1371600"/>
            <a:ext cx="6774874" cy="227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endParaRPr lang="en-US" sz="2800" dirty="0" smtClean="0">
              <a:solidFill>
                <a:srgbClr val="333333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học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của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chúng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ta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đến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đây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là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hết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rồi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. 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Cô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mời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cùng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hát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bài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: “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Gà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trống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mèo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cún</a:t>
            </a:r>
            <a:r>
              <a:rPr lang="en-US" sz="2800" dirty="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 con” </a:t>
            </a:r>
            <a:r>
              <a:rPr lang="en-US" sz="2800" dirty="0" err="1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nào</a:t>
            </a:r>
            <a:r>
              <a:rPr lang="en-US" sz="2800" smtClean="0">
                <a:solidFill>
                  <a:srgbClr val="333333"/>
                </a:solidFill>
                <a:latin typeface="Arial" pitchFamily="34" charset="0"/>
                <a:ea typeface="Calibri"/>
                <a:cs typeface="Arial" pitchFamily="34" charset="0"/>
              </a:rPr>
              <a:t>!</a:t>
            </a:r>
            <a:endParaRPr lang="en-US" sz="2000" dirty="0">
              <a:solidFill>
                <a:prstClr val="black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6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2492896"/>
            <a:ext cx="8229600" cy="11430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sz="33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II- CHUẨN</a:t>
            </a:r>
            <a:r>
              <a:rPr lang="en-US" sz="3300" b="1" u="sng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BỊ:</a:t>
            </a:r>
            <a:r>
              <a:rPr lang="en-US" sz="30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0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baseline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nuôi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mái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con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…</a:t>
            </a:r>
            <a:b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mèo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cún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con”, “Con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trống</a:t>
            </a:r>
            <a:r>
              <a:rPr lang="en-US" sz="3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sz="33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8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47800" y="2209800"/>
            <a:ext cx="6324600" cy="2772904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“Con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3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64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-1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22098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Bây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giờ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chú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lên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màn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xem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vật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nhé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!</a:t>
            </a:r>
            <a:endParaRPr lang="vi-VN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6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" y="4763"/>
            <a:ext cx="9137182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55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297868"/>
            <a:ext cx="6934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mỏ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28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 rot="18960311">
            <a:off x="4204838" y="779647"/>
            <a:ext cx="179767" cy="129614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Cloud 4"/>
          <p:cNvSpPr/>
          <p:nvPr/>
        </p:nvSpPr>
        <p:spPr>
          <a:xfrm>
            <a:off x="656631" y="533400"/>
            <a:ext cx="8305800" cy="57150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9975" y="283034"/>
            <a:ext cx="60186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solidFill>
                <a:srgbClr val="1D2129"/>
              </a:solidFill>
              <a:latin typeface="Helvetica"/>
            </a:endParaRPr>
          </a:p>
          <a:p>
            <a:endParaRPr lang="en-US" sz="3200" dirty="0">
              <a:solidFill>
                <a:srgbClr val="1D2129"/>
              </a:solidFill>
              <a:latin typeface="Helvetica"/>
            </a:endParaRPr>
          </a:p>
          <a:p>
            <a:r>
              <a:rPr lang="en-US" sz="2800" dirty="0" smtClean="0">
                <a:solidFill>
                  <a:srgbClr val="1D2129"/>
                </a:solidFill>
                <a:latin typeface="Helvetica"/>
              </a:rPr>
              <a:t>  </a:t>
            </a:r>
          </a:p>
          <a:p>
            <a:r>
              <a:rPr lang="en-US" sz="2800" dirty="0" smtClean="0">
                <a:solidFill>
                  <a:srgbClr val="1D2129"/>
                </a:solidFill>
                <a:latin typeface="Helvetica"/>
              </a:rPr>
              <a:t> </a:t>
            </a:r>
            <a:r>
              <a:rPr lang="en-US" sz="2800" dirty="0" err="1" smtClean="0">
                <a:solidFill>
                  <a:srgbClr val="1D2129"/>
                </a:solidFill>
                <a:latin typeface="Helvetica"/>
              </a:rPr>
              <a:t>Khái</a:t>
            </a:r>
            <a:r>
              <a:rPr lang="en-US" sz="2800" dirty="0" smtClean="0">
                <a:solidFill>
                  <a:srgbClr val="1D2129"/>
                </a:solidFill>
                <a:latin typeface="Helvetica"/>
              </a:rPr>
              <a:t> </a:t>
            </a:r>
            <a:r>
              <a:rPr lang="en-US" sz="2800" dirty="0" err="1" smtClean="0">
                <a:solidFill>
                  <a:srgbClr val="1D2129"/>
                </a:solidFill>
                <a:latin typeface="Helvetica"/>
              </a:rPr>
              <a:t>quát</a:t>
            </a:r>
            <a:r>
              <a:rPr lang="en-US" sz="2800" dirty="0" smtClean="0">
                <a:solidFill>
                  <a:srgbClr val="1D2129"/>
                </a:solidFill>
                <a:latin typeface="Helvetica"/>
              </a:rPr>
              <a:t>:</a:t>
            </a:r>
            <a:r>
              <a:rPr lang="vi-VN" sz="2800" dirty="0" smtClean="0">
                <a:solidFill>
                  <a:srgbClr val="1D2129"/>
                </a:solidFill>
                <a:latin typeface="Helvetica"/>
              </a:rPr>
              <a:t>Gà </a:t>
            </a:r>
            <a:r>
              <a:rPr lang="vi-VN" sz="2800" dirty="0">
                <a:solidFill>
                  <a:srgbClr val="1D2129"/>
                </a:solidFill>
                <a:latin typeface="Helvetica"/>
              </a:rPr>
              <a:t>trống là con vật nuôi trong gia đình, có 2 cánh, có mỏ nhọn, có đuôi dài và cong, lông gà có nhiều màu sắc, có 2 chân cao, chân có ngón, có móng sắc nhọn để bới thức ăn, gà trống gáy ò ó </a:t>
            </a:r>
            <a:r>
              <a:rPr lang="vi-VN" sz="2800" dirty="0" smtClean="0">
                <a:solidFill>
                  <a:srgbClr val="1D2129"/>
                </a:solidFill>
                <a:latin typeface="Helvetica"/>
              </a:rPr>
              <a:t>o,</a:t>
            </a:r>
            <a:r>
              <a:rPr lang="en-US" sz="2800" dirty="0" err="1" smtClean="0">
                <a:solidFill>
                  <a:srgbClr val="1D2129"/>
                </a:solidFill>
                <a:latin typeface="Helvetica"/>
              </a:rPr>
              <a:t>và</a:t>
            </a:r>
            <a:r>
              <a:rPr lang="vi-VN" sz="2800" dirty="0" smtClean="0">
                <a:solidFill>
                  <a:srgbClr val="1D2129"/>
                </a:solidFill>
                <a:latin typeface="Helvetica"/>
              </a:rPr>
              <a:t> </a:t>
            </a:r>
            <a:r>
              <a:rPr lang="vi-VN" sz="2800" dirty="0">
                <a:solidFill>
                  <a:srgbClr val="1D2129"/>
                </a:solidFill>
                <a:latin typeface="Helvetica"/>
              </a:rPr>
              <a:t>không biết </a:t>
            </a:r>
            <a:r>
              <a:rPr lang="vi-VN" sz="2800" dirty="0" smtClean="0">
                <a:solidFill>
                  <a:srgbClr val="1D2129"/>
                </a:solidFill>
                <a:latin typeface="Helvetica"/>
              </a:rPr>
              <a:t>đ</a:t>
            </a:r>
            <a:r>
              <a:rPr lang="en-US" sz="2800" dirty="0">
                <a:solidFill>
                  <a:srgbClr val="1D2129"/>
                </a:solidFill>
                <a:latin typeface="Helvetica"/>
              </a:rPr>
              <a:t>ẻ</a:t>
            </a:r>
            <a:r>
              <a:rPr lang="vi-VN" sz="2800" dirty="0" smtClean="0">
                <a:solidFill>
                  <a:srgbClr val="1D2129"/>
                </a:solidFill>
                <a:latin typeface="Helvetica"/>
              </a:rPr>
              <a:t> </a:t>
            </a:r>
            <a:r>
              <a:rPr lang="vi-VN" sz="2800" dirty="0">
                <a:solidFill>
                  <a:srgbClr val="1D2129"/>
                </a:solidFill>
                <a:latin typeface="Helvetica"/>
              </a:rPr>
              <a:t>trứng.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8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4" y="-2165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" y="32471"/>
            <a:ext cx="9152581" cy="678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55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15"/>
  <p:tag name="VIDEO_FILES_RECORD" val="&lt;Videos&gt;&lt;Video Name=&quot;con voi mo bai_262_1_13341.mp4&quot; Position=&quot;1&quot; SlideID=&quot;262&quot;/&gt;&lt;Video Name=&quot;video duoi voi_276_1_89803.mp4&quot; Position=&quot;1&quot; SlideID=&quot;276&quot;/&gt;&lt;Video Name=&quot;video voi voi_271_1_98750.mp4&quot; Position=&quot;1&quot; SlideID=&quot;271&quot;/&gt;&lt;Video Name=&quot;video voi de- loi ich_279_1_78875.mp4&quot; Position=&quot;1&quot; SlideID=&quot;279&quot;/&gt;&lt;Video Name=&quot;con voi_291_1_01747.mp4&quot; Position=&quot;1&quot; SlideID=&quot;291&quot;/&gt;&lt;Video Name=&quot;video tai voi_266_1_55672.mp4&quot; Position=&quot;1&quot; SlideID=&quot;266&quot;/&gt;&lt;Video Name=&quot;video hinh anh_282_1_20812.mp4&quot; Position=&quot;1&quot; SlideID=&quot;282&quot;/&gt;&lt;/Videos&gt;&#10;"/>
  <p:tag name="MMPROD_UIDATA" val="&lt;database version=&quot;10.0&quot;&gt;&lt;object type=&quot;1&quot; unique_id=&quot;10001&quot;&gt;&lt;property id=&quot;20141&quot; value=&quot;Tìm hiểu một số con vật sống trong rừng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123ome\Desktop\anh c.hao\&quot;/&gt;&lt;property id=&quot;20224&quot; value=&quot;C:\Users\123ome\Desktop\Le Phuong Hao - Do Minh Phuong MNKD&quot;/&gt;&lt;property id=&quot;20226&quot; value=&quot;C:\Users\123ome\Desktop\PP hao.pptx&quot;/&gt;&lt;property id=&quot;20250&quot; value=&quot;0&quot;/&gt;&lt;property id=&quot;20251&quot; value=&quot;0&quot;/&gt;&lt;property id=&quot;20259&quot; value=&quot;1&quot;/&gt;&lt;property id=&quot;20263&quot; value=&quot;1&quot;/&gt;&lt;property id=&quot;20264&quot; value=&quot;1&quot;/&gt;&lt;property id=&quot;20700&quot; value=&quot;0&quot;/&gt;&lt;object type=&quot;8&quot; unique_id=&quot;199712&quot;&gt;&lt;/object&gt;&lt;object type=&quot;2&quot; unique_id=&quot;199713&quot;&gt;&lt;object type=&quot;3&quot; unique_id=&quot;199715&quot;&gt;&lt;property id=&quot;20148&quot; value=&quot;5&quot;/&gt;&lt;property id=&quot;20300&quot; value=&quot;Slide 2 - &amp;quot;             I- MỤC TIÊU:  1. Kiến thức:           - Trẻ nhớ tên các bộ phận của con voi, đặc điểm của con voi.    &quot;/&gt;&lt;property id=&quot;20303&quot; value=&quot;Lê Thị Phương Hảo - Đỗ Thị Minh Phương&quot;/&gt;&lt;property id=&quot;20307&quot; value=&quot;258&quot;/&gt;&lt;property id=&quot;20309&quot; value=&quot;205504&quot;/&gt;&lt;/object&gt;&lt;object type=&quot;3&quot; unique_id=&quot;199716&quot;&gt;&lt;property id=&quot;20148&quot; value=&quot;5&quot;/&gt;&lt;property id=&quot;20300&quot; value=&quot;Slide 3 - &amp;quot;II- CHUẨN BỊ:  - Tranh con voi. - Video clip trên máy tính: con voi, voi dùng vòi uống nước, hái lá cây, voi kéo gỗ&quot;/&gt;&lt;property id=&quot;20303&quot; value=&quot;Lê Thị Phương Hảo - Đỗ Thị Minh Phương&quot;/&gt;&lt;property id=&quot;20307&quot; value=&quot;259&quot;/&gt;&lt;property id=&quot;20309&quot; value=&quot;205504&quot;/&gt;&lt;/object&gt;&lt;object type=&quot;3&quot; unique_id=&quot;199717&quot;&gt;&lt;property id=&quot;20148&quot; value=&quot;5&quot;/&gt;&lt;property id=&quot;20300&quot; value=&quot;Slide 4 - &amp;quot;    Bây giờ cô và các con cùng nhau hát bài hát “Chú voi con ở Bản Đôn”.   &amp;quot;&quot;/&gt;&lt;property id=&quot;20303&quot; value=&quot;Lê Thị Phương Hảo - Đỗ Thị Minh Phương&quot;/&gt;&lt;property id=&quot;20307&quot; value=&quot;260&quot;/&gt;&lt;property id=&quot;20309&quot; value=&quot;205504&quot;/&gt;&lt;/object&gt;&lt;object type=&quot;3&quot; unique_id=&quot;199718&quot;&gt;&lt;property id=&quot;20148&quot; value=&quot;5&quot;/&gt;&lt;property id=&quot;20300&quot; value=&quot;Slide 5&quot;/&gt;&lt;property id=&quot;20303&quot; value=&quot;Lê Thị Phương Hảo - Đỗ Thị Minh Phương&quot;/&gt;&lt;property id=&quot;20307&quot; value=&quot;261&quot;/&gt;&lt;property id=&quot;20309&quot; value=&quot;205504&quot;/&gt;&lt;/object&gt;&lt;object type=&quot;3&quot; unique_id=&quot;199719&quot;&gt;&lt;property id=&quot;20148&quot; value=&quot;5&quot;/&gt;&lt;property id=&quot;20300&quot; value=&quot;Slide 6&quot;/&gt;&lt;property id=&quot;20303&quot; value=&quot;Lê Thị Phương Hảo - Đỗ Thị Minh Phương&quot;/&gt;&lt;property id=&quot;20307&quot; value=&quot;262&quot;/&gt;&lt;property id=&quot;20309&quot; value=&quot;205504&quot;/&gt;&lt;/object&gt;&lt;object type=&quot;3&quot; unique_id=&quot;199720&quot;&gt;&lt;property id=&quot;20148&quot; value=&quot;5&quot;/&gt;&lt;property id=&quot;20300&quot; value=&quot;Slide 7&quot;/&gt;&lt;property id=&quot;20303&quot; value=&quot;Lê Thị Phương Hảo - Đỗ Thị Minh Phương&quot;/&gt;&lt;property id=&quot;20307&quot; value=&quot;263&quot;/&gt;&lt;property id=&quot;20309&quot; value=&quot;205504&quot;/&gt;&lt;/object&gt;&lt;object type=&quot;3&quot; unique_id=&quot;199721&quot;&gt;&lt;property id=&quot;20148&quot; value=&quot;5&quot;/&gt;&lt;property id=&quot;20300&quot; value=&quot;Slide 8&quot;/&gt;&lt;property id=&quot;20303&quot; value=&quot;Lê Thị Phương Hảo - Đỗ Thị Minh Phương&quot;/&gt;&lt;property id=&quot;20307&quot; value=&quot;264&quot;/&gt;&lt;property id=&quot;20309&quot; value=&quot;205504&quot;/&gt;&lt;/object&gt;&lt;object type=&quot;3&quot; unique_id=&quot;199722&quot;&gt;&lt;property id=&quot;20148&quot; value=&quot;5&quot;/&gt;&lt;property id=&quot;20300&quot; value=&quot;Slide 9&quot;/&gt;&lt;property id=&quot;20303&quot; value=&quot;Lê Thị Phương Hảo - Đỗ Thị Minh Phương&quot;/&gt;&lt;property id=&quot;20307&quot; value=&quot;265&quot;/&gt;&lt;property id=&quot;20309&quot; value=&quot;205504&quot;/&gt;&lt;/object&gt;&lt;object type=&quot;3&quot; unique_id=&quot;199723&quot;&gt;&lt;property id=&quot;20148&quot; value=&quot;5&quot;/&gt;&lt;property id=&quot;20300&quot; value=&quot;Slide 10&quot;/&gt;&lt;property id=&quot;20303&quot; value=&quot;Lê Thị Phương Hảo - Đỗ Thị Minh Phương&quot;/&gt;&lt;property id=&quot;20307&quot; value=&quot;266&quot;/&gt;&lt;property id=&quot;20309&quot; value=&quot;205504&quot;/&gt;&lt;/object&gt;&lt;object type=&quot;3&quot; unique_id=&quot;199724&quot;&gt;&lt;property id=&quot;20148&quot; value=&quot;5&quot;/&gt;&lt;property id=&quot;20300&quot; value=&quot;Slide 11&quot;/&gt;&lt;property id=&quot;20303&quot; value=&quot;Lê Thị Phương Hảo - Đỗ Thị Minh Phương&quot;/&gt;&lt;property id=&quot;20307&quot; value=&quot;267&quot;/&gt;&lt;property id=&quot;20309&quot; value=&quot;205504&quot;/&gt;&lt;/object&gt;&lt;object type=&quot;3&quot; unique_id=&quot;199725&quot;&gt;&lt;property id=&quot;20148&quot; value=&quot;5&quot;/&gt;&lt;property id=&quot;20300&quot; value=&quot;Slide 12&quot;/&gt;&lt;property id=&quot;20303&quot; value=&quot;Lê Thị Phương Hảo - Đỗ Thị Minh Phương&quot;/&gt;&lt;property id=&quot;20307&quot; value=&quot;268&quot;/&gt;&lt;property id=&quot;20309&quot; value=&quot;205504&quot;/&gt;&lt;/object&gt;&lt;object type=&quot;3&quot; unique_id=&quot;199726&quot;&gt;&lt;property id=&quot;20148&quot; value=&quot;5&quot;/&gt;&lt;property id=&quot;20300&quot; value=&quot;Slide 13&quot;/&gt;&lt;property id=&quot;20303&quot; value=&quot;Lê Thị Phương Hảo - Đỗ Thị Minh Phương&quot;/&gt;&lt;property id=&quot;20307&quot; value=&quot;269&quot;/&gt;&lt;property id=&quot;20309&quot; value=&quot;205504&quot;/&gt;&lt;/object&gt;&lt;object type=&quot;3&quot; unique_id=&quot;199727&quot;&gt;&lt;property id=&quot;20148&quot; value=&quot;5&quot;/&gt;&lt;property id=&quot;20300&quot; value=&quot;Slide 14&quot;/&gt;&lt;property id=&quot;20303&quot; value=&quot;Lê Thị Phương Hảo - Đỗ Thị Minh Phương&quot;/&gt;&lt;property id=&quot;20307&quot; value=&quot;270&quot;/&gt;&lt;property id=&quot;20309&quot; value=&quot;205504&quot;/&gt;&lt;/object&gt;&lt;object type=&quot;3&quot; unique_id=&quot;199728&quot;&gt;&lt;property id=&quot;20148&quot; value=&quot;5&quot;/&gt;&lt;property id=&quot;20300&quot; value=&quot;Slide 15&quot;/&gt;&lt;property id=&quot;20303&quot; value=&quot;Lê Thị Phương Hảo - Đỗ Thị Minh Phương&quot;/&gt;&lt;property id=&quot;20307&quot; value=&quot;271&quot;/&gt;&lt;property id=&quot;20309&quot; value=&quot;205504&quot;/&gt;&lt;/object&gt;&lt;object type=&quot;3&quot; unique_id=&quot;199729&quot;&gt;&lt;property id=&quot;20148&quot; value=&quot;5&quot;/&gt;&lt;property id=&quot;20300&quot; value=&quot;Slide 16&quot;/&gt;&lt;property id=&quot;20303&quot; value=&quot;Lê Thị Phương Hảo - Đỗ Thị Minh Phương&quot;/&gt;&lt;property id=&quot;20307&quot; value=&quot;272&quot;/&gt;&lt;property id=&quot;20309&quot; value=&quot;205504&quot;/&gt;&lt;/object&gt;&lt;object type=&quot;3&quot; unique_id=&quot;199730&quot;&gt;&lt;property id=&quot;20148&quot; value=&quot;5&quot;/&gt;&lt;property id=&quot;20300&quot; value=&quot;Slide 17&quot;/&gt;&lt;property id=&quot;20303&quot; value=&quot;Lê Thị Phương Hảo - Đỗ Thị Minh Phương&quot;/&gt;&lt;property id=&quot;20307&quot; value=&quot;273&quot;/&gt;&lt;property id=&quot;20309&quot; value=&quot;205504&quot;/&gt;&lt;/object&gt;&lt;object type=&quot;3&quot; unique_id=&quot;199731&quot;&gt;&lt;property id=&quot;20148&quot; value=&quot;5&quot;/&gt;&lt;property id=&quot;20300&quot; value=&quot;Slide 18&quot;/&gt;&lt;property id=&quot;20303&quot; value=&quot;Lê Thị Phương Hảo - Đỗ Thị Minh Phương&quot;/&gt;&lt;property id=&quot;20307&quot; value=&quot;274&quot;/&gt;&lt;property id=&quot;20309&quot; value=&quot;205504&quot;/&gt;&lt;/object&gt;&lt;object type=&quot;3&quot; unique_id=&quot;199732&quot;&gt;&lt;property id=&quot;20148&quot; value=&quot;5&quot;/&gt;&lt;property id=&quot;20300&quot; value=&quot;Slide 19&quot;/&gt;&lt;property id=&quot;20303&quot; value=&quot;Lê Thị Phương Hảo - Đỗ Thị Minh Phương&quot;/&gt;&lt;property id=&quot;20307&quot; value=&quot;275&quot;/&gt;&lt;property id=&quot;20309&quot; value=&quot;205504&quot;/&gt;&lt;/object&gt;&lt;object type=&quot;3&quot; unique_id=&quot;199733&quot;&gt;&lt;property id=&quot;20148&quot; value=&quot;5&quot;/&gt;&lt;property id=&quot;20300&quot; value=&quot;Slide 20&quot;/&gt;&lt;property id=&quot;20303&quot; value=&quot;Lê Thị Phương Hảo - Đỗ Thị Minh Phương&quot;/&gt;&lt;property id=&quot;20307&quot; value=&quot;276&quot;/&gt;&lt;property id=&quot;20309&quot; value=&quot;205504&quot;/&gt;&lt;/object&gt;&lt;object type=&quot;3&quot; unique_id=&quot;199734&quot;&gt;&lt;property id=&quot;20148&quot; value=&quot;5&quot;/&gt;&lt;property id=&quot;20300&quot; value=&quot;Slide 21&quot;/&gt;&lt;property id=&quot;20303&quot; value=&quot;Lê Thị Phương Hảo - Đỗ Thị Minh Phương&quot;/&gt;&lt;property id=&quot;20307&quot; value=&quot;277&quot;/&gt;&lt;property id=&quot;20309&quot; value=&quot;205504&quot;/&gt;&lt;/object&gt;&lt;object type=&quot;3&quot; unique_id=&quot;199735&quot;&gt;&lt;property id=&quot;20148&quot; value=&quot;5&quot;/&gt;&lt;property id=&quot;20300&quot; value=&quot;Slide 22&quot;/&gt;&lt;property id=&quot;20303&quot; value=&quot;Lê Thị Phương Hảo - Đỗ Thị Minh Phương&quot;/&gt;&lt;property id=&quot;20307&quot; value=&quot;278&quot;/&gt;&lt;property id=&quot;20309&quot; value=&quot;205504&quot;/&gt;&lt;/object&gt;&lt;object type=&quot;3&quot; unique_id=&quot;199736&quot;&gt;&lt;property id=&quot;20148&quot; value=&quot;5&quot;/&gt;&lt;property id=&quot;20300&quot; value=&quot;Slide 24&quot;/&gt;&lt;property id=&quot;20303&quot; value=&quot;Lê Thị Phương Hảo - Đỗ Thị Minh Phương&quot;/&gt;&lt;property id=&quot;20307&quot; value=&quot;279&quot;/&gt;&lt;property id=&quot;20309&quot; value=&quot;205504&quot;/&gt;&lt;/object&gt;&lt;object type=&quot;3&quot; unique_id=&quot;199737&quot;&gt;&lt;property id=&quot;20148&quot; value=&quot;5&quot;/&gt;&lt;property id=&quot;20300&quot; value=&quot;Slide 25&quot;/&gt;&lt;property id=&quot;20303&quot; value=&quot;Lê Thị Phương Hảo - Đỗ Thị Minh Phương&quot;/&gt;&lt;property id=&quot;20307&quot; value=&quot;280&quot;/&gt;&lt;property id=&quot;20309&quot; value=&quot;205504&quot;/&gt;&lt;/object&gt;&lt;object type=&quot;3&quot; unique_id=&quot;199738&quot;&gt;&lt;property id=&quot;20148&quot; value=&quot;5&quot;/&gt;&lt;property id=&quot;20300&quot; value=&quot;Slide 1&quot;/&gt;&lt;property id=&quot;20303&quot; value=&quot;Lê Thị Phương Hảo - Đỗ Thị Minh Phương&quot;/&gt;&lt;property id=&quot;20307&quot; value=&quot;281&quot;/&gt;&lt;property id=&quot;20309&quot; value=&quot;205504&quot;/&gt;&lt;/object&gt;&lt;object type=&quot;3&quot; unique_id=&quot;199739&quot;&gt;&lt;property id=&quot;20148&quot; value=&quot;5&quot;/&gt;&lt;property id=&quot;20300&quot; value=&quot;Slide 26&quot;/&gt;&lt;property id=&quot;20303&quot; value=&quot;Lê Thị Phương Hảo - Đỗ Thị Minh Phương&quot;/&gt;&lt;property id=&quot;20307&quot; value=&quot;282&quot;/&gt;&lt;property id=&quot;20309&quot; value=&quot;205504&quot;/&gt;&lt;/object&gt;&lt;object type=&quot;3&quot; unique_id=&quot;199740&quot;&gt;&lt;property id=&quot;20148&quot; value=&quot;5&quot;/&gt;&lt;property id=&quot;20300&quot; value=&quot;Slide 27&quot;/&gt;&lt;property id=&quot;20303&quot; value=&quot;Lê Thị Phương Hảo - Đỗ Thị Minh Phương&quot;/&gt;&lt;property id=&quot;20307&quot; value=&quot;283&quot;/&gt;&lt;property id=&quot;20309&quot; value=&quot;205504&quot;/&gt;&lt;/object&gt;&lt;object type=&quot;3&quot; unique_id=&quot;199741&quot;&gt;&lt;property id=&quot;20148&quot; value=&quot;5&quot;/&gt;&lt;property id=&quot;20300&quot; value=&quot;Slide 28 - &amp;quot;Bộ phận nào của Voi to như cái quạt, hay phe phẩy giúp tạo mát cho Voi?&amp;quot;&quot;/&gt;&lt;property id=&quot;20303&quot; value=&quot;Lê Thị Phương Hảo - Đỗ Thị Minh Phương&quot;/&gt;&lt;property id=&quot;20307&quot; value=&quot;284&quot;/&gt;&lt;property id=&quot;20309&quot; value=&quot;205504&quot;/&gt;&lt;/object&gt;&lt;object type=&quot;3&quot; unique_id=&quot;199742&quot;&gt;&lt;property id=&quot;20148&quot; value=&quot;5&quot;/&gt;&lt;property id=&quot;20300&quot; value=&quot;Slide 29 - &amp;quot;Voi có đặc điểm gì nổi bật?&amp;quot;&quot;/&gt;&lt;property id=&quot;20303&quot; value=&quot;Lê Thị Phương Hảo - Đỗ Thị Minh Phương&quot;/&gt;&lt;property id=&quot;20307&quot; value=&quot;285&quot;/&gt;&lt;property id=&quot;20309&quot; value=&quot;205504&quot;/&gt;&lt;/object&gt;&lt;object type=&quot;3&quot; unique_id=&quot;199743&quot;&gt;&lt;property id=&quot;20148&quot; value=&quot;5&quot;/&gt;&lt;property id=&quot;20300&quot; value=&quot;Slide 30 - &amp;quot;Voi là loài động vật đẻ con, đúng hay sai?&amp;quot;&quot;/&gt;&lt;property id=&quot;20303&quot; value=&quot;Lê Thị Phương Hảo - Đỗ Thị Minh Phương&quot;/&gt;&lt;property id=&quot;20307&quot; value=&quot;286&quot;/&gt;&lt;property id=&quot;20309&quot; value=&quot;205504&quot;/&gt;&lt;/object&gt;&lt;object type=&quot;3&quot; unique_id=&quot;199744&quot;&gt;&lt;property id=&quot;20148&quot; value=&quot;5&quot;/&gt;&lt;property id=&quot;20300&quot; value=&quot;Slide 31 - &amp;quot;Voi là loài động vật có ngà, đúng hay sai?&amp;quot;&quot;/&gt;&lt;property id=&quot;20303&quot; value=&quot;Lê Thị Phương Hảo - Đỗ Thị Minh Phương&quot;/&gt;&lt;property id=&quot;20307&quot; value=&quot;287&quot;/&gt;&lt;property id=&quot;20309&quot; value=&quot;205504&quot;/&gt;&lt;/object&gt;&lt;object type=&quot;3&quot; unique_id=&quot;199745&quot;&gt;&lt;property id=&quot;20148&quot; value=&quot;5&quot;/&gt;&lt;property id=&quot;20300&quot; value=&quot;Slide 32 - &amp;quot;Các con hãy nối hình ảnh ở cột 1 với hình ảnh ở cột 2 để tìm đúng thức ăn yêu thích của Voi?&amp;quot;&quot;/&gt;&lt;property id=&quot;20303&quot; value=&quot;Lê Thị Phương Hảo - Đỗ Thị Minh Phương&quot;/&gt;&lt;property id=&quot;20307&quot; value=&quot;288&quot;/&gt;&lt;property id=&quot;20309&quot; value=&quot;205504&quot;/&gt;&lt;/object&gt;&lt;object type=&quot;3&quot; unique_id=&quot;199746&quot;&gt;&lt;property id=&quot;20148&quot; value=&quot;5&quot;/&gt;&lt;property id=&quot;20300&quot; value=&quot;Slide 33 - &amp;quot;Voi có mấy chân?&amp;quot;&quot;/&gt;&lt;property id=&quot;20303&quot; value=&quot;Lê Thị Phương Hảo - Đỗ Thị Minh Phương&quot;/&gt;&lt;property id=&quot;20307&quot; value=&quot;289&quot;/&gt;&lt;property id=&quot;20309&quot; value=&quot;205504&quot;/&gt;&lt;/object&gt;&lt;object type=&quot;3&quot; unique_id=&quot;199747&quot;&gt;&lt;property id=&quot;20148&quot; value=&quot;5&quot;/&gt;&lt;property id=&quot;20300&quot; value=&quot;Slide 34&quot;/&gt;&lt;property id=&quot;20303&quot; value=&quot;Lê Thị Phương Hảo - Đỗ Thị Minh Phương&quot;/&gt;&lt;property id=&quot;20307&quot; value=&quot;290&quot;/&gt;&lt;property id=&quot;20309&quot; value=&quot;205504&quot;/&gt;&lt;/object&gt;&lt;object type=&quot;3&quot; unique_id=&quot;199748&quot;&gt;&lt;property id=&quot;20148&quot; value=&quot;5&quot;/&gt;&lt;property id=&quot;20300&quot; value=&quot;Slide 35&quot;/&gt;&lt;property id=&quot;20303&quot; value=&quot;Lê Thị Phương Hảo - Đỗ Thị Minh Phương&quot;/&gt;&lt;property id=&quot;20307&quot; value=&quot;291&quot;/&gt;&lt;property id=&quot;20309&quot; value=&quot;205504&quot;/&gt;&lt;/object&gt;&lt;object type=&quot;3&quot; unique_id=&quot;199749&quot;&gt;&lt;property id=&quot;20148&quot; value=&quot;5&quot;/&gt;&lt;property id=&quot;20300&quot; value=&quot;Slide 23&quot;/&gt;&lt;property id=&quot;20303&quot; value=&quot;Lê Thị Phương Hảo - Đỗ Thị Minh Phương&quot;/&gt;&lt;property id=&quot;20307&quot; value=&quot;292&quot;/&gt;&lt;property id=&quot;20309&quot; value=&quot;205504&quot;/&gt;&lt;/object&gt;&lt;/object&gt;&lt;object type=&quot;4&quot; unique_id=&quot;205399&quot;&gt;&lt;object type=&quot;5&quot; unique_id=&quot;205504&quot;&gt;&lt;property id=&quot;20149&quot; value=&quot;Lê Thị Phương Hảo - Đỗ Thị Minh Phương&quot;/&gt;&lt;property id=&quot;20150&quot; value=&quot;Giáo viên&quot;/&gt;&lt;property id=&quot;20151&quot; value=&quot;14527416_655275221301430_917620619_n.jpg&quot;/&gt;&lt;property id=&quot;20153&quot; value=&quot;minh phuong21091987@gmail.com&quot;/&gt;&lt;property id=&quot;20159&quot; value=&quot;logo.jpg&quot;/&gt;&lt;/object&gt;&lt;/object&gt;&lt;object type=&quot;10&quot; unique_id=&quot;205400&quot;&gt;&lt;object type=&quot;11&quot; unique_id=&quot;205401&quot;&gt;&lt;property id=&quot;20180&quot; value=&quot;1&quot;/&gt;&lt;property id=&quot;20181&quot; value=&quot;1&quot;/&gt;&lt;property id=&quot;20183&quot; value=&quot;1&quot;/&gt;&lt;/object&gt;&lt;object type=&quot;12&quot; unique_id=&quot;205505&quot;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</TotalTime>
  <Words>532</Words>
  <Application>Microsoft Office PowerPoint</Application>
  <PresentationFormat>On-screen Show (4:3)</PresentationFormat>
  <Paragraphs>54</Paragraphs>
  <Slides>22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.VnAvant</vt:lpstr>
      <vt:lpstr>.VnVogue</vt:lpstr>
      <vt:lpstr>Arial</vt:lpstr>
      <vt:lpstr>Arial</vt:lpstr>
      <vt:lpstr>Calibri</vt:lpstr>
      <vt:lpstr>Helvetica</vt:lpstr>
      <vt:lpstr>Times New Roman</vt:lpstr>
      <vt:lpstr>Office Theme</vt:lpstr>
      <vt:lpstr>Default Design</vt:lpstr>
      <vt:lpstr>CorelDRAW</vt:lpstr>
      <vt:lpstr>PowerPoint Presentation</vt:lpstr>
      <vt:lpstr>             I- MỤC TIÊU:  1. Kiến thức:           - Trẻ nhận biết tên gọi, đặc điểm nổi bật (nơi ở, vận động, thức ăn, ích lợi ...)của một số con vật nuôi trong gia đình. 2. Kỹ năng:           - Rèn kỹ năng chú ý, ghi nhớ và mạnh dạn trả lời các câu hỏi của cô.           - Trẻ có khả năng so sánh, phát triển tư duy sáng tạo của trẻ. 3. Thái độ:           - Trẻ tập trung và hứng thú trong giờ học.           - Giáo dục trẻ biết yêu quý, chăm sóc các con vật nuôi trong gia đình.             </vt:lpstr>
      <vt:lpstr>II- CHUẨN BỊ:  - Tranh một số con vật nuôi trong gia đình: Gà trống, gà mái, con mèo … - Nhạc bài hát “Gà trống, mèo con và cún con”, “Con gà trống”</vt:lpstr>
      <vt:lpstr>Bây giờ cô và các con cùng nhau hát bài hát “Con gà trống”.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Theo dấu chân  tìm tên con vật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123ome</dc:creator>
  <cp:lastModifiedBy>Admin</cp:lastModifiedBy>
  <cp:revision>45</cp:revision>
  <dcterms:created xsi:type="dcterms:W3CDTF">2016-10-04T11:00:54Z</dcterms:created>
  <dcterms:modified xsi:type="dcterms:W3CDTF">2022-12-04T12:28:25Z</dcterms:modified>
</cp:coreProperties>
</file>