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5" r:id="rId2"/>
    <p:sldId id="256" r:id="rId3"/>
    <p:sldId id="266" r:id="rId4"/>
    <p:sldId id="258" r:id="rId5"/>
    <p:sldId id="257" r:id="rId6"/>
    <p:sldId id="260" r:id="rId7"/>
    <p:sldId id="261"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3613DC-7221-46BD-BBCB-67E090050927}"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56807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613DC-7221-46BD-BBCB-67E090050927}"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78372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613DC-7221-46BD-BBCB-67E090050927}"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10471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613DC-7221-46BD-BBCB-67E090050927}"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48766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3613DC-7221-46BD-BBCB-67E090050927}"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25770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3613DC-7221-46BD-BBCB-67E090050927}"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916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613DC-7221-46BD-BBCB-67E090050927}"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9310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3613DC-7221-46BD-BBCB-67E090050927}"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5186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613DC-7221-46BD-BBCB-67E090050927}"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087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81088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179768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13DC-7221-46BD-BBCB-67E090050927}" type="datetimeFigureOut">
              <a:rPr lang="en-US" smtClean="0"/>
              <a:t>12/4/2022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ECBE8-1E95-4F14-B886-6E85372086CC}" type="slidenum">
              <a:rPr lang="en-US" smtClean="0"/>
              <a:t>‹#›</a:t>
            </a:fld>
            <a:endParaRPr lang="en-US"/>
          </a:p>
        </p:txBody>
      </p:sp>
    </p:spTree>
    <p:extLst>
      <p:ext uri="{BB962C8B-B14F-4D97-AF65-F5344CB8AC3E}">
        <p14:creationId xmlns:p14="http://schemas.microsoft.com/office/powerpoint/2010/main" val="1128972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86600"/>
          </a:xfrm>
        </p:spPr>
      </p:pic>
      <p:sp>
        <p:nvSpPr>
          <p:cNvPr id="5" name="TextBox 4"/>
          <p:cNvSpPr txBox="1"/>
          <p:nvPr/>
        </p:nvSpPr>
        <p:spPr>
          <a:xfrm>
            <a:off x="2362200" y="586641"/>
            <a:ext cx="5562600" cy="830997"/>
          </a:xfrm>
          <a:prstGeom prst="rect">
            <a:avLst/>
          </a:prstGeom>
          <a:noFill/>
        </p:spPr>
        <p:txBody>
          <a:bodyPr wrap="square" rtlCol="0">
            <a:spAutoFit/>
          </a:bodyPr>
          <a:lstStyle/>
          <a:p>
            <a:r>
              <a:rPr lang="en-US" sz="2400" dirty="0"/>
              <a:t>PHÒNG GD &amp; ĐT QUẬN LONG BIÊN </a:t>
            </a:r>
          </a:p>
          <a:p>
            <a:r>
              <a:rPr lang="en-US" sz="2400" dirty="0"/>
              <a:t>        TRƯỜNG MẦM NON HOA SỮA </a:t>
            </a:r>
          </a:p>
        </p:txBody>
      </p:sp>
      <p:sp>
        <p:nvSpPr>
          <p:cNvPr id="6" name="TextBox 5"/>
          <p:cNvSpPr txBox="1"/>
          <p:nvPr/>
        </p:nvSpPr>
        <p:spPr>
          <a:xfrm>
            <a:off x="3276600" y="2667000"/>
            <a:ext cx="3471335" cy="369332"/>
          </a:xfrm>
          <a:prstGeom prst="rect">
            <a:avLst/>
          </a:prstGeom>
          <a:noFill/>
        </p:spPr>
        <p:txBody>
          <a:bodyPr wrap="none" rtlCol="0">
            <a:spAutoFit/>
          </a:bodyPr>
          <a:lstStyle/>
          <a:p>
            <a:r>
              <a:rPr lang="en-US" dirty="0"/>
              <a:t>LĨNH VỰC PHÁT TRIỂN NGÔN NGỮ </a:t>
            </a:r>
          </a:p>
        </p:txBody>
      </p:sp>
      <p:sp>
        <p:nvSpPr>
          <p:cNvPr id="7" name="TextBox 6"/>
          <p:cNvSpPr txBox="1"/>
          <p:nvPr/>
        </p:nvSpPr>
        <p:spPr>
          <a:xfrm>
            <a:off x="2743200" y="3543300"/>
            <a:ext cx="3575209" cy="646331"/>
          </a:xfrm>
          <a:prstGeom prst="rect">
            <a:avLst/>
          </a:prstGeom>
          <a:noFill/>
        </p:spPr>
        <p:txBody>
          <a:bodyPr wrap="none" rtlCol="0">
            <a:spAutoFit/>
          </a:bodyPr>
          <a:lstStyle/>
          <a:p>
            <a:r>
              <a:rPr lang="en-US" dirty="0" err="1"/>
              <a:t>Đề</a:t>
            </a:r>
            <a:r>
              <a:rPr lang="en-US" dirty="0"/>
              <a:t> </a:t>
            </a:r>
            <a:r>
              <a:rPr lang="en-US" dirty="0" err="1"/>
              <a:t>tài</a:t>
            </a:r>
            <a:r>
              <a:rPr lang="en-US" dirty="0"/>
              <a:t> : </a:t>
            </a:r>
            <a:r>
              <a:rPr lang="en-US" dirty="0" err="1"/>
              <a:t>Truyện</a:t>
            </a:r>
            <a:r>
              <a:rPr lang="en-US" dirty="0"/>
              <a:t> “ </a:t>
            </a:r>
            <a:r>
              <a:rPr lang="en-US" dirty="0" err="1"/>
              <a:t>Chào</a:t>
            </a:r>
            <a:r>
              <a:rPr lang="en-US" dirty="0"/>
              <a:t> </a:t>
            </a:r>
            <a:r>
              <a:rPr lang="en-US" dirty="0" err="1"/>
              <a:t>buổi</a:t>
            </a:r>
            <a:r>
              <a:rPr lang="en-US" dirty="0"/>
              <a:t> </a:t>
            </a:r>
            <a:r>
              <a:rPr lang="en-US" dirty="0" err="1"/>
              <a:t>sáng</a:t>
            </a:r>
            <a:r>
              <a:rPr lang="en-US" dirty="0"/>
              <a:t> ’’</a:t>
            </a:r>
          </a:p>
          <a:p>
            <a:r>
              <a:rPr lang="en-US" dirty="0" err="1"/>
              <a:t>Lứa</a:t>
            </a:r>
            <a:r>
              <a:rPr lang="en-US" dirty="0"/>
              <a:t> </a:t>
            </a:r>
            <a:r>
              <a:rPr lang="en-US" dirty="0" err="1"/>
              <a:t>tuổi</a:t>
            </a:r>
            <a:r>
              <a:rPr lang="en-US" dirty="0"/>
              <a:t> : </a:t>
            </a:r>
            <a:r>
              <a:rPr lang="en-US" dirty="0" err="1"/>
              <a:t>Nhà</a:t>
            </a:r>
            <a:r>
              <a:rPr lang="en-US" dirty="0"/>
              <a:t> </a:t>
            </a:r>
            <a:r>
              <a:rPr lang="en-US" dirty="0" err="1"/>
              <a:t>trẻ</a:t>
            </a:r>
            <a:r>
              <a:rPr lang="en-US" dirty="0"/>
              <a:t> D1 ( 24-36 </a:t>
            </a:r>
            <a:r>
              <a:rPr lang="en-US" dirty="0" err="1"/>
              <a:t>tháng</a:t>
            </a:r>
            <a:r>
              <a:rPr lang="en-US" dirty="0"/>
              <a:t> )</a:t>
            </a:r>
          </a:p>
        </p:txBody>
      </p:sp>
      <p:sp>
        <p:nvSpPr>
          <p:cNvPr id="8" name="TextBox 7"/>
          <p:cNvSpPr txBox="1"/>
          <p:nvPr/>
        </p:nvSpPr>
        <p:spPr>
          <a:xfrm>
            <a:off x="3733800" y="6096000"/>
            <a:ext cx="2188420" cy="369332"/>
          </a:xfrm>
          <a:prstGeom prst="rect">
            <a:avLst/>
          </a:prstGeom>
          <a:noFill/>
        </p:spPr>
        <p:txBody>
          <a:bodyPr wrap="none" rtlCol="0">
            <a:spAutoFit/>
          </a:bodyPr>
          <a:lstStyle/>
          <a:p>
            <a:r>
              <a:rPr lang="en-US" dirty="0" err="1"/>
              <a:t>Năm</a:t>
            </a:r>
            <a:r>
              <a:rPr lang="en-US" dirty="0"/>
              <a:t> </a:t>
            </a:r>
            <a:r>
              <a:rPr lang="en-US" dirty="0" err="1"/>
              <a:t>học</a:t>
            </a:r>
            <a:r>
              <a:rPr lang="en-US" dirty="0"/>
              <a:t>  2021-2022 </a:t>
            </a:r>
          </a:p>
        </p:txBody>
      </p:sp>
    </p:spTree>
    <p:extLst>
      <p:ext uri="{BB962C8B-B14F-4D97-AF65-F5344CB8AC3E}">
        <p14:creationId xmlns:p14="http://schemas.microsoft.com/office/powerpoint/2010/main" val="3015990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97795"/>
            <a:ext cx="2199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Subtitle 7"/>
          <p:cNvSpPr>
            <a:spLocks noGrp="1"/>
          </p:cNvSpPr>
          <p:nvPr>
            <p:ph type="subTitle" idx="1"/>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143000" y="609600"/>
            <a:ext cx="7636514" cy="523220"/>
          </a:xfrm>
          <a:prstGeom prst="rect">
            <a:avLst/>
          </a:prstGeom>
          <a:noFill/>
        </p:spPr>
        <p:txBody>
          <a:bodyPr wrap="none" rtlCol="0">
            <a:spAutoFit/>
          </a:bodyPr>
          <a:lstStyle/>
          <a:p>
            <a:r>
              <a:rPr lang="en-US" sz="2800" dirty="0">
                <a:solidFill>
                  <a:srgbClr val="0070C0"/>
                </a:solidFill>
              </a:rPr>
              <a:t>1. </a:t>
            </a:r>
            <a:r>
              <a:rPr lang="en-US" sz="2800" dirty="0" err="1">
                <a:solidFill>
                  <a:srgbClr val="0070C0"/>
                </a:solidFill>
              </a:rPr>
              <a:t>Ổn</a:t>
            </a:r>
            <a:r>
              <a:rPr lang="en-US" sz="2800" dirty="0">
                <a:solidFill>
                  <a:srgbClr val="0070C0"/>
                </a:solidFill>
              </a:rPr>
              <a:t> </a:t>
            </a:r>
            <a:r>
              <a:rPr lang="en-US" sz="2800" dirty="0" err="1">
                <a:solidFill>
                  <a:srgbClr val="0070C0"/>
                </a:solidFill>
              </a:rPr>
              <a:t>định</a:t>
            </a:r>
            <a:r>
              <a:rPr lang="en-US" sz="2800" dirty="0">
                <a:solidFill>
                  <a:srgbClr val="0070C0"/>
                </a:solidFill>
              </a:rPr>
              <a:t> : </a:t>
            </a:r>
            <a:r>
              <a:rPr lang="en-US" sz="2800" dirty="0" err="1">
                <a:solidFill>
                  <a:srgbClr val="0070C0"/>
                </a:solidFill>
              </a:rPr>
              <a:t>Cô</a:t>
            </a:r>
            <a:r>
              <a:rPr lang="en-US" sz="2800" dirty="0">
                <a:solidFill>
                  <a:srgbClr val="0070C0"/>
                </a:solidFill>
              </a:rPr>
              <a:t> </a:t>
            </a:r>
            <a:r>
              <a:rPr lang="en-US" sz="2800" dirty="0" err="1">
                <a:solidFill>
                  <a:srgbClr val="0070C0"/>
                </a:solidFill>
              </a:rPr>
              <a:t>và</a:t>
            </a:r>
            <a:r>
              <a:rPr lang="en-US" sz="2800" dirty="0">
                <a:solidFill>
                  <a:srgbClr val="0070C0"/>
                </a:solidFill>
              </a:rPr>
              <a:t> </a:t>
            </a:r>
            <a:r>
              <a:rPr lang="en-US" sz="2800" dirty="0" err="1">
                <a:solidFill>
                  <a:srgbClr val="0070C0"/>
                </a:solidFill>
              </a:rPr>
              <a:t>trẻ</a:t>
            </a:r>
            <a:r>
              <a:rPr lang="en-US" sz="2800" dirty="0">
                <a:solidFill>
                  <a:srgbClr val="0070C0"/>
                </a:solidFill>
              </a:rPr>
              <a:t> </a:t>
            </a:r>
            <a:r>
              <a:rPr lang="en-US" sz="2800" dirty="0" err="1">
                <a:solidFill>
                  <a:srgbClr val="0070C0"/>
                </a:solidFill>
              </a:rPr>
              <a:t>cùng</a:t>
            </a:r>
            <a:r>
              <a:rPr lang="en-US" sz="2800" dirty="0">
                <a:solidFill>
                  <a:srgbClr val="0070C0"/>
                </a:solidFill>
              </a:rPr>
              <a:t> </a:t>
            </a:r>
            <a:r>
              <a:rPr lang="en-US" sz="2800" dirty="0" err="1">
                <a:solidFill>
                  <a:srgbClr val="0070C0"/>
                </a:solidFill>
              </a:rPr>
              <a:t>hát</a:t>
            </a:r>
            <a:r>
              <a:rPr lang="en-US" sz="2800" dirty="0">
                <a:solidFill>
                  <a:srgbClr val="0070C0"/>
                </a:solidFill>
              </a:rPr>
              <a:t> </a:t>
            </a:r>
            <a:r>
              <a:rPr lang="en-US" sz="2800" dirty="0" err="1">
                <a:solidFill>
                  <a:srgbClr val="0070C0"/>
                </a:solidFill>
              </a:rPr>
              <a:t>bài</a:t>
            </a:r>
            <a:r>
              <a:rPr lang="en-US" sz="2800" dirty="0">
                <a:solidFill>
                  <a:srgbClr val="0070C0"/>
                </a:solidFill>
              </a:rPr>
              <a:t>  : Con </a:t>
            </a:r>
            <a:r>
              <a:rPr lang="en-US" sz="2800" dirty="0" err="1">
                <a:solidFill>
                  <a:srgbClr val="0070C0"/>
                </a:solidFill>
              </a:rPr>
              <a:t>chim</a:t>
            </a:r>
            <a:r>
              <a:rPr lang="en-US" sz="2800" dirty="0">
                <a:solidFill>
                  <a:srgbClr val="0070C0"/>
                </a:solidFill>
              </a:rPr>
              <a:t> non  </a:t>
            </a:r>
          </a:p>
        </p:txBody>
      </p:sp>
    </p:spTree>
    <p:extLst>
      <p:ext uri="{BB962C8B-B14F-4D97-AF65-F5344CB8AC3E}">
        <p14:creationId xmlns:p14="http://schemas.microsoft.com/office/powerpoint/2010/main" val="165327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34200"/>
          </a:xfrm>
        </p:spPr>
      </p:pic>
      <p:sp>
        <p:nvSpPr>
          <p:cNvPr id="5" name="TextBox 4"/>
          <p:cNvSpPr txBox="1"/>
          <p:nvPr/>
        </p:nvSpPr>
        <p:spPr>
          <a:xfrm>
            <a:off x="1480396" y="492195"/>
            <a:ext cx="3509294" cy="707886"/>
          </a:xfrm>
          <a:prstGeom prst="rect">
            <a:avLst/>
          </a:prstGeom>
          <a:noFill/>
        </p:spPr>
        <p:txBody>
          <a:bodyPr wrap="none" rtlCol="0">
            <a:spAutoFit/>
          </a:bodyPr>
          <a:lstStyle/>
          <a:p>
            <a:r>
              <a:rPr lang="en-US" sz="4000" dirty="0"/>
              <a:t>2.Phương </a:t>
            </a:r>
            <a:r>
              <a:rPr lang="en-US" sz="4000" dirty="0" err="1"/>
              <a:t>pháp</a:t>
            </a:r>
            <a:r>
              <a:rPr lang="en-US" sz="4000" dirty="0"/>
              <a:t> </a:t>
            </a:r>
          </a:p>
        </p:txBody>
      </p:sp>
    </p:spTree>
    <p:extLst>
      <p:ext uri="{BB962C8B-B14F-4D97-AF65-F5344CB8AC3E}">
        <p14:creationId xmlns:p14="http://schemas.microsoft.com/office/powerpoint/2010/main" val="278560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9144000" cy="2362200"/>
          </a:xfrm>
        </p:spPr>
        <p:txBody>
          <a:bodyPr>
            <a:normAutofit fontScale="90000"/>
          </a:bodyPr>
          <a:lstStyle/>
          <a:p>
            <a:pPr algn="l"/>
            <a:br>
              <a:rPr lang="en-US" sz="3100" dirty="0"/>
            </a:br>
            <a:r>
              <a:rPr lang="en-US" sz="3100" dirty="0" err="1">
                <a:solidFill>
                  <a:schemeClr val="tx1"/>
                </a:solidFill>
                <a:latin typeface="Times" pitchFamily="34" charset="0"/>
                <a:ea typeface="Times" pitchFamily="34" charset="0"/>
                <a:cs typeface="Times" pitchFamily="34" charset="0"/>
              </a:rPr>
              <a:t>Buổi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thức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dậy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và</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mở</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cánh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cửa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sổ</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thấy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ngoài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trời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nắng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đẹp</a:t>
            </a:r>
            <a:r>
              <a:rPr lang="en-US"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và</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có</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đậu</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trên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cành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cây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đang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hót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a:latin typeface="Times" pitchFamily="34" charset="0"/>
                <a:ea typeface="Times" pitchFamily="34" charset="0"/>
                <a:cs typeface="Times" pitchFamily="34" charset="0"/>
              </a:rPr>
              <a:t> </a:t>
            </a:r>
            <a:r>
              <a:rPr lang="en-US" sz="3100" dirty="0" err="1">
                <a:latin typeface="Times" pitchFamily="34" charset="0"/>
                <a:ea typeface="Times" pitchFamily="34" charset="0"/>
                <a:cs typeface="Times" pitchFamily="34" charset="0"/>
              </a:rPr>
              <a:t>Bé</a:t>
            </a:r>
            <a:r>
              <a:rPr lang="en-US" sz="3100" dirty="0">
                <a:latin typeface="Times" pitchFamily="34" charset="0"/>
                <a:ea typeface="Times" pitchFamily="34" charset="0"/>
                <a:cs typeface="Times" pitchFamily="34" charset="0"/>
              </a:rPr>
              <a:t> </a:t>
            </a:r>
            <a:r>
              <a:rPr lang="en-US" sz="3100" dirty="0" err="1">
                <a:latin typeface="Times" pitchFamily="34" charset="0"/>
                <a:ea typeface="Times" pitchFamily="34" charset="0"/>
                <a:cs typeface="Times" pitchFamily="34" charset="0"/>
              </a:rPr>
              <a:t>nói,c</a:t>
            </a:r>
            <a:r>
              <a:rPr lang="en-US" sz="3100" dirty="0" err="1">
                <a:solidFill>
                  <a:schemeClr val="tx1"/>
                </a:solidFill>
                <a:latin typeface="Times" pitchFamily="34" charset="0"/>
                <a:ea typeface="Times" pitchFamily="34" charset="0"/>
                <a:cs typeface="Times" pitchFamily="34" charset="0"/>
              </a:rPr>
              <a:t>hào</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buổi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vui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vẻ</a:t>
            </a:r>
            <a:r>
              <a:rPr lang="en-US" sz="3100" dirty="0">
                <a:solidFill>
                  <a:schemeClr val="tx1"/>
                </a:solidFill>
                <a:latin typeface="Times" pitchFamily="34" charset="0"/>
                <a:ea typeface="Times" pitchFamily="34" charset="0"/>
                <a:cs typeface="Times" pitchFamily="34" charset="0"/>
              </a:rPr>
              <a:t> </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chào</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ngoan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nói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rối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rít</a:t>
            </a:r>
            <a:r>
              <a:rPr lang="en-US" sz="3100" dirty="0">
                <a:solidFill>
                  <a:schemeClr val="tx1"/>
                </a:solidFill>
                <a:latin typeface="Times" pitchFamily="34" charset="0"/>
                <a:ea typeface="Times" pitchFamily="34" charset="0"/>
                <a:cs typeface="Times" pitchFamily="34" charset="0"/>
              </a:rPr>
              <a:t>.</a:t>
            </a:r>
            <a:br>
              <a:rPr lang="en-US" dirty="0">
                <a:solidFill>
                  <a:schemeClr val="tx1"/>
                </a:solidFill>
                <a:latin typeface="Times" pitchFamily="34" charset="0"/>
                <a:ea typeface="Times" pitchFamily="34" charset="0"/>
                <a:cs typeface="Times" pitchFamily="34" charset="0"/>
              </a:rPr>
            </a:br>
            <a:endParaRPr lang="en-US" dirty="0">
              <a:solidFill>
                <a:schemeClr val="tx1"/>
              </a:solidFill>
              <a:latin typeface="Times" pitchFamily="34" charset="0"/>
              <a:ea typeface="Times" pitchFamily="34" charset="0"/>
              <a:cs typeface="Times" pitchFamily="34" charset="0"/>
            </a:endParaRPr>
          </a:p>
        </p:txBody>
      </p:sp>
      <p:pic>
        <p:nvPicPr>
          <p:cNvPr id="4" name="Content Placeholder 3" descr="C:\Users\PC\Desktop\chao_buoi_sang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199"/>
            <a:ext cx="9144000" cy="4191000"/>
          </a:xfrm>
          <a:prstGeom prst="rect">
            <a:avLst/>
          </a:prstGeom>
          <a:noFill/>
          <a:ln>
            <a:noFill/>
          </a:ln>
        </p:spPr>
      </p:pic>
    </p:spTree>
    <p:extLst>
      <p:ext uri="{BB962C8B-B14F-4D97-AF65-F5344CB8AC3E}">
        <p14:creationId xmlns:p14="http://schemas.microsoft.com/office/powerpoint/2010/main" val="108567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8229600" cy="1808018"/>
          </a:xfrm>
        </p:spPr>
        <p:txBody>
          <a:bodyPr>
            <a:normAutofit fontScale="90000"/>
          </a:bodyPr>
          <a:lstStyle/>
          <a:p>
            <a:pPr lvl="0"/>
            <a:br>
              <a:rPr kumimoji="0" lang="en-US"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en-US" b="0" i="0" u="none" strike="noStrike" cap="none" normalizeH="0" baseline="0" dirty="0" err="1">
                <a:ln>
                  <a:noFill/>
                </a:ln>
                <a:solidFill>
                  <a:schemeClr val="tx1"/>
                </a:solidFill>
                <a:effectLst/>
                <a:latin typeface="Times" pitchFamily="34" charset="0"/>
                <a:ea typeface="Times" pitchFamily="34" charset="0"/>
                <a:cs typeface="Times" pitchFamily="34" charset="0"/>
              </a:rPr>
              <a:t>Bé</a:t>
            </a:r>
            <a:r>
              <a:rPr kumimoji="0" lang="en-US" b="0" i="0" u="none" strike="noStrike" cap="none" normalizeH="0" baseline="0" dirty="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a:ln>
                  <a:noFill/>
                </a:ln>
                <a:solidFill>
                  <a:schemeClr val="tx1"/>
                </a:solidFill>
                <a:effectLst/>
                <a:latin typeface="Times" pitchFamily="34" charset="0"/>
                <a:ea typeface="Times" pitchFamily="34" charset="0"/>
                <a:cs typeface="Times" pitchFamily="34" charset="0"/>
              </a:rPr>
              <a:t>tay</a:t>
            </a:r>
            <a:r>
              <a:rPr kumimoji="0" lang="en-US" b="0" i="0" u="none" strike="noStrike" cap="none" normalizeH="0" baseline="0" dirty="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a:ln>
                  <a:noFill/>
                </a:ln>
                <a:solidFill>
                  <a:schemeClr val="tx1"/>
                </a:solidFill>
                <a:effectLst/>
                <a:latin typeface="Times" pitchFamily="34" charset="0"/>
                <a:ea typeface="Times" pitchFamily="34" charset="0"/>
                <a:cs typeface="Times" pitchFamily="34" charset="0"/>
              </a:rPr>
              <a:t>và</a:t>
            </a:r>
            <a:r>
              <a:rPr kumimoji="0" lang="en-US" b="0" i="0" u="none" strike="noStrike" cap="none" normalizeH="0" baseline="0" dirty="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a:ln>
                  <a:noFill/>
                </a:ln>
                <a:solidFill>
                  <a:schemeClr val="tx1"/>
                </a:solidFill>
                <a:effectLst/>
                <a:latin typeface="Times" pitchFamily="34" charset="0"/>
                <a:ea typeface="Times" pitchFamily="34" charset="0"/>
                <a:cs typeface="Times" pitchFamily="34" charset="0"/>
              </a:rPr>
              <a:t>chú</a:t>
            </a:r>
            <a:r>
              <a:rPr kumimoji="0" lang="en-US" b="0" i="0" u="none" strike="noStrike" cap="none" normalizeH="0" baseline="0" dirty="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a:ln>
                  <a:noFill/>
                </a:ln>
                <a:solidFill>
                  <a:schemeClr val="tx1"/>
                </a:solidFill>
                <a:effectLst/>
                <a:latin typeface="Times" pitchFamily="34" charset="0"/>
                <a:ea typeface="Times" pitchFamily="34" charset="0"/>
                <a:cs typeface="Times" pitchFamily="34" charset="0"/>
              </a:rPr>
              <a:t>hai</a:t>
            </a:r>
            <a:r>
              <a:rPr kumimoji="0" lang="en-US" b="0" i="0" u="none" strike="noStrike" cap="none" normalizeH="0" baseline="0" dirty="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a:ln>
                  <a:noFill/>
                </a:ln>
                <a:solidFill>
                  <a:schemeClr val="tx1"/>
                </a:solidFill>
                <a:effectLst/>
                <a:latin typeface="Times" pitchFamily="34" charset="0"/>
                <a:ea typeface="Times" pitchFamily="34" charset="0"/>
                <a:cs typeface="Times" pitchFamily="34" charset="0"/>
              </a:rPr>
              <a:t>cánh</a:t>
            </a:r>
            <a:r>
              <a:rPr kumimoji="0" lang="en-US" b="0" i="0" u="none" strike="noStrike" cap="none" normalizeH="0" baseline="0" dirty="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a:ln>
                  <a:noFill/>
                </a:ln>
                <a:solidFill>
                  <a:schemeClr val="tx1"/>
                </a:solidFill>
                <a:effectLst/>
                <a:latin typeface="Times" pitchFamily="34" charset="0"/>
                <a:ea typeface="Times" pitchFamily="34" charset="0"/>
                <a:cs typeface="Times" pitchFamily="34" charset="0"/>
              </a:rPr>
              <a:t>lại</a:t>
            </a:r>
            <a:r>
              <a:rPr kumimoji="0" lang="en-US" b="0" i="0" u="none" strike="noStrike" cap="none" normalizeH="0" baseline="0" dirty="0">
                <a:ln>
                  <a:noFill/>
                </a:ln>
                <a:solidFill>
                  <a:schemeClr val="tx1"/>
                </a:solidFill>
                <a:effectLst/>
                <a:latin typeface="Times" pitchFamily="34" charset="0"/>
                <a:ea typeface="Times" pitchFamily="34" charset="0"/>
                <a:cs typeface="Times" pitchFamily="34" charset="0"/>
              </a:rPr>
              <a:t>.</a:t>
            </a:r>
            <a:br>
              <a:rPr kumimoji="0" lang="en-US" sz="6600" b="0" i="0" u="none" strike="noStrike" cap="none" normalizeH="0" baseline="0" dirty="0">
                <a:ln>
                  <a:noFill/>
                </a:ln>
                <a:solidFill>
                  <a:schemeClr val="tx1"/>
                </a:solidFill>
                <a:effectLst/>
                <a:latin typeface="Times" pitchFamily="34" charset="0"/>
                <a:ea typeface="Times" pitchFamily="34" charset="0"/>
                <a:cs typeface="Times" pitchFamily="34" charset="0"/>
              </a:rPr>
            </a:br>
            <a:endParaRPr lang="en-US" dirty="0">
              <a:latin typeface="Times" pitchFamily="34" charset="0"/>
              <a:ea typeface="Times" pitchFamily="34" charset="0"/>
              <a:cs typeface="Times" pitchFamily="34" charset="0"/>
            </a:endParaRPr>
          </a:p>
        </p:txBody>
      </p:sp>
      <p:pic>
        <p:nvPicPr>
          <p:cNvPr id="4" name="Picture 1" descr="chao_buoi_sang_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0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2514600"/>
          </a:xfrm>
        </p:spPr>
        <p:txBody>
          <a:bodyPr>
            <a:normAutofit fontScale="90000"/>
          </a:bodyPr>
          <a:lstStyle/>
          <a:p>
            <a:br>
              <a:rPr lang="en-US" sz="5300" dirty="0">
                <a:latin typeface="Times New Roman" pitchFamily="18" charset="0"/>
                <a:cs typeface="Times New Roman" pitchFamily="18" charset="0"/>
              </a:rPr>
            </a:br>
            <a:r>
              <a:rPr lang="en-US" sz="5300" dirty="0" err="1">
                <a:latin typeface="Times New Roman" pitchFamily="18" charset="0"/>
                <a:cs typeface="Times New Roman" pitchFamily="18" charset="0"/>
              </a:rPr>
              <a:t>Cô</a:t>
            </a:r>
            <a:r>
              <a:rPr lang="en-US" sz="5300" dirty="0">
                <a:latin typeface="Times New Roman" pitchFamily="18" charset="0"/>
                <a:cs typeface="Times New Roman" pitchFamily="18" charset="0"/>
              </a:rPr>
              <a:t> </a:t>
            </a:r>
            <a:r>
              <a:rPr lang="en-US" sz="5300" dirty="0" err="1">
                <a:latin typeface="Times New Roman" pitchFamily="18" charset="0"/>
                <a:cs typeface="Times New Roman" pitchFamily="18" charset="0"/>
              </a:rPr>
              <a:t>cừa</a:t>
            </a:r>
            <a:r>
              <a:rPr lang="en-US" sz="5300" dirty="0">
                <a:latin typeface="Times New Roman" pitchFamily="18" charset="0"/>
                <a:cs typeface="Times New Roman" pitchFamily="18" charset="0"/>
              </a:rPr>
              <a:t> </a:t>
            </a:r>
            <a:r>
              <a:rPr lang="en-US" sz="5300" dirty="0" err="1">
                <a:latin typeface="Times New Roman" pitchFamily="18" charset="0"/>
                <a:cs typeface="Times New Roman" pitchFamily="18" charset="0"/>
              </a:rPr>
              <a:t>kể</a:t>
            </a:r>
            <a:r>
              <a:rPr lang="en-US" sz="5300" dirty="0">
                <a:latin typeface="Times New Roman" pitchFamily="18" charset="0"/>
                <a:cs typeface="Times New Roman" pitchFamily="18" charset="0"/>
              </a:rPr>
              <a:t> </a:t>
            </a:r>
            <a:r>
              <a:rPr lang="en-US" sz="5300" dirty="0" err="1">
                <a:latin typeface="Times New Roman" pitchFamily="18" charset="0"/>
                <a:cs typeface="Times New Roman" pitchFamily="18" charset="0"/>
              </a:rPr>
              <a:t>cho</a:t>
            </a:r>
            <a:r>
              <a:rPr lang="en-US" sz="5300" dirty="0">
                <a:latin typeface="Times New Roman" pitchFamily="18" charset="0"/>
                <a:cs typeface="Times New Roman" pitchFamily="18" charset="0"/>
              </a:rPr>
              <a:t> </a:t>
            </a:r>
            <a:r>
              <a:rPr lang="en-US" sz="5300" dirty="0" err="1">
                <a:latin typeface="Times New Roman" pitchFamily="18" charset="0"/>
                <a:cs typeface="Times New Roman" pitchFamily="18" charset="0"/>
              </a:rPr>
              <a:t>các</a:t>
            </a:r>
            <a:r>
              <a:rPr lang="en-US" sz="5300" dirty="0">
                <a:latin typeface="Times New Roman" pitchFamily="18" charset="0"/>
                <a:cs typeface="Times New Roman" pitchFamily="18" charset="0"/>
              </a:rPr>
              <a:t> con </a:t>
            </a:r>
            <a:r>
              <a:rPr lang="en-US" sz="5300" dirty="0" err="1">
                <a:latin typeface="Times New Roman" pitchFamily="18" charset="0"/>
                <a:cs typeface="Times New Roman" pitchFamily="18" charset="0"/>
              </a:rPr>
              <a:t>nghe</a:t>
            </a:r>
            <a:r>
              <a:rPr lang="en-US" sz="5300" dirty="0">
                <a:latin typeface="Times New Roman" pitchFamily="18" charset="0"/>
                <a:cs typeface="Times New Roman" pitchFamily="18" charset="0"/>
              </a:rPr>
              <a:t> </a:t>
            </a:r>
            <a:r>
              <a:rPr lang="en-US" sz="5300" dirty="0" err="1">
                <a:latin typeface="Times New Roman" pitchFamily="18" charset="0"/>
                <a:cs typeface="Times New Roman" pitchFamily="18" charset="0"/>
              </a:rPr>
              <a:t>câu</a:t>
            </a:r>
            <a:r>
              <a:rPr lang="en-US" sz="5300" dirty="0">
                <a:latin typeface="Times New Roman" pitchFamily="18" charset="0"/>
                <a:cs typeface="Times New Roman" pitchFamily="18" charset="0"/>
              </a:rPr>
              <a:t> </a:t>
            </a:r>
            <a:r>
              <a:rPr lang="en-US" sz="5300" dirty="0" err="1">
                <a:latin typeface="Times New Roman" pitchFamily="18" charset="0"/>
                <a:cs typeface="Times New Roman" pitchFamily="18" charset="0"/>
              </a:rPr>
              <a:t>chuyện</a:t>
            </a:r>
            <a:r>
              <a:rPr lang="en-US" sz="5300" dirty="0">
                <a:latin typeface="Times New Roman" pitchFamily="18" charset="0"/>
                <a:cs typeface="Times New Roman" pitchFamily="18" charset="0"/>
              </a:rPr>
              <a:t> </a:t>
            </a:r>
            <a:r>
              <a:rPr lang="en-US" sz="5300" dirty="0" err="1">
                <a:latin typeface="Times New Roman" pitchFamily="18" charset="0"/>
                <a:cs typeface="Times New Roman" pitchFamily="18" charset="0"/>
              </a:rPr>
              <a:t>gì</a:t>
            </a:r>
            <a:r>
              <a:rPr lang="en-US" sz="5300" dirty="0">
                <a:latin typeface="Times New Roman" pitchFamily="18" charset="0"/>
                <a:cs typeface="Times New Roman" pitchFamily="18" charset="0"/>
              </a:rPr>
              <a:t>?</a:t>
            </a:r>
            <a:br>
              <a:rPr lang="en-US" sz="5300" dirty="0">
                <a:latin typeface="Times New Roman" pitchFamily="18" charset="0"/>
                <a:cs typeface="Times New Roman" pitchFamily="18" charset="0"/>
              </a:rPr>
            </a:br>
            <a:r>
              <a:rPr lang="en-US" dirty="0"/>
              <a:t> </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5" y="1828801"/>
            <a:ext cx="914479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61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229600" cy="1143000"/>
          </a:xfrm>
        </p:spPr>
        <p:txBody>
          <a:bodyPr>
            <a:noAutofit/>
          </a:bodyPr>
          <a:lstStyle/>
          <a:p>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1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10200"/>
            <a:ext cx="8229600" cy="1427018"/>
          </a:xfrm>
        </p:spPr>
        <p:txBody>
          <a:bodyPr>
            <a:normAutofit fontScale="90000"/>
          </a:bodyPr>
          <a:lstStyle/>
          <a:p>
            <a:pPr algn="l"/>
            <a:br>
              <a:rPr lang="en-US" dirty="0"/>
            </a:br>
            <a:r>
              <a:rPr lang="vi-VN" sz="2000" dirty="0"/>
              <a:t>- </a:t>
            </a:r>
            <a:r>
              <a:rPr lang="vi-VN" sz="2000" dirty="0">
                <a:latin typeface="Times New Roman" pitchFamily="18" charset="0"/>
                <a:cs typeface="Times New Roman" pitchFamily="18" charset="0"/>
              </a:rPr>
              <a:t>Buổi sáng khi thức dậy bé đã làm gì?</a:t>
            </a:r>
            <a:br>
              <a:rPr lang="en-US" sz="2000" dirty="0">
                <a:latin typeface="Times New Roman" pitchFamily="18" charset="0"/>
                <a:cs typeface="Times New Roman" pitchFamily="18" charset="0"/>
              </a:rPr>
            </a:br>
            <a:r>
              <a:rPr lang="vi-VN" sz="2000" dirty="0">
                <a:latin typeface="Times New Roman" pitchFamily="18" charset="0"/>
                <a:cs typeface="Times New Roman" pitchFamily="18" charset="0"/>
              </a:rPr>
              <a:t>-Bé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vi-VN" sz="2000" dirty="0">
                <a:latin typeface="Times New Roman" pitchFamily="18" charset="0"/>
                <a:cs typeface="Times New Roman" pitchFamily="18" charset="0"/>
              </a:rPr>
              <a:t>?</a:t>
            </a:r>
            <a:br>
              <a:rPr lang="vi-VN" dirty="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85800"/>
            <a:ext cx="4038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618" y="685800"/>
            <a:ext cx="4724400"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09347" y="5715000"/>
            <a:ext cx="3749744" cy="646331"/>
          </a:xfrm>
          <a:prstGeom prst="rect">
            <a:avLst/>
          </a:prstGeom>
          <a:noFill/>
        </p:spPr>
        <p:txBody>
          <a:bodyPr wrap="none" rtlCol="0">
            <a:spAutoFit/>
          </a:bodyPr>
          <a:lstStyle/>
          <a:p>
            <a:r>
              <a:rPr lang="vi-VN" dirty="0"/>
              <a:t>- </a:t>
            </a:r>
            <a:r>
              <a:rPr lang="en-US" dirty="0" err="1"/>
              <a:t>Bé</a:t>
            </a:r>
            <a:r>
              <a:rPr lang="en-US" dirty="0"/>
              <a:t> </a:t>
            </a:r>
            <a:r>
              <a:rPr lang="en-US" dirty="0" err="1"/>
              <a:t>làm</a:t>
            </a:r>
            <a:r>
              <a:rPr lang="en-US" dirty="0"/>
              <a:t> </a:t>
            </a:r>
            <a:r>
              <a:rPr lang="en-US" dirty="0" err="1"/>
              <a:t>gì</a:t>
            </a:r>
            <a:r>
              <a:rPr lang="en-US" dirty="0"/>
              <a:t> </a:t>
            </a:r>
            <a:r>
              <a:rPr lang="en-US" dirty="0" err="1"/>
              <a:t>để</a:t>
            </a:r>
            <a:r>
              <a:rPr lang="en-US" dirty="0"/>
              <a:t> </a:t>
            </a:r>
            <a:r>
              <a:rPr lang="en-US" dirty="0" err="1"/>
              <a:t>chào</a:t>
            </a:r>
            <a:r>
              <a:rPr lang="en-US" dirty="0"/>
              <a:t> </a:t>
            </a:r>
            <a:r>
              <a:rPr lang="en-US" dirty="0" err="1"/>
              <a:t>chú</a:t>
            </a:r>
            <a:r>
              <a:rPr lang="en-US" dirty="0"/>
              <a:t> </a:t>
            </a:r>
            <a:r>
              <a:rPr lang="en-US" dirty="0" err="1"/>
              <a:t>chim</a:t>
            </a:r>
            <a:r>
              <a:rPr lang="vi-VN" dirty="0"/>
              <a:t>? </a:t>
            </a:r>
            <a:br>
              <a:rPr lang="en-US" dirty="0"/>
            </a:br>
            <a:r>
              <a:rPr lang="en-US" dirty="0"/>
              <a:t>- </a:t>
            </a:r>
            <a:r>
              <a:rPr lang="en-US" dirty="0" err="1"/>
              <a:t>Chú</a:t>
            </a:r>
            <a:r>
              <a:rPr lang="en-US" dirty="0"/>
              <a:t> </a:t>
            </a:r>
            <a:r>
              <a:rPr lang="en-US" dirty="0" err="1"/>
              <a:t>chim</a:t>
            </a:r>
            <a:r>
              <a:rPr lang="en-US" dirty="0"/>
              <a:t> </a:t>
            </a:r>
            <a:r>
              <a:rPr lang="en-US" dirty="0" err="1"/>
              <a:t>đã</a:t>
            </a:r>
            <a:r>
              <a:rPr lang="en-US" dirty="0"/>
              <a:t> </a:t>
            </a:r>
            <a:r>
              <a:rPr lang="en-US" dirty="0" err="1"/>
              <a:t>chào</a:t>
            </a:r>
            <a:r>
              <a:rPr lang="en-US" dirty="0"/>
              <a:t> </a:t>
            </a:r>
            <a:r>
              <a:rPr lang="en-US" dirty="0" err="1"/>
              <a:t>bé</a:t>
            </a:r>
            <a:r>
              <a:rPr lang="en-US" dirty="0"/>
              <a:t> </a:t>
            </a:r>
            <a:r>
              <a:rPr lang="en-US" dirty="0" err="1"/>
              <a:t>lại</a:t>
            </a:r>
            <a:r>
              <a:rPr lang="en-US" dirty="0"/>
              <a:t> </a:t>
            </a:r>
            <a:r>
              <a:rPr lang="en-US" dirty="0" err="1"/>
              <a:t>như</a:t>
            </a:r>
            <a:r>
              <a:rPr lang="en-US" dirty="0"/>
              <a:t> </a:t>
            </a:r>
            <a:r>
              <a:rPr lang="en-US" dirty="0" err="1"/>
              <a:t>thế</a:t>
            </a:r>
            <a:r>
              <a:rPr lang="en-US" dirty="0"/>
              <a:t> </a:t>
            </a:r>
            <a:r>
              <a:rPr lang="en-US" dirty="0" err="1"/>
              <a:t>nào</a:t>
            </a:r>
            <a:endParaRPr lang="en-US" dirty="0"/>
          </a:p>
        </p:txBody>
      </p:sp>
      <p:sp>
        <p:nvSpPr>
          <p:cNvPr id="6" name="TextBox 5"/>
          <p:cNvSpPr txBox="1"/>
          <p:nvPr/>
        </p:nvSpPr>
        <p:spPr>
          <a:xfrm>
            <a:off x="242455" y="39469"/>
            <a:ext cx="4351128" cy="646331"/>
          </a:xfrm>
          <a:prstGeom prst="rect">
            <a:avLst/>
          </a:prstGeom>
          <a:noFill/>
        </p:spPr>
        <p:txBody>
          <a:bodyPr wrap="none" rtlCol="0">
            <a:spAutoFit/>
          </a:bodyPr>
          <a:lstStyle/>
          <a:p>
            <a:r>
              <a:rPr lang="en-US" sz="3600" dirty="0" err="1"/>
              <a:t>Trích</a:t>
            </a:r>
            <a:r>
              <a:rPr lang="en-US" sz="3600" dirty="0"/>
              <a:t> </a:t>
            </a:r>
            <a:r>
              <a:rPr lang="en-US" sz="3600" dirty="0" err="1"/>
              <a:t>dẫn</a:t>
            </a:r>
            <a:r>
              <a:rPr lang="en-US" sz="3600" dirty="0"/>
              <a:t> – </a:t>
            </a:r>
            <a:r>
              <a:rPr lang="en-US" sz="3600" dirty="0" err="1"/>
              <a:t>đàm</a:t>
            </a:r>
            <a:r>
              <a:rPr lang="en-US" sz="3600" dirty="0"/>
              <a:t> </a:t>
            </a:r>
            <a:r>
              <a:rPr lang="en-US" sz="3600" dirty="0" err="1"/>
              <a:t>thoại</a:t>
            </a:r>
            <a:r>
              <a:rPr lang="en-US" sz="3600" dirty="0"/>
              <a:t> </a:t>
            </a:r>
          </a:p>
        </p:txBody>
      </p:sp>
    </p:spTree>
    <p:extLst>
      <p:ext uri="{BB962C8B-B14F-4D97-AF65-F5344CB8AC3E}">
        <p14:creationId xmlns:p14="http://schemas.microsoft.com/office/powerpoint/2010/main" val="73052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86600"/>
          </a:xfrm>
        </p:spPr>
      </p:pic>
      <p:sp>
        <p:nvSpPr>
          <p:cNvPr id="6" name="TextBox 5"/>
          <p:cNvSpPr txBox="1"/>
          <p:nvPr/>
        </p:nvSpPr>
        <p:spPr>
          <a:xfrm>
            <a:off x="1524000" y="381000"/>
            <a:ext cx="2294603" cy="646331"/>
          </a:xfrm>
          <a:prstGeom prst="rect">
            <a:avLst/>
          </a:prstGeom>
          <a:noFill/>
        </p:spPr>
        <p:txBody>
          <a:bodyPr wrap="none" rtlCol="0">
            <a:spAutoFit/>
          </a:bodyPr>
          <a:lstStyle/>
          <a:p>
            <a:r>
              <a:rPr lang="en-US" sz="3600" dirty="0">
                <a:solidFill>
                  <a:srgbClr val="FF0000"/>
                </a:solidFill>
              </a:rPr>
              <a:t>3. </a:t>
            </a:r>
            <a:r>
              <a:rPr lang="en-US" sz="3600" dirty="0" err="1">
                <a:solidFill>
                  <a:srgbClr val="FF0000"/>
                </a:solidFill>
              </a:rPr>
              <a:t>Kết</a:t>
            </a:r>
            <a:r>
              <a:rPr lang="en-US" sz="3600" dirty="0">
                <a:solidFill>
                  <a:srgbClr val="FF0000"/>
                </a:solidFill>
              </a:rPr>
              <a:t> </a:t>
            </a:r>
            <a:r>
              <a:rPr lang="en-US" sz="3600" dirty="0" err="1">
                <a:solidFill>
                  <a:srgbClr val="FF0000"/>
                </a:solidFill>
              </a:rPr>
              <a:t>thúc</a:t>
            </a:r>
            <a:r>
              <a:rPr lang="en-US" sz="3600" dirty="0">
                <a:solidFill>
                  <a:srgbClr val="FF0000"/>
                </a:solidFill>
              </a:rPr>
              <a:t> </a:t>
            </a:r>
          </a:p>
        </p:txBody>
      </p:sp>
    </p:spTree>
    <p:extLst>
      <p:ext uri="{BB962C8B-B14F-4D97-AF65-F5344CB8AC3E}">
        <p14:creationId xmlns:p14="http://schemas.microsoft.com/office/powerpoint/2010/main" val="3289294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TotalTime>
  <Words>228</Words>
  <Application>Microsoft Office PowerPoint</Application>
  <PresentationFormat>On-screen Show (4:3)</PresentationFormat>
  <Paragraphs>17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vt:lpstr>
      <vt:lpstr>Times New Roman</vt:lpstr>
      <vt:lpstr>Office Theme</vt:lpstr>
      <vt:lpstr>PowerPoint Presentation</vt:lpstr>
      <vt:lpstr>PowerPoint Presentation</vt:lpstr>
      <vt:lpstr>PowerPoint Presentation</vt:lpstr>
      <vt:lpstr> Buổi sáng, bé thức dậy và mở cánh cửa sổ ra. Bé thấy ngoài trời nắng đẹp và có một chú Chim đậu trên cành cây đang hót líu lo, líu lo. -  Bé nói,chào chú Chim. Chúc chú một buổi sáng vui vẻ  - Chú chim chào bé ngoan! Chút chít, chút chít...- chú Chim nói rối rít. </vt:lpstr>
      <vt:lpstr> Bé vẫy vẫy tay chào Chim và chú Chim vẫy hai cánh chào lại. </vt:lpstr>
      <vt:lpstr> Cô cừa kể cho các con nghe câu chuyện gì?  </vt:lpstr>
      <vt:lpstr>Trong câu chuyện có những nhân vật nào?</vt:lpstr>
      <vt:lpstr> - Buổi sáng khi thức dậy bé đã làm gì? -Bé nhìn thấy chú gì đậu trên cành?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21</cp:revision>
  <dcterms:created xsi:type="dcterms:W3CDTF">2017-10-21T14:49:28Z</dcterms:created>
  <dcterms:modified xsi:type="dcterms:W3CDTF">2022-12-04T13:12:02Z</dcterms:modified>
</cp:coreProperties>
</file>