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3"/>
    <p:sldId id="257" r:id="rId4"/>
    <p:sldId id="258" r:id="rId5"/>
    <p:sldId id="259" r:id="rId6"/>
    <p:sldId id="260"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39ED983-EA6C-4385-8C33-ACB1B610AB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39ED983-EA6C-4385-8C33-ACB1B610AB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39ED983-EA6C-4385-8C33-ACB1B610AB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PHÒNG GIÁO DỤC VÀ ĐÀO TẠO QUẬN LONG BIÊN</a:t>
            </a:r>
            <a:br>
              <a:rPr lang="en-US" sz="2400" b="1" dirty="0" smtClean="0">
                <a:solidFill>
                  <a:srgbClr val="002060"/>
                </a:solidFill>
                <a:latin typeface="Times New Roman" panose="02020603050405020304" pitchFamily="18" charset="0"/>
                <a:cs typeface="Times New Roman" panose="02020603050405020304" pitchFamily="18" charset="0"/>
              </a:rPr>
            </a:br>
            <a:r>
              <a:rPr lang="en-US" sz="2400" b="1" dirty="0" smtClean="0">
                <a:solidFill>
                  <a:srgbClr val="002060"/>
                </a:solidFill>
                <a:latin typeface="Times New Roman" panose="02020603050405020304" pitchFamily="18" charset="0"/>
                <a:cs typeface="Times New Roman" panose="02020603050405020304" pitchFamily="18" charset="0"/>
              </a:rPr>
              <a:t>TRƯỜNG MẦM HOA HƯỚNG DƯƠNG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anose="02020603050405020304" pitchFamily="18" charset="0"/>
                <a:cs typeface="Times New Roman" panose="02020603050405020304" pitchFamily="18" charset="0"/>
              </a:rPr>
              <a:t>Đề</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tài</a:t>
            </a:r>
            <a:r>
              <a:rPr lang="en-US" sz="2800" dirty="0" smtClean="0">
                <a:solidFill>
                  <a:srgbClr val="C00000"/>
                </a:solidFill>
                <a:latin typeface="Times New Roman" panose="02020603050405020304" pitchFamily="18" charset="0"/>
                <a:cs typeface="Times New Roman" panose="02020603050405020304" pitchFamily="18" charset="0"/>
              </a:rPr>
              <a:t>: NBTN: C</a:t>
            </a:r>
            <a:r>
              <a:rPr lang="en-US" sz="2800" dirty="0" err="1" smtClean="0">
                <a:solidFill>
                  <a:srgbClr val="C00000"/>
                </a:solidFill>
                <a:latin typeface="Times New Roman" panose="02020603050405020304" pitchFamily="18" charset="0"/>
                <a:cs typeface="Times New Roman" panose="02020603050405020304" pitchFamily="18" charset="0"/>
              </a:rPr>
              <a:t>hú</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bộ</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đội</a:t>
            </a:r>
            <a:endParaRPr lang="en-US" sz="2800" dirty="0" smtClean="0">
              <a:solidFill>
                <a:srgbClr val="C00000"/>
              </a:solidFill>
              <a:latin typeface="Times New Roman" panose="02020603050405020304" pitchFamily="18" charset="0"/>
              <a:cs typeface="Times New Roman" panose="02020603050405020304" pitchFamily="18" charset="0"/>
            </a:endParaRPr>
          </a:p>
          <a:p>
            <a:r>
              <a:rPr lang="en-US" sz="2800" dirty="0" err="1" smtClean="0">
                <a:solidFill>
                  <a:srgbClr val="C00000"/>
                </a:solidFill>
                <a:latin typeface="Times New Roman" panose="02020603050405020304" pitchFamily="18" charset="0"/>
                <a:cs typeface="Times New Roman" panose="02020603050405020304" pitchFamily="18" charset="0"/>
              </a:rPr>
              <a:t>Lứa</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tuổi:Nhà</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trẻ</a:t>
            </a:r>
            <a:r>
              <a:rPr lang="en-US" sz="2800" dirty="0" smtClean="0">
                <a:solidFill>
                  <a:srgbClr val="C00000"/>
                </a:solidFill>
                <a:latin typeface="Times New Roman" panose="02020603050405020304" pitchFamily="18" charset="0"/>
                <a:cs typeface="Times New Roman" panose="02020603050405020304" pitchFamily="18" charset="0"/>
              </a:rPr>
              <a:t> (24 – 36 </a:t>
            </a:r>
            <a:r>
              <a:rPr lang="en-US" sz="2800" dirty="0" err="1" smtClean="0">
                <a:solidFill>
                  <a:srgbClr val="C00000"/>
                </a:solidFill>
                <a:latin typeface="Times New Roman" panose="02020603050405020304" pitchFamily="18" charset="0"/>
                <a:cs typeface="Times New Roman" panose="02020603050405020304" pitchFamily="18" charset="0"/>
              </a:rPr>
              <a:t>tháng</a:t>
            </a:r>
            <a:r>
              <a:rPr lang="en-US" sz="2800" dirty="0" smtClean="0">
                <a:solidFill>
                  <a:srgbClr val="C00000"/>
                </a:solidFill>
                <a:latin typeface="Times New Roman" panose="02020603050405020304" pitchFamily="18" charset="0"/>
                <a:cs typeface="Times New Roman" panose="02020603050405020304" pitchFamily="18" charset="0"/>
              </a:rPr>
              <a:t>)</a:t>
            </a:r>
            <a:endParaRPr lang="en-US" sz="2800" dirty="0" smtClean="0">
              <a:solidFill>
                <a:srgbClr val="C00000"/>
              </a:solidFill>
              <a:latin typeface="Times New Roman" panose="02020603050405020304" pitchFamily="18" charset="0"/>
              <a:cs typeface="Times New Roman" panose="02020603050405020304" pitchFamily="18" charset="0"/>
            </a:endParaRPr>
          </a:p>
          <a:p>
            <a:r>
              <a:rPr lang="en-US" sz="2800" dirty="0" err="1" smtClean="0">
                <a:solidFill>
                  <a:srgbClr val="C00000"/>
                </a:solidFill>
                <a:latin typeface="Times New Roman" panose="02020603050405020304" pitchFamily="18" charset="0"/>
                <a:cs typeface="Times New Roman" panose="02020603050405020304" pitchFamily="18" charset="0"/>
              </a:rPr>
              <a:t>Người</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dạy</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Dương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Thị</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a:t>
            </a:r>
            <a:r>
              <a:rPr lang="en-US" sz="2800" dirty="0" err="1" smtClean="0">
                <a:solidFill>
                  <a:srgbClr val="C00000"/>
                </a:solidFill>
                <a:latin typeface="Times New Roman" panose="02020603050405020304" pitchFamily="18" charset="0"/>
                <a:cs typeface="Times New Roman" panose="02020603050405020304" pitchFamily="18" charset="0"/>
              </a:rPr>
              <a:t>ồng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Hải</a:t>
            </a:r>
            <a:endParaRPr lang="en-US" dirty="0"/>
          </a:p>
        </p:txBody>
      </p:sp>
      <p:sp>
        <p:nvSpPr>
          <p:cNvPr id="6" name="Rectangle 5"/>
          <p:cNvSpPr/>
          <p:nvPr/>
        </p:nvSpPr>
        <p:spPr>
          <a:xfrm>
            <a:off x="1143000" y="2972793"/>
            <a:ext cx="6858000" cy="646331"/>
          </a:xfrm>
          <a:prstGeom prst="rect">
            <a:avLst/>
          </a:prstGeom>
          <a:noFill/>
        </p:spPr>
        <p:txBody>
          <a:bodyPr wrap="square" lIns="91440" tIns="45720" rIns="91440" bIns="45720">
            <a:spAutoFit/>
          </a:bodyPr>
          <a:lstStyle/>
          <a:p>
            <a:pPr algn="ctr"/>
            <a:r>
              <a:rPr lang="en-US"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NGÔN</a:t>
            </a:r>
            <a:r>
              <a:rPr lang="en-US"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NGỮ</a:t>
            </a:r>
            <a:endParaRPr lang="en-US"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026" name="Picture 2" descr="z2808971996200_0f91a7bd2527f9b5ea464a6c9bb832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386" y="1371915"/>
            <a:ext cx="13430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edge">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Các con vừa quan sát</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dirty="0" err="1" smtClean="0">
                <a:solidFill>
                  <a:srgbClr val="FF0000"/>
                </a:solidFill>
              </a:rPr>
              <a:t>Kính</a:t>
            </a:r>
            <a:r>
              <a:rPr lang="en-US" dirty="0" smtClean="0">
                <a:solidFill>
                  <a:srgbClr val="FF0000"/>
                </a:solidFill>
              </a:rPr>
              <a:t> </a:t>
            </a:r>
            <a:r>
              <a:rPr lang="en-US" dirty="0" err="1" smtClean="0">
                <a:solidFill>
                  <a:srgbClr val="FF0000"/>
                </a:solidFill>
              </a:rPr>
              <a:t>chúc</a:t>
            </a:r>
            <a:r>
              <a:rPr lang="en-US" dirty="0" smtClean="0">
                <a:solidFill>
                  <a:srgbClr val="FF0000"/>
                </a:solidFill>
              </a:rPr>
              <a:t> </a:t>
            </a:r>
            <a:r>
              <a:rPr lang="en-US" dirty="0" err="1" smtClean="0">
                <a:solidFill>
                  <a:srgbClr val="FF0000"/>
                </a:solidFill>
              </a:rPr>
              <a:t>các</a:t>
            </a:r>
            <a:r>
              <a:rPr lang="en-US" dirty="0" smtClean="0">
                <a:solidFill>
                  <a:srgbClr val="FF0000"/>
                </a:solidFill>
              </a:rPr>
              <a:t> </a:t>
            </a:r>
            <a:r>
              <a:rPr lang="en-US" dirty="0" err="1" smtClean="0">
                <a:solidFill>
                  <a:srgbClr val="FF0000"/>
                </a:solidFill>
              </a:rPr>
              <a:t>cô</a:t>
            </a:r>
            <a:r>
              <a:rPr lang="en-US" dirty="0" smtClean="0">
                <a:solidFill>
                  <a:srgbClr val="FF0000"/>
                </a:solidFill>
              </a:rPr>
              <a:t> </a:t>
            </a:r>
            <a:r>
              <a:rPr lang="en-US" dirty="0" err="1" smtClean="0">
                <a:solidFill>
                  <a:srgbClr val="FF0000"/>
                </a:solidFill>
              </a:rPr>
              <a:t>sức</a:t>
            </a:r>
            <a:r>
              <a:rPr lang="en-US" dirty="0" smtClean="0">
                <a:solidFill>
                  <a:srgbClr val="FF0000"/>
                </a:solidFill>
              </a:rPr>
              <a:t> </a:t>
            </a:r>
            <a:r>
              <a:rPr lang="en-US" dirty="0" err="1" smtClean="0">
                <a:solidFill>
                  <a:srgbClr val="FF0000"/>
                </a:solidFill>
              </a:rPr>
              <a:t>khỏe</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I</a:t>
            </a:r>
            <a:r>
              <a:rPr lang="vi-VN" sz="2400" b="1" smtClean="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Mục </a:t>
            </a:r>
            <a:r>
              <a:rPr lang="vi-VN" sz="2400" b="1" smtClean="0">
                <a:latin typeface="Times New Roman" panose="02020603050405020304" pitchFamily="18" charset="0"/>
                <a:cs typeface="Times New Roman" panose="02020603050405020304" pitchFamily="18" charset="0"/>
              </a:rPr>
              <a:t>tiêu</a:t>
            </a:r>
            <a:br>
              <a:rPr lang="vi-VN" sz="240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1.</a:t>
            </a:r>
            <a:r>
              <a:rPr lang="vi-VN" sz="2400" smtClean="0">
                <a:latin typeface="Times New Roman" panose="02020603050405020304" pitchFamily="18" charset="0"/>
                <a:cs typeface="Times New Roman" panose="02020603050405020304" pitchFamily="18" charset="0"/>
              </a:rPr>
              <a:t>Kiến </a:t>
            </a:r>
            <a:r>
              <a:rPr lang="vi-VN" sz="2400">
                <a:latin typeface="Times New Roman" panose="02020603050405020304" pitchFamily="18" charset="0"/>
                <a:cs typeface="Times New Roman" panose="02020603050405020304" pitchFamily="18" charset="0"/>
              </a:rPr>
              <a:t>thức:</a:t>
            </a:r>
            <a:endParaRPr lang="vi-VN"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Trẻ nhận biết được đặc điểm về trang phục, công việc của chú bộ đội bộ binh, bộ đội hải quân.</a:t>
            </a:r>
            <a:br>
              <a:rPr lang="vi-VN" sz="2400">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Biết phân biệt đặc trưng của các chú bộ đội.</a:t>
            </a:r>
            <a:br>
              <a:rPr lang="vi-VN" sz="240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2.K</a:t>
            </a:r>
            <a:r>
              <a:rPr lang="vi-VN" sz="2400" smtClean="0">
                <a:latin typeface="Times New Roman" panose="02020603050405020304" pitchFamily="18" charset="0"/>
                <a:cs typeface="Times New Roman" panose="02020603050405020304" pitchFamily="18" charset="0"/>
              </a:rPr>
              <a:t>ỹ </a:t>
            </a:r>
            <a:r>
              <a:rPr lang="vi-VN" sz="2400">
                <a:latin typeface="Times New Roman" panose="02020603050405020304" pitchFamily="18" charset="0"/>
                <a:cs typeface="Times New Roman" panose="02020603050405020304" pitchFamily="18" charset="0"/>
              </a:rPr>
              <a:t>năng:</a:t>
            </a:r>
            <a:endParaRPr lang="vi-VN" sz="2400">
              <a:latin typeface="Times New Roman" panose="02020603050405020304" pitchFamily="18" charset="0"/>
              <a:cs typeface="Times New Roman" panose="02020603050405020304" pitchFamily="18" charset="0"/>
            </a:endParaRPr>
          </a:p>
          <a:p>
            <a:pPr marL="285750" indent="-285750">
              <a:buFontTx/>
              <a:buChar char="-"/>
            </a:pPr>
            <a:r>
              <a:rPr lang="vi-VN" sz="2400" smtClean="0">
                <a:latin typeface="Times New Roman" panose="02020603050405020304" pitchFamily="18" charset="0"/>
                <a:cs typeface="Times New Roman" panose="02020603050405020304" pitchFamily="18" charset="0"/>
              </a:rPr>
              <a:t>Rèn </a:t>
            </a:r>
            <a:r>
              <a:rPr lang="vi-VN" sz="2400">
                <a:latin typeface="Times New Roman" panose="02020603050405020304" pitchFamily="18" charset="0"/>
                <a:cs typeface="Times New Roman" panose="02020603050405020304" pitchFamily="18" charset="0"/>
              </a:rPr>
              <a:t>khả năng quan sát, ghi nhớ có chủ định</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pPr marL="285750" indent="-285750">
              <a:buFontTx/>
              <a:buChar char="-"/>
            </a:pPr>
            <a:r>
              <a:rPr lang="en-US" sz="2400" smtClean="0">
                <a:latin typeface="Times New Roman" panose="02020603050405020304" pitchFamily="18" charset="0"/>
                <a:cs typeface="Times New Roman" panose="02020603050405020304" pitchFamily="18" charset="0"/>
              </a:rPr>
              <a:t>Rèn cho trẻ nói đúng từ,không ngọng.</a:t>
            </a:r>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3.</a:t>
            </a:r>
            <a:r>
              <a:rPr lang="vi-VN" sz="2400" smtClean="0">
                <a:latin typeface="Times New Roman" panose="02020603050405020304" pitchFamily="18" charset="0"/>
                <a:cs typeface="Times New Roman" panose="02020603050405020304" pitchFamily="18" charset="0"/>
              </a:rPr>
              <a:t>Thái </a:t>
            </a:r>
            <a:r>
              <a:rPr lang="vi-VN" sz="2400">
                <a:latin typeface="Times New Roman" panose="02020603050405020304" pitchFamily="18" charset="0"/>
                <a:cs typeface="Times New Roman" panose="02020603050405020304" pitchFamily="18" charset="0"/>
              </a:rPr>
              <a:t>độ:</a:t>
            </a:r>
            <a:endParaRPr lang="vi-VN"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Giáo dục trẻ yêu quý biết ơn các chú bộ đội.</a:t>
            </a:r>
            <a:endParaRPr lang="vi-VN" sz="2400">
              <a:latin typeface="Times New Roman" panose="02020603050405020304" pitchFamily="18" charset="0"/>
              <a:cs typeface="Times New Roman" panose="02020603050405020304" pitchFamily="18" charset="0"/>
            </a:endParaRPr>
          </a:p>
          <a:p>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endPar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anose="02020603050405020304" pitchFamily="18" charset="0"/>
                <a:cs typeface="Times New Roman" panose="02020603050405020304" pitchFamily="18" charset="0"/>
              </a:rPr>
              <a:t>Cô và trẻ hát bài: “Chú bộ đội”</a:t>
            </a:r>
            <a:endParaRPr lang="en-US" sz="28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352" end="89556.218750"/>
                </p14:media>
              </p:ext>
            </p:extLst>
          </p:nvPr>
        </p:nvPicPr>
        <p:blipFill rotWithShape="1">
          <a:blip r:embed="rId3"/>
          <a:srcRect l="-135" r="-1" b="351"/>
          <a:stretch>
            <a:fillRect/>
          </a:stretch>
        </p:blipFill>
        <p:spPr>
          <a:xfrm>
            <a:off x="-6084" y="0"/>
            <a:ext cx="9150083" cy="6858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Đàm thoại – trò chuyện về bài hát</a:t>
            </a:r>
            <a:endParaRPr lang="en-US" sz="2400">
              <a:latin typeface="Times New Roman" panose="02020603050405020304" pitchFamily="18" charset="0"/>
              <a:cs typeface="Times New Roman" panose="02020603050405020304"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 Bài hát nói về ai?</a:t>
            </a:r>
            <a:br>
              <a:rPr lang="vi-VN"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Có </a:t>
            </a:r>
            <a:r>
              <a:rPr lang="vi-VN" sz="2400">
                <a:latin typeface="Times New Roman" panose="02020603050405020304" pitchFamily="18" charset="0"/>
                <a:cs typeface="Times New Roman" panose="02020603050405020304" pitchFamily="18" charset="0"/>
              </a:rPr>
              <a:t>rất nhiều các chú bộ đội đóng quân ở các doanh trại quân đội, các chú bộ đội làm rất nhiều công việc khác nhau và rất vất vả.</a:t>
            </a:r>
            <a:br>
              <a:rPr lang="vi-VN" sz="2400" smtClean="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Để </a:t>
            </a:r>
            <a:r>
              <a:rPr lang="vi-VN" sz="2400">
                <a:latin typeface="Times New Roman" panose="02020603050405020304" pitchFamily="18" charset="0"/>
                <a:cs typeface="Times New Roman" panose="02020603050405020304" pitchFamily="18" charset="0"/>
              </a:rPr>
              <a:t>hiểu hơn về các chú bộ đội và công việc của các chú làm như thế nào? Các con </a:t>
            </a:r>
            <a:r>
              <a:rPr lang="en-US" sz="2400" smtClean="0">
                <a:latin typeface="Times New Roman" panose="02020603050405020304" pitchFamily="18" charset="0"/>
                <a:cs typeface="Times New Roman" panose="02020603050405020304" pitchFamily="18" charset="0"/>
              </a:rPr>
              <a:t>hãy quan sát lên màn hình nhé!</a:t>
            </a:r>
            <a:endParaRPr 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endPar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1754</Words>
  <Application>WPS Presentation</Application>
  <PresentationFormat>On-screen Show (4:3)</PresentationFormat>
  <Paragraphs>55</Paragraphs>
  <Slides>13</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13</vt:i4>
      </vt:variant>
    </vt:vector>
  </HeadingPairs>
  <TitlesOfParts>
    <vt:vector size="21" baseType="lpstr">
      <vt:lpstr>Arial</vt:lpstr>
      <vt:lpstr>SimSun</vt:lpstr>
      <vt:lpstr>Wingdings</vt:lpstr>
      <vt:lpstr>Times New Roman</vt:lpstr>
      <vt:lpstr>Calibri</vt:lpstr>
      <vt:lpstr>Microsoft YaHei</vt:lpstr>
      <vt:lpstr>Arial Unicode MS</vt:lpstr>
      <vt:lpstr>Office Theme</vt:lpstr>
      <vt:lpstr>PHÒNG GIÁO DỤC VÀ ĐÀO TẠO QUẬN LONG BIÊN TRƯỜNG MẦM HOA HƯỚNG DƯƠNG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Trò chơi: Thi xem ai nhanh</vt:lpstr>
      <vt:lpstr>PowerPoint 演示文稿</vt:lpstr>
      <vt:lpstr>Kính chúc các cô sức khỏe</vt:lpstr>
    </vt:vector>
  </TitlesOfParts>
  <Company>minhtuan6990@gmail.com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Admin</cp:lastModifiedBy>
  <cp:revision>18</cp:revision>
  <dcterms:created xsi:type="dcterms:W3CDTF">2021-11-19T11:04:00Z</dcterms:created>
  <dcterms:modified xsi:type="dcterms:W3CDTF">2023-07-09T14:26:35Z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1F03ABC94B884F36A3A2DFA387EC15A9</vt:lpwstr>
  </property>
  <property fmtid="{D5CDD505-2E9C-101B-9397-08002B2CF9AE}" pid="3" name="KSOProductBuildVer">
    <vt:lpwstr>1033-11.2.0.11537</vt:lpwstr>
  </property>
</Properties>
</file>