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60"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F2B7D-2A0B-4805-BA85-AAB8767D9192}" type="datetimeFigureOut">
              <a:rPr lang="en-US" smtClean="0"/>
              <a:t>8/1/2023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AC66E-0FD2-4FCA-94F6-02DB335D7AED}" type="slidenum">
              <a:rPr lang="en-US" smtClean="0"/>
              <a:t>‹#›</a:t>
            </a:fld>
            <a:endParaRPr lang="en-US"/>
          </a:p>
        </p:txBody>
      </p:sp>
    </p:spTree>
    <p:extLst>
      <p:ext uri="{BB962C8B-B14F-4D97-AF65-F5344CB8AC3E}">
        <p14:creationId xmlns:p14="http://schemas.microsoft.com/office/powerpoint/2010/main" val="293249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5FAB403-3729-D6CA-F230-F1A7E9D62BD6}"/>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711FE24A-1296-78A2-1E14-674A4E065B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8" name="Slide Number Placeholder 3">
            <a:extLst>
              <a:ext uri="{FF2B5EF4-FFF2-40B4-BE49-F238E27FC236}">
                <a16:creationId xmlns:a16="http://schemas.microsoft.com/office/drawing/2014/main" id="{712A070F-EBAF-3DDA-17E9-DC4E9C8AFEFB}"/>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47CC91-F734-48E7-8ECA-76D0FC4B141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829D8-3735-48BA-BCB5-7FF566336EB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B3D19E5-FFE0-01F6-97D3-B9951CD99CB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8C960C4-2FC7-C187-C422-4C66C205CB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D67B78-24DA-A95C-9E76-BAD01DA0FE28}"/>
              </a:ext>
            </a:extLst>
          </p:cNvPr>
          <p:cNvSpPr>
            <a:spLocks noGrp="1"/>
          </p:cNvSpPr>
          <p:nvPr>
            <p:ph type="sldNum" sz="quarter" idx="12"/>
          </p:nvPr>
        </p:nvSpPr>
        <p:spPr/>
        <p:txBody>
          <a:bodyPr/>
          <a:lstStyle>
            <a:lvl1pPr>
              <a:defRPr/>
            </a:lvl1pPr>
          </a:lstStyle>
          <a:p>
            <a:fld id="{FDC7475D-90CD-421A-BFE0-BB06D6D8FC28}" type="slidenum">
              <a:rPr lang="en-US" altLang="en-US"/>
              <a:pPr/>
              <a:t>‹#›</a:t>
            </a:fld>
            <a:endParaRPr lang="en-US" altLang="en-US"/>
          </a:p>
        </p:txBody>
      </p:sp>
    </p:spTree>
    <p:extLst>
      <p:ext uri="{BB962C8B-B14F-4D97-AF65-F5344CB8AC3E}">
        <p14:creationId xmlns:p14="http://schemas.microsoft.com/office/powerpoint/2010/main" val="251135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CBBBF-6E4C-E16C-6FDC-428BA0D787F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DE6C876-51D8-ACC0-2030-70C543EDD2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CA91BB-5100-455C-5356-019B9859BBD9}"/>
              </a:ext>
            </a:extLst>
          </p:cNvPr>
          <p:cNvSpPr>
            <a:spLocks noGrp="1"/>
          </p:cNvSpPr>
          <p:nvPr>
            <p:ph type="sldNum" sz="quarter" idx="12"/>
          </p:nvPr>
        </p:nvSpPr>
        <p:spPr/>
        <p:txBody>
          <a:bodyPr/>
          <a:lstStyle>
            <a:lvl1pPr>
              <a:defRPr/>
            </a:lvl1pPr>
          </a:lstStyle>
          <a:p>
            <a:fld id="{E4181087-CBAE-44C8-A3EA-97B94AB84A81}" type="slidenum">
              <a:rPr lang="en-US" altLang="en-US"/>
              <a:pPr/>
              <a:t>‹#›</a:t>
            </a:fld>
            <a:endParaRPr lang="en-US" altLang="en-US"/>
          </a:p>
        </p:txBody>
      </p:sp>
    </p:spTree>
    <p:extLst>
      <p:ext uri="{BB962C8B-B14F-4D97-AF65-F5344CB8AC3E}">
        <p14:creationId xmlns:p14="http://schemas.microsoft.com/office/powerpoint/2010/main" val="2659745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E0603E-F15F-2357-2309-F555D17F5C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683ED1D-585D-0588-A7BF-3C1AE452B0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DB4324-B929-4E72-C8A1-B9E48562DF6F}"/>
              </a:ext>
            </a:extLst>
          </p:cNvPr>
          <p:cNvSpPr>
            <a:spLocks noGrp="1"/>
          </p:cNvSpPr>
          <p:nvPr>
            <p:ph type="sldNum" sz="quarter" idx="12"/>
          </p:nvPr>
        </p:nvSpPr>
        <p:spPr/>
        <p:txBody>
          <a:bodyPr/>
          <a:lstStyle>
            <a:lvl1pPr>
              <a:defRPr/>
            </a:lvl1pPr>
          </a:lstStyle>
          <a:p>
            <a:fld id="{8D63F5E2-BEDA-44EF-AFE0-2D279B087013}" type="slidenum">
              <a:rPr lang="en-US" altLang="en-US"/>
              <a:pPr/>
              <a:t>‹#›</a:t>
            </a:fld>
            <a:endParaRPr lang="en-US" altLang="en-US"/>
          </a:p>
        </p:txBody>
      </p:sp>
    </p:spTree>
    <p:extLst>
      <p:ext uri="{BB962C8B-B14F-4D97-AF65-F5344CB8AC3E}">
        <p14:creationId xmlns:p14="http://schemas.microsoft.com/office/powerpoint/2010/main" val="451017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35D398-3EAA-0A47-55E8-0C5CCBCC91B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4F83B3A-294A-22E9-BA1D-5E6C1E132A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466181-FA9D-2F92-B424-B066D530575B}"/>
              </a:ext>
            </a:extLst>
          </p:cNvPr>
          <p:cNvSpPr>
            <a:spLocks noGrp="1"/>
          </p:cNvSpPr>
          <p:nvPr>
            <p:ph type="sldNum" sz="quarter" idx="12"/>
          </p:nvPr>
        </p:nvSpPr>
        <p:spPr/>
        <p:txBody>
          <a:bodyPr/>
          <a:lstStyle>
            <a:lvl1pPr>
              <a:defRPr/>
            </a:lvl1pPr>
          </a:lstStyle>
          <a:p>
            <a:fld id="{6FDBBFAF-BE0B-4012-8D09-9EE4B689826A}" type="slidenum">
              <a:rPr lang="en-US" altLang="en-US"/>
              <a:pPr/>
              <a:t>‹#›</a:t>
            </a:fld>
            <a:endParaRPr lang="en-US" altLang="en-US"/>
          </a:p>
        </p:txBody>
      </p:sp>
    </p:spTree>
    <p:extLst>
      <p:ext uri="{BB962C8B-B14F-4D97-AF65-F5344CB8AC3E}">
        <p14:creationId xmlns:p14="http://schemas.microsoft.com/office/powerpoint/2010/main" val="88817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0AB6863-6DED-7433-F35A-05C36B4825E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C26A433-DA64-D2D2-1AEF-3C78CC4DB7E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1C5CD4-8A30-0EFB-F810-0CFFEF9052DF}"/>
              </a:ext>
            </a:extLst>
          </p:cNvPr>
          <p:cNvSpPr>
            <a:spLocks noGrp="1"/>
          </p:cNvSpPr>
          <p:nvPr>
            <p:ph type="sldNum" sz="quarter" idx="12"/>
          </p:nvPr>
        </p:nvSpPr>
        <p:spPr/>
        <p:txBody>
          <a:bodyPr/>
          <a:lstStyle>
            <a:lvl1pPr>
              <a:defRPr/>
            </a:lvl1pPr>
          </a:lstStyle>
          <a:p>
            <a:fld id="{F68FAC63-A172-49C7-BE13-7BD6A20A7A58}" type="slidenum">
              <a:rPr lang="en-US" altLang="en-US"/>
              <a:pPr/>
              <a:t>‹#›</a:t>
            </a:fld>
            <a:endParaRPr lang="en-US" altLang="en-US"/>
          </a:p>
        </p:txBody>
      </p:sp>
    </p:spTree>
    <p:extLst>
      <p:ext uri="{BB962C8B-B14F-4D97-AF65-F5344CB8AC3E}">
        <p14:creationId xmlns:p14="http://schemas.microsoft.com/office/powerpoint/2010/main" val="362563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A9C6E1E-B338-FE68-7016-70726DC6CBA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ECF9ADC-CB91-3F0F-8F76-E516DEEC79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FC7D6DD-665F-57BE-3A28-349FC6738CA6}"/>
              </a:ext>
            </a:extLst>
          </p:cNvPr>
          <p:cNvSpPr>
            <a:spLocks noGrp="1"/>
          </p:cNvSpPr>
          <p:nvPr>
            <p:ph type="sldNum" sz="quarter" idx="12"/>
          </p:nvPr>
        </p:nvSpPr>
        <p:spPr/>
        <p:txBody>
          <a:bodyPr/>
          <a:lstStyle>
            <a:lvl1pPr>
              <a:defRPr/>
            </a:lvl1pPr>
          </a:lstStyle>
          <a:p>
            <a:fld id="{56B22C3B-AE46-465E-810C-6A9E472E44EE}" type="slidenum">
              <a:rPr lang="en-US" altLang="en-US"/>
              <a:pPr/>
              <a:t>‹#›</a:t>
            </a:fld>
            <a:endParaRPr lang="en-US" altLang="en-US"/>
          </a:p>
        </p:txBody>
      </p:sp>
    </p:spTree>
    <p:extLst>
      <p:ext uri="{BB962C8B-B14F-4D97-AF65-F5344CB8AC3E}">
        <p14:creationId xmlns:p14="http://schemas.microsoft.com/office/powerpoint/2010/main" val="169217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D466559-3A57-3547-2359-04DC7FB6B53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E40C90A-E321-B31A-F9E5-FBD7AF868BC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B894AF-C374-1426-80CB-C603A644ED37}"/>
              </a:ext>
            </a:extLst>
          </p:cNvPr>
          <p:cNvSpPr>
            <a:spLocks noGrp="1"/>
          </p:cNvSpPr>
          <p:nvPr>
            <p:ph type="sldNum" sz="quarter" idx="12"/>
          </p:nvPr>
        </p:nvSpPr>
        <p:spPr/>
        <p:txBody>
          <a:bodyPr/>
          <a:lstStyle>
            <a:lvl1pPr>
              <a:defRPr/>
            </a:lvl1pPr>
          </a:lstStyle>
          <a:p>
            <a:fld id="{D09F90A0-6E81-481C-9BA9-AC777E94ED36}" type="slidenum">
              <a:rPr lang="en-US" altLang="en-US"/>
              <a:pPr/>
              <a:t>‹#›</a:t>
            </a:fld>
            <a:endParaRPr lang="en-US" altLang="en-US"/>
          </a:p>
        </p:txBody>
      </p:sp>
    </p:spTree>
    <p:extLst>
      <p:ext uri="{BB962C8B-B14F-4D97-AF65-F5344CB8AC3E}">
        <p14:creationId xmlns:p14="http://schemas.microsoft.com/office/powerpoint/2010/main" val="268070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297E7F-7CA2-C4A1-DA34-79E13F6EB13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AD527A-4517-F82E-0167-98EED062A0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B7F85B-08E2-5D8F-E1B2-0578EE1979D0}"/>
              </a:ext>
            </a:extLst>
          </p:cNvPr>
          <p:cNvSpPr>
            <a:spLocks noGrp="1"/>
          </p:cNvSpPr>
          <p:nvPr>
            <p:ph type="sldNum" sz="quarter" idx="12"/>
          </p:nvPr>
        </p:nvSpPr>
        <p:spPr/>
        <p:txBody>
          <a:bodyPr/>
          <a:lstStyle>
            <a:lvl1pPr>
              <a:defRPr/>
            </a:lvl1pPr>
          </a:lstStyle>
          <a:p>
            <a:fld id="{61AEFA84-63B5-4307-A9AD-99DED6D49955}" type="slidenum">
              <a:rPr lang="en-US" altLang="en-US"/>
              <a:pPr/>
              <a:t>‹#›</a:t>
            </a:fld>
            <a:endParaRPr lang="en-US" altLang="en-US"/>
          </a:p>
        </p:txBody>
      </p:sp>
    </p:spTree>
    <p:extLst>
      <p:ext uri="{BB962C8B-B14F-4D97-AF65-F5344CB8AC3E}">
        <p14:creationId xmlns:p14="http://schemas.microsoft.com/office/powerpoint/2010/main" val="134313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829D8-3735-48BA-BCB5-7FF566336EB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9FB167-5214-FA46-BE92-F89C0F26B7B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333EB1D-800B-7B31-50D7-72C0D82209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0BAACF-BAF2-D78E-16F9-E9C5B45F8982}"/>
              </a:ext>
            </a:extLst>
          </p:cNvPr>
          <p:cNvSpPr>
            <a:spLocks noGrp="1"/>
          </p:cNvSpPr>
          <p:nvPr>
            <p:ph type="sldNum" sz="quarter" idx="12"/>
          </p:nvPr>
        </p:nvSpPr>
        <p:spPr/>
        <p:txBody>
          <a:bodyPr/>
          <a:lstStyle>
            <a:lvl1pPr>
              <a:defRPr/>
            </a:lvl1pPr>
          </a:lstStyle>
          <a:p>
            <a:fld id="{E3456BB4-4E0D-4302-9CE4-31F95CDB3CD3}" type="slidenum">
              <a:rPr lang="en-US" altLang="en-US"/>
              <a:pPr/>
              <a:t>‹#›</a:t>
            </a:fld>
            <a:endParaRPr lang="en-US" altLang="en-US"/>
          </a:p>
        </p:txBody>
      </p:sp>
    </p:spTree>
    <p:extLst>
      <p:ext uri="{BB962C8B-B14F-4D97-AF65-F5344CB8AC3E}">
        <p14:creationId xmlns:p14="http://schemas.microsoft.com/office/powerpoint/2010/main" val="2056961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D3AF7-6F4D-3CBB-8D13-36A1030CD2A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0E133B-EEC0-EEDE-207A-BFCE143E42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9AF064-7D9B-2765-09BE-48071C032DDA}"/>
              </a:ext>
            </a:extLst>
          </p:cNvPr>
          <p:cNvSpPr>
            <a:spLocks noGrp="1"/>
          </p:cNvSpPr>
          <p:nvPr>
            <p:ph type="sldNum" sz="quarter" idx="12"/>
          </p:nvPr>
        </p:nvSpPr>
        <p:spPr/>
        <p:txBody>
          <a:bodyPr/>
          <a:lstStyle>
            <a:lvl1pPr>
              <a:defRPr/>
            </a:lvl1pPr>
          </a:lstStyle>
          <a:p>
            <a:fld id="{A0170957-19BB-4300-9BDF-D214CA3D87E7}" type="slidenum">
              <a:rPr lang="en-US" altLang="en-US"/>
              <a:pPr/>
              <a:t>‹#›</a:t>
            </a:fld>
            <a:endParaRPr lang="en-US" altLang="en-US"/>
          </a:p>
        </p:txBody>
      </p:sp>
    </p:spTree>
    <p:extLst>
      <p:ext uri="{BB962C8B-B14F-4D97-AF65-F5344CB8AC3E}">
        <p14:creationId xmlns:p14="http://schemas.microsoft.com/office/powerpoint/2010/main" val="264606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8DE43-6082-81E4-A789-C1E1572A90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98670C-B1E4-F75F-A90E-B72C2F3203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A46E83-AA08-4020-71DD-D6F3A957262E}"/>
              </a:ext>
            </a:extLst>
          </p:cNvPr>
          <p:cNvSpPr>
            <a:spLocks noGrp="1"/>
          </p:cNvSpPr>
          <p:nvPr>
            <p:ph type="sldNum" sz="quarter" idx="12"/>
          </p:nvPr>
        </p:nvSpPr>
        <p:spPr/>
        <p:txBody>
          <a:bodyPr/>
          <a:lstStyle>
            <a:lvl1pPr>
              <a:defRPr/>
            </a:lvl1pPr>
          </a:lstStyle>
          <a:p>
            <a:fld id="{CE3612D5-34CF-4405-8FFE-9D373A95EDD1}" type="slidenum">
              <a:rPr lang="en-US" altLang="en-US"/>
              <a:pPr/>
              <a:t>‹#›</a:t>
            </a:fld>
            <a:endParaRPr lang="en-US" altLang="en-US"/>
          </a:p>
        </p:txBody>
      </p:sp>
    </p:spTree>
    <p:extLst>
      <p:ext uri="{BB962C8B-B14F-4D97-AF65-F5344CB8AC3E}">
        <p14:creationId xmlns:p14="http://schemas.microsoft.com/office/powerpoint/2010/main" val="1507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8/1/2023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829D8-3735-48BA-BCB5-7FF566336EB3}"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829D8-3735-48BA-BCB5-7FF566336EB3}" type="datetimeFigureOut">
              <a:rPr lang="en-US" smtClean="0"/>
              <a:t>8/1/2023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829D8-3735-48BA-BCB5-7FF566336EB3}" type="datetimeFigureOut">
              <a:rPr lang="en-US" smtClean="0"/>
              <a:t>8/1/2023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8/1/2023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8/1/2023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8/1/2023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8B72803-C975-2718-BBF6-B188EEF5A3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C60F860E-6D10-8EDB-7969-2C9746F2969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F23F3A-B3F8-FC91-707F-3B5714E7229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C9688E8-BF59-218F-EB84-E32BDFB852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DE1E028A-EFBA-131D-6849-DF89825DFC1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7FD871B-C47A-4702-BCDD-B1C15EF7B58B}" type="slidenum">
              <a:rPr lang="en-US" altLang="en-US"/>
              <a:pPr/>
              <a:t>‹#›</a:t>
            </a:fld>
            <a:endParaRPr lang="en-US" altLang="en-US"/>
          </a:p>
        </p:txBody>
      </p:sp>
    </p:spTree>
    <p:extLst>
      <p:ext uri="{BB962C8B-B14F-4D97-AF65-F5344CB8AC3E}">
        <p14:creationId xmlns:p14="http://schemas.microsoft.com/office/powerpoint/2010/main" val="3900038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196F9-38D0-2B7D-0F57-22F445FE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2" name="Text Box 5">
            <a:extLst>
              <a:ext uri="{FF2B5EF4-FFF2-40B4-BE49-F238E27FC236}">
                <a16:creationId xmlns:a16="http://schemas.microsoft.com/office/drawing/2014/main" id="{15BA1892-A3C5-1AE5-8A53-7967DAB0EAF4}"/>
              </a:ext>
            </a:extLst>
          </p:cNvPr>
          <p:cNvSpPr txBox="1">
            <a:spLocks noChangeArrowheads="1"/>
          </p:cNvSpPr>
          <p:nvPr/>
        </p:nvSpPr>
        <p:spPr bwMode="auto">
          <a:xfrm>
            <a:off x="2895600" y="5029200"/>
            <a:ext cx="373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VNI-Avo" pitchFamily="2" charset="0"/>
              <a:ea typeface="+mn-ea"/>
              <a:cs typeface="Times New Roman" panose="02020603050405020304" pitchFamily="18" charset="0"/>
            </a:endParaRPr>
          </a:p>
        </p:txBody>
      </p:sp>
      <p:sp>
        <p:nvSpPr>
          <p:cNvPr id="12293" name="Text Box 6">
            <a:extLst>
              <a:ext uri="{FF2B5EF4-FFF2-40B4-BE49-F238E27FC236}">
                <a16:creationId xmlns:a16="http://schemas.microsoft.com/office/drawing/2014/main" id="{46EFE393-A1AA-D48A-A25E-08EA84E5CB73}"/>
              </a:ext>
            </a:extLst>
          </p:cNvPr>
          <p:cNvSpPr txBox="1">
            <a:spLocks noChangeArrowheads="1"/>
          </p:cNvSpPr>
          <p:nvPr/>
        </p:nvSpPr>
        <p:spPr bwMode="auto">
          <a:xfrm>
            <a:off x="228600" y="44196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a:ln>
                  <a:noFill/>
                </a:ln>
                <a:solidFill>
                  <a:srgbClr val="993300"/>
                </a:solidFill>
                <a:effectLst/>
                <a:uLnTx/>
                <a:uFillTx/>
                <a:latin typeface="Times New Roman" panose="02020603050405020304" pitchFamily="18" charset="0"/>
                <a:ea typeface="+mn-ea"/>
                <a:cs typeface="Times New Roman" panose="02020603050405020304" pitchFamily="18" charset="0"/>
              </a:rPr>
              <a:t> </a:t>
            </a:r>
            <a:endParaRPr kumimoji="0" lang="en-US" altLang="en-US" sz="36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12295" name="WordArt 9">
            <a:extLst>
              <a:ext uri="{FF2B5EF4-FFF2-40B4-BE49-F238E27FC236}">
                <a16:creationId xmlns:a16="http://schemas.microsoft.com/office/drawing/2014/main" id="{FA97424F-790A-9389-6858-22FFCE0A80B5}"/>
              </a:ext>
            </a:extLst>
          </p:cNvPr>
          <p:cNvSpPr>
            <a:spLocks noChangeArrowheads="1" noChangeShapeType="1" noTextEdit="1"/>
          </p:cNvSpPr>
          <p:nvPr/>
        </p:nvSpPr>
        <p:spPr bwMode="auto">
          <a:xfrm>
            <a:off x="2209800" y="533400"/>
            <a:ext cx="5362575" cy="12954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0" cap="none" spc="0" normalizeH="0" baseline="0" noProof="0">
              <a:ln w="9525">
                <a:solidFill>
                  <a:prstClr val="black"/>
                </a:solidFill>
                <a:round/>
                <a:headEnd/>
                <a:tailEnd/>
              </a:ln>
              <a:gradFill rotWithShape="1">
                <a:gsLst>
                  <a:gs pos="0">
                    <a:srgbClr val="FF6600"/>
                  </a:gs>
                  <a:gs pos="100000">
                    <a:srgbClr val="009999"/>
                  </a:gs>
                </a:gsLst>
                <a:lin ang="5400000" scaled="1"/>
              </a:gradFill>
              <a:effectLst>
                <a:outerShdw dist="53882" dir="2700000" algn="ctr" rotWithShape="0">
                  <a:srgbClr val="C0C0C0">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2302" name="Rectangle 3">
            <a:extLst>
              <a:ext uri="{FF2B5EF4-FFF2-40B4-BE49-F238E27FC236}">
                <a16:creationId xmlns:a16="http://schemas.microsoft.com/office/drawing/2014/main" id="{BB281756-17B1-A501-6528-D901F5A31476}"/>
              </a:ext>
            </a:extLst>
          </p:cNvPr>
          <p:cNvSpPr>
            <a:spLocks noChangeArrowheads="1"/>
          </p:cNvSpPr>
          <p:nvPr/>
        </p:nvSpPr>
        <p:spPr bwMode="auto">
          <a:xfrm>
            <a:off x="914400" y="2117725"/>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LĨNH VỰC PHÁT TRIỂN NGÔN NGỮ</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Môn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quen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văn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Đề</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tài</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Truyện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Cô</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mây</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Lứa</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tuổi</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Mẫu</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A1</a:t>
            </a: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GV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thực</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Khánh </a:t>
            </a:r>
            <a:r>
              <a:rPr kumimoji="0" lang="en-US" altLang="en-US" sz="28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Hòa</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609600" marR="0" lvl="0" indent="-609600" algn="l"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3">
            <a:extLst>
              <a:ext uri="{FF2B5EF4-FFF2-40B4-BE49-F238E27FC236}">
                <a16:creationId xmlns:a16="http://schemas.microsoft.com/office/drawing/2014/main" id="{585C2338-0ADE-6019-C325-C0C69D0AE5CE}"/>
              </a:ext>
            </a:extLst>
          </p:cNvPr>
          <p:cNvSpPr>
            <a:spLocks noChangeArrowheads="1"/>
          </p:cNvSpPr>
          <p:nvPr/>
        </p:nvSpPr>
        <p:spPr bwMode="auto">
          <a:xfrm>
            <a:off x="929390" y="198437"/>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609600" marR="0" lvl="0" indent="-609600" algn="ctr"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PHÒNG GD &amp; ĐT QUẬN LONG BIÊN</a:t>
            </a:r>
          </a:p>
          <a:p>
            <a:pPr marL="609600" marR="0" lvl="0" indent="-609600" algn="ctr"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TRƯỜNG MN HOA H</a:t>
            </a:r>
            <a:r>
              <a:rPr lang="en-US" altLang="en-US" sz="2400" b="1" dirty="0">
                <a:solidFill>
                  <a:srgbClr val="0000FF"/>
                </a:solidFill>
              </a:rPr>
              <a:t>ƯỚN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a:t>
            </a:r>
            <a:r>
              <a:rPr lang="en-US" altLang="en-US" sz="2400" b="1" dirty="0">
                <a:solidFill>
                  <a:srgbClr val="0000FF"/>
                </a:solidFill>
              </a:rPr>
              <a:t> DƯƠN</a:t>
            </a:r>
            <a:r>
              <a:rPr kumimoji="0" lang="en-US" alt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G</a:t>
            </a:r>
          </a:p>
        </p:txBody>
      </p:sp>
      <p:sp>
        <p:nvSpPr>
          <p:cNvPr id="17" name="Rectangle 3">
            <a:extLst>
              <a:ext uri="{FF2B5EF4-FFF2-40B4-BE49-F238E27FC236}">
                <a16:creationId xmlns:a16="http://schemas.microsoft.com/office/drawing/2014/main" id="{9FBC3A64-5D96-39F2-1D49-2C507F3CB597}"/>
              </a:ext>
            </a:extLst>
          </p:cNvPr>
          <p:cNvSpPr>
            <a:spLocks noChangeArrowheads="1"/>
          </p:cNvSpPr>
          <p:nvPr/>
        </p:nvSpPr>
        <p:spPr bwMode="auto">
          <a:xfrm>
            <a:off x="873723" y="6049963"/>
            <a:ext cx="7315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609600" marR="0" lvl="0" indent="-609600" algn="ctr" defTabSz="914400" rtl="0" eaLnBrk="0" fontAlgn="base" latinLnBrk="0" hangingPunct="0">
              <a:lnSpc>
                <a:spcPct val="8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Năm</a:t>
            </a:r>
            <a:r>
              <a:rPr kumimoji="0" lang="en-US" altLang="en-US" sz="22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a:t>
            </a:r>
            <a:r>
              <a:rPr kumimoji="0" lang="en-US" altLang="en-US" sz="2200" b="1" i="0" u="none" strike="noStrike" kern="1200" cap="none" spc="0" normalizeH="0" baseline="0" noProof="0" dirty="0" err="1">
                <a:ln>
                  <a:noFill/>
                </a:ln>
                <a:solidFill>
                  <a:srgbClr val="3333CC"/>
                </a:solidFill>
                <a:effectLst/>
                <a:uLnTx/>
                <a:uFillTx/>
                <a:latin typeface="Times New Roman" panose="02020603050405020304" pitchFamily="18" charset="0"/>
                <a:ea typeface="+mn-ea"/>
                <a:cs typeface="Times New Roman" panose="02020603050405020304" pitchFamily="18" charset="0"/>
              </a:rPr>
              <a:t>học</a:t>
            </a:r>
            <a:r>
              <a:rPr kumimoji="0" lang="en-US" altLang="en-US" sz="2200" b="1" i="0" u="none" strike="noStrike" kern="1200" cap="none" spc="0" normalizeH="0" baseline="0" noProof="0" dirty="0">
                <a:ln>
                  <a:noFill/>
                </a:ln>
                <a:solidFill>
                  <a:srgbClr val="3333CC"/>
                </a:solidFill>
                <a:effectLst/>
                <a:uLnTx/>
                <a:uFillTx/>
                <a:latin typeface="Times New Roman" panose="02020603050405020304" pitchFamily="18" charset="0"/>
                <a:ea typeface="+mn-ea"/>
                <a:cs typeface="Times New Roman" panose="02020603050405020304" pitchFamily="18" charset="0"/>
              </a:rPr>
              <a:t> 2022-2023</a:t>
            </a:r>
          </a:p>
        </p:txBody>
      </p:sp>
      <p:pic>
        <p:nvPicPr>
          <p:cNvPr id="4" name="Picture 3">
            <a:extLst>
              <a:ext uri="{FF2B5EF4-FFF2-40B4-BE49-F238E27FC236}">
                <a16:creationId xmlns:a16="http://schemas.microsoft.com/office/drawing/2014/main" id="{025A719F-2E72-5798-7FC2-2319B77A5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9075" y="989011"/>
            <a:ext cx="1466850" cy="1466850"/>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533400" y="304800"/>
            <a:ext cx="7772401" cy="5181600"/>
          </a:xfrm>
        </p:spPr>
      </p:pic>
      <p:sp>
        <p:nvSpPr>
          <p:cNvPr id="5" name="Rectangle 4"/>
          <p:cNvSpPr/>
          <p:nvPr/>
        </p:nvSpPr>
        <p:spPr>
          <a:xfrm>
            <a:off x="457200" y="5657671"/>
            <a:ext cx="9144000" cy="1200329"/>
          </a:xfrm>
          <a:prstGeom prst="rect">
            <a:avLst/>
          </a:prstGeom>
        </p:spPr>
        <p:txBody>
          <a:bodyPr wrap="square">
            <a:spAutoFit/>
          </a:bodyPr>
          <a:lstStyle/>
          <a:p>
            <a:r>
              <a:rPr lang="vi-VN" dirty="0"/>
              <a:t>Bỗng cô Mây nhìn xuống thấy một đoàn trẻ đang chơi trong vườn hoa, đàn trẻ</a:t>
            </a:r>
          </a:p>
          <a:p>
            <a:r>
              <a:rPr lang="vi-VN" dirty="0"/>
              <a:t>nhảy nhót, tung tăng ngẩng mặt  lên trời mà hát:</a:t>
            </a:r>
          </a:p>
          <a:p>
            <a:endParaRPr lang="vi-VN" dirty="0"/>
          </a:p>
          <a:p>
            <a:r>
              <a:rPr lang="vi-VN" dirty="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1219200" y="533400"/>
            <a:ext cx="6788945" cy="4525963"/>
          </a:xfrm>
        </p:spPr>
      </p:pic>
      <p:sp>
        <p:nvSpPr>
          <p:cNvPr id="5" name="Rectangle 4"/>
          <p:cNvSpPr/>
          <p:nvPr/>
        </p:nvSpPr>
        <p:spPr>
          <a:xfrm>
            <a:off x="0" y="5103674"/>
            <a:ext cx="9144000" cy="1754326"/>
          </a:xfrm>
          <a:prstGeom prst="rect">
            <a:avLst/>
          </a:prstGeom>
        </p:spPr>
        <p:txBody>
          <a:bodyPr wrap="square">
            <a:spAutoFit/>
          </a:bodyPr>
          <a:lstStyle/>
          <a:p>
            <a:r>
              <a:rPr lang="vi-VN" dirty="0"/>
              <a:t>Cây, lá, cỏ, hoa thấy mây xám bay ngang cũng ngẩng đầu lên rì rào nói:</a:t>
            </a:r>
          </a:p>
          <a:p>
            <a:r>
              <a:rPr lang="en-US" dirty="0"/>
              <a:t>                </a:t>
            </a:r>
            <a:r>
              <a:rPr lang="vi-VN" dirty="0"/>
              <a:t> Mưa rơi xuống đây</a:t>
            </a:r>
          </a:p>
          <a:p>
            <a:r>
              <a:rPr lang="vi-VN" dirty="0"/>
              <a:t>               Cho tốt cỏ cây</a:t>
            </a:r>
          </a:p>
          <a:p>
            <a:r>
              <a:rPr lang="vi-VN" dirty="0"/>
              <a:t>               Cho tươi hoa lá</a:t>
            </a:r>
          </a:p>
          <a:p>
            <a:r>
              <a:rPr lang="vi-VN" dirty="0"/>
              <a:t>               Nhớ mong mưa quá</a:t>
            </a:r>
          </a:p>
          <a:p>
            <a:r>
              <a:rPr lang="vi-VN" dirty="0"/>
              <a:t>               Mưa ơi!Mưa ơi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1219200" y="381000"/>
            <a:ext cx="6788945" cy="4525963"/>
          </a:xfrm>
        </p:spPr>
      </p:pic>
      <p:sp>
        <p:nvSpPr>
          <p:cNvPr id="5" name="Rectangle 4"/>
          <p:cNvSpPr/>
          <p:nvPr/>
        </p:nvSpPr>
        <p:spPr>
          <a:xfrm>
            <a:off x="762000" y="5334000"/>
            <a:ext cx="7620000" cy="1200329"/>
          </a:xfrm>
          <a:prstGeom prst="rect">
            <a:avLst/>
          </a:prstGeom>
        </p:spPr>
        <p:txBody>
          <a:bodyPr wrap="square">
            <a:spAutoFit/>
          </a:bodyPr>
          <a:lstStyle/>
          <a:p>
            <a:r>
              <a:rPr lang="vi-VN" dirty="0"/>
              <a:t>Vừa lúc đó cơn lạnh ùa đến. Đám mây xám rùng mình tan thành những giọt mưa, thi nhau rớt xuống đất ào ào. Đoàn trẻ dắt nhau chạy trốn dưới</a:t>
            </a:r>
          </a:p>
          <a:p>
            <a:r>
              <a:rPr lang="vi-VN" dirty="0"/>
              <a:t>mái hiên. Cỏ, cây, hoa, lá tươi tỉnh mỉm cười đón mừng những giọt nước trong vắt đáng yêu.</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219200" y="304800"/>
            <a:ext cx="6788945" cy="4525963"/>
          </a:xfrm>
        </p:spPr>
      </p:pic>
      <p:sp>
        <p:nvSpPr>
          <p:cNvPr id="5" name="Rectangle 4"/>
          <p:cNvSpPr/>
          <p:nvPr/>
        </p:nvSpPr>
        <p:spPr>
          <a:xfrm>
            <a:off x="2819400" y="5257800"/>
            <a:ext cx="4572000" cy="923330"/>
          </a:xfrm>
          <a:prstGeom prst="rect">
            <a:avLst/>
          </a:prstGeom>
        </p:spPr>
        <p:txBody>
          <a:bodyPr>
            <a:spAutoFit/>
          </a:bodyPr>
          <a:lstStyle/>
          <a:p>
            <a:r>
              <a:rPr lang="vi-VN" dirty="0"/>
              <a:t>Thế là cô Mây trên trời cao đã hóa thành dòng nước chảy tràn xuống ao hồ, đồng ruộng, sông, ngòi.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133600" y="5029200"/>
            <a:ext cx="4572000" cy="923330"/>
          </a:xfrm>
          <a:prstGeom prst="rect">
            <a:avLst/>
          </a:prstGeom>
        </p:spPr>
        <p:txBody>
          <a:bodyPr>
            <a:spAutoFit/>
          </a:bodyPr>
          <a:lstStyle/>
          <a:p>
            <a:r>
              <a:rPr lang="vi-VN" dirty="0"/>
              <a:t>Vài hôm nữa bác Măt Trời chiếu xuống,</a:t>
            </a:r>
          </a:p>
          <a:p>
            <a:r>
              <a:rPr lang="vi-VN" dirty="0"/>
              <a:t>nước bốc thành hơi. Chị Gió lại đưa nước lên trở thành Mây.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304800" y="381000"/>
            <a:ext cx="8610600" cy="5614988"/>
          </a:xfrm>
          <a:prstGeom prst="rect">
            <a:avLst/>
          </a:prstGeom>
          <a:noFill/>
        </p:spPr>
      </p:pic>
      <p:sp>
        <p:nvSpPr>
          <p:cNvPr id="5" name="Rectangle 4"/>
          <p:cNvSpPr/>
          <p:nvPr/>
        </p:nvSpPr>
        <p:spPr>
          <a:xfrm>
            <a:off x="2514600" y="5334000"/>
            <a:ext cx="3733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a:t>Trên trời có một đám Mây xinh đẹp, khi thì mặc áo trắng như bông, khi thì mặc áo xanh biếc, lúc cô lại đổi áo màu hồng tươi.</a:t>
            </a:r>
            <a:r>
              <a:rPr lang="en-US" sz="1800" dirty="0"/>
              <a:t> </a:t>
            </a:r>
            <a:r>
              <a:rPr lang="vi-VN" sz="1800" dirty="0"/>
              <a:t>Cô Mây cứ suốt ngày</a:t>
            </a:r>
          </a:p>
          <a:p>
            <a:r>
              <a:rPr lang="vi-VN" sz="1800" dirty="0"/>
              <a:t>nhởn nhơ bay lượn, lúc lướt trên đỉnh núi, ngọn đồi, lúc bay trên biển cả mênh mông, lúc vờn đồng quê bát ngát. Nhưng bay mãi một mình cũng buồn</a:t>
            </a:r>
            <a:r>
              <a:rPr lang="en-US" sz="1800" dirty="0"/>
              <a:t> </a:t>
            </a:r>
            <a:r>
              <a:rPr lang="vi-VN" sz="1800" dirty="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219200" y="0"/>
            <a:ext cx="6788945" cy="4525963"/>
          </a:xfrm>
        </p:spPr>
      </p:pic>
      <p:sp>
        <p:nvSpPr>
          <p:cNvPr id="5" name="Rectangle 4"/>
          <p:cNvSpPr/>
          <p:nvPr/>
        </p:nvSpPr>
        <p:spPr>
          <a:xfrm>
            <a:off x="2362200" y="5029200"/>
            <a:ext cx="4572000" cy="646331"/>
          </a:xfrm>
          <a:prstGeom prst="rect">
            <a:avLst/>
          </a:prstGeom>
        </p:spPr>
        <p:txBody>
          <a:bodyPr>
            <a:spAutoFit/>
          </a:bodyPr>
          <a:lstStyle/>
          <a:p>
            <a:r>
              <a:rPr lang="vi-VN" dirty="0"/>
              <a:t>Bác Mặt Trời bận tỏa ánh nắng cho mọi người phơi thóc.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1295400" y="457200"/>
            <a:ext cx="6788945" cy="4525963"/>
          </a:xfrm>
        </p:spPr>
      </p:pic>
      <p:sp>
        <p:nvSpPr>
          <p:cNvPr id="5" name="Rectangle 4"/>
          <p:cNvSpPr/>
          <p:nvPr/>
        </p:nvSpPr>
        <p:spPr>
          <a:xfrm>
            <a:off x="2209800" y="5257800"/>
            <a:ext cx="4572000" cy="923330"/>
          </a:xfrm>
          <a:prstGeom prst="rect">
            <a:avLst/>
          </a:prstGeom>
        </p:spPr>
        <p:txBody>
          <a:bodyPr>
            <a:spAutoFit/>
          </a:bodyPr>
          <a:lstStyle/>
          <a:p>
            <a:r>
              <a:rPr lang="vi-VN" dirty="0"/>
              <a:t>Cô Mặt Trăng bận rải ánh vàng cho các em bé vui chơi. May thay</a:t>
            </a:r>
          </a:p>
          <a:p>
            <a:r>
              <a:rPr lang="vi-VN" dirty="0"/>
              <a:t>cô gặp chị Gió. Cô gọi: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1371600" y="228600"/>
            <a:ext cx="6788945" cy="4525963"/>
          </a:xfrm>
        </p:spPr>
      </p:pic>
      <p:sp>
        <p:nvSpPr>
          <p:cNvPr id="5" name="Rectangle 4"/>
          <p:cNvSpPr/>
          <p:nvPr/>
        </p:nvSpPr>
        <p:spPr>
          <a:xfrm>
            <a:off x="0" y="4876800"/>
            <a:ext cx="9144000" cy="1754326"/>
          </a:xfrm>
          <a:prstGeom prst="rect">
            <a:avLst/>
          </a:prstGeom>
        </p:spPr>
        <p:txBody>
          <a:bodyPr wrap="square">
            <a:spAutoFit/>
          </a:bodyPr>
          <a:lstStyle/>
          <a:p>
            <a:r>
              <a:rPr lang="vi-VN" dirty="0"/>
              <a:t>May thay</a:t>
            </a:r>
          </a:p>
          <a:p>
            <a:r>
              <a:rPr lang="vi-VN" dirty="0"/>
              <a:t>cô gặp chị Gió. Cô gọi:</a:t>
            </a:r>
          </a:p>
          <a:p>
            <a:r>
              <a:rPr lang="vi-VN" dirty="0"/>
              <a:t>- Chị Gió ơi ?</a:t>
            </a:r>
          </a:p>
          <a:p>
            <a:r>
              <a:rPr lang="vi-VN" dirty="0"/>
              <a:t>Chị Gió đáp:</a:t>
            </a:r>
          </a:p>
          <a:p>
            <a:r>
              <a:rPr lang="vi-VN" dirty="0"/>
              <a:t>          - Chị đang bận rủ các bạn mây về làm mưa đây. Em có muốn làm mưa không ?</a:t>
            </a:r>
          </a:p>
          <a:p>
            <a:r>
              <a:rPr lang="vi-VN" dirty="0"/>
              <a:t>          - Làm mưa để làm gì hả chị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1295400" y="228600"/>
            <a:ext cx="6788945" cy="4525963"/>
          </a:xfrm>
        </p:spPr>
      </p:pic>
      <p:sp>
        <p:nvSpPr>
          <p:cNvPr id="5" name="Rectangle 4"/>
          <p:cNvSpPr/>
          <p:nvPr/>
        </p:nvSpPr>
        <p:spPr>
          <a:xfrm>
            <a:off x="0" y="4876800"/>
            <a:ext cx="8839200" cy="1754326"/>
          </a:xfrm>
          <a:prstGeom prst="rect">
            <a:avLst/>
          </a:prstGeom>
        </p:spPr>
        <p:txBody>
          <a:bodyPr wrap="square">
            <a:spAutoFit/>
          </a:bodyPr>
          <a:lstStyle/>
          <a:p>
            <a:endParaRPr lang="vi-VN" dirty="0"/>
          </a:p>
          <a:p>
            <a:r>
              <a:rPr lang="vi-VN" dirty="0"/>
              <a:t>          - Làm mưa để cho cây cối tốt tươi, cho lúa to bông, cho khoai to củ.</a:t>
            </a:r>
          </a:p>
          <a:p>
            <a:r>
              <a:rPr lang="vi-VN" dirty="0"/>
              <a:t>          - Thế làm mưa có dễ không chị Gió ?</a:t>
            </a:r>
          </a:p>
          <a:p>
            <a:r>
              <a:rPr lang="vi-VN" dirty="0"/>
              <a:t>          - Làm mưa cũng dễ thôi nhưng phải mệt, phải nhịn mặc áo đẹp, phải chịu lạnh rồi tan thành mưa, rơi xuống ruộng đồng.</a:t>
            </a:r>
          </a:p>
          <a:p>
            <a:r>
              <a:rPr lang="vi-VN" dirty="0"/>
              <a:t>          - Thế không làm được mây nữa ư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685800" y="304800"/>
            <a:ext cx="7658101" cy="5105400"/>
          </a:xfrm>
        </p:spPr>
      </p:pic>
      <p:sp>
        <p:nvSpPr>
          <p:cNvPr id="5" name="Rectangle 4"/>
          <p:cNvSpPr/>
          <p:nvPr/>
        </p:nvSpPr>
        <p:spPr>
          <a:xfrm>
            <a:off x="0" y="5657671"/>
            <a:ext cx="9144000" cy="1200329"/>
          </a:xfrm>
          <a:prstGeom prst="rect">
            <a:avLst/>
          </a:prstGeom>
        </p:spPr>
        <p:txBody>
          <a:bodyPr wrap="square">
            <a:spAutoFit/>
          </a:bodyPr>
          <a:lstStyle/>
          <a:p>
            <a:r>
              <a:rPr lang="vi-VN" dirty="0"/>
              <a:t>- Không, nhưng lại được làm nước chảy. Nước chảy có ích cho người. Thế em có thích làm nước chảy không ?Mây gật đầu:</a:t>
            </a:r>
          </a:p>
          <a:p>
            <a:r>
              <a:rPr lang="vi-VN" dirty="0"/>
              <a:t>          - Chị cho em đi làm nước chảy với. Nhởn nhơ bay lượn một mình mãi  em cũng chán lắm. Em muốn làm việc gì có ích cho người cơ.</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876800"/>
            <a:ext cx="8229600" cy="1706563"/>
          </a:xfrm>
        </p:spPr>
        <p:txBody>
          <a:bodyPr>
            <a:normAutofit/>
          </a:bodyPr>
          <a:lstStyle/>
          <a:p>
            <a:r>
              <a:rPr lang="vi-VN" sz="1800" dirty="0"/>
              <a:t>Chị Gió thổi mạnh, đưa Mây đi rất nhanh. Càng đi, càng bay sà xuống thấp, mây các nơi cùng kéo về đông nghịt, màu áo xám làm tối cả một</a:t>
            </a:r>
          </a:p>
          <a:p>
            <a:r>
              <a:rPr lang="vi-VN" sz="1800" dirty="0"/>
              <a:t>vùng trời. Ai nấy đều nhanh nhẹn, vội vàng kéo nhau sà xuống thấp.</a:t>
            </a:r>
            <a:endParaRPr lang="en-US" sz="1800" dirty="0"/>
          </a:p>
        </p:txBody>
      </p:sp>
      <p:pic>
        <p:nvPicPr>
          <p:cNvPr id="5122" name="Picture 2"/>
          <p:cNvPicPr>
            <a:picLocks noChangeAspect="1" noChangeArrowheads="1"/>
          </p:cNvPicPr>
          <p:nvPr/>
        </p:nvPicPr>
        <p:blipFill>
          <a:blip r:embed="rId2"/>
          <a:srcRect/>
          <a:stretch>
            <a:fillRect/>
          </a:stretch>
        </p:blipFill>
        <p:spPr bwMode="auto">
          <a:xfrm>
            <a:off x="1066800" y="381000"/>
            <a:ext cx="7556499" cy="4267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602</Words>
  <Application>Microsoft Office PowerPoint</Application>
  <PresentationFormat>On-screen Show (4:3)</PresentationFormat>
  <Paragraphs>47</Paragraphs>
  <Slides>14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Times New Roman</vt:lpstr>
      <vt:lpstr>VNI-Avo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Hi</cp:lastModifiedBy>
  <cp:revision>8</cp:revision>
  <dcterms:created xsi:type="dcterms:W3CDTF">2022-05-05T07:02:30Z</dcterms:created>
  <dcterms:modified xsi:type="dcterms:W3CDTF">2023-08-01T15:02:35Z</dcterms:modified>
</cp:coreProperties>
</file>