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08" r:id="rId3"/>
    <p:sldId id="307" r:id="rId4"/>
    <p:sldId id="257" r:id="rId5"/>
    <p:sldId id="310" r:id="rId6"/>
    <p:sldId id="311" r:id="rId7"/>
    <p:sldId id="312" r:id="rId8"/>
    <p:sldId id="313" r:id="rId9"/>
    <p:sldId id="314" r:id="rId10"/>
    <p:sldId id="315" r:id="rId11"/>
    <p:sldId id="323" r:id="rId12"/>
    <p:sldId id="324" r:id="rId13"/>
    <p:sldId id="298" r:id="rId14"/>
    <p:sldId id="316" r:id="rId15"/>
    <p:sldId id="317" r:id="rId16"/>
    <p:sldId id="318" r:id="rId17"/>
    <p:sldId id="319" r:id="rId18"/>
    <p:sldId id="320" r:id="rId19"/>
    <p:sldId id="285" r:id="rId20"/>
    <p:sldId id="321" r:id="rId21"/>
    <p:sldId id="28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CBB"/>
    <a:srgbClr val="F226E8"/>
    <a:srgbClr val="4CE329"/>
    <a:srgbClr val="FEF762"/>
    <a:srgbClr val="FEF76E"/>
    <a:srgbClr val="FFF681"/>
    <a:srgbClr val="FFFFA3"/>
    <a:srgbClr val="FFFF8B"/>
    <a:srgbClr val="FFFFC5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2183-3E51-4B75-B0EA-7C7A4988B5F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0F337-0BCD-4C44-BAEB-8C4F70E53B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7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C56C0-FDC2-43CA-BCC7-26CF8FE585C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2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Nh&#7919;ng%20B&#7843;n%20Nh&#7841;c%20Kh&#244;ng%20L&#7901;i%20Nh&#7865;%20Nh&#224;ng%20Th&#432;%20Th&#225;i%20Hay%20Nh&#7845;t%20Mp3%20-Nhac.vn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Nh&#7919;ng%20B&#7843;n%20Nh&#7841;c%20Kh&#244;ng%20L&#7901;i%20Nh&#7865;%20Nh&#224;ng%20Th&#432;%20Th&#225;i%20Hay%20Nh&#7845;t%20Mp3%20-Nhac.vn.mp3" TargetMode="Externa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Em%20Y&#234;u%20Tr&#432;&#7901;ng%20Em%20-%20CLB%20H&#7885;a%20Mi%20-%20Nhac.vn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Em%20Y&#234;u%20Tr&#432;&#7901;ng%20Em%20-%20CLB%20H&#7885;a%20Mi%20-%20Nhac.vn.mp3" TargetMode="Externa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B&#7843;o%20An%20&#8211;%20T&#7841;m%20Bi&#7879;t%20B&#250;p%20B&#234;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B&#7843;o%20An%20&#8211;%20T&#7841;m%20Bi&#7879;t%20B&#250;p%20B&#234;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1503" y="228600"/>
            <a:ext cx="591219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609600"/>
            <a:ext cx="5029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HOA HƯỚN</a:t>
            </a:r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DƯƠN</a:t>
            </a:r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</a:t>
            </a:r>
          </a:p>
        </p:txBody>
      </p:sp>
      <p:sp>
        <p:nvSpPr>
          <p:cNvPr id="6" name="Rectangle 5"/>
          <p:cNvSpPr/>
          <p:nvPr/>
        </p:nvSpPr>
        <p:spPr>
          <a:xfrm>
            <a:off x="1717964" y="1718570"/>
            <a:ext cx="59121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TẠO HÌNH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535151"/>
            <a:ext cx="7924800" cy="10858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VẼ ĐỒ DÙNG HỌC TẬP LỚP 1</a:t>
            </a:r>
          </a:p>
        </p:txBody>
      </p:sp>
      <p:sp>
        <p:nvSpPr>
          <p:cNvPr id="9" name="Rectangle 8"/>
          <p:cNvSpPr/>
          <p:nvPr/>
        </p:nvSpPr>
        <p:spPr>
          <a:xfrm>
            <a:off x="3684256" y="6248400"/>
            <a:ext cx="248337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6673" y="4142577"/>
            <a:ext cx="528702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 – 6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 viên: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Nguyễn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Khán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Hòa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BB8638-5B98-529C-066A-84AC9FC399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057" y="1010684"/>
            <a:ext cx="707886" cy="7078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57800" y="25146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7200" b="1" dirty="0">
                <a:solidFill>
                  <a:srgbClr val="0070C0"/>
                </a:solidFill>
                <a:latin typeface=".VnAvant" pitchFamily="34" charset="0"/>
              </a:rPr>
              <a:t>TÈy</a:t>
            </a:r>
            <a:endParaRPr lang="en-US" sz="72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image_460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09600"/>
            <a:ext cx="3810000" cy="53244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02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38200"/>
            <a:ext cx="4463734" cy="4495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29200" y="2286000"/>
            <a:ext cx="4105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>
                <a:solidFill>
                  <a:srgbClr val="0070C0"/>
                </a:solidFill>
                <a:latin typeface=".VnAvant" pitchFamily="34" charset="0"/>
              </a:rPr>
              <a:t>C¸i kÐo</a:t>
            </a:r>
            <a:endParaRPr lang="en-US" sz="8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13129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609600"/>
            <a:ext cx="4191000" cy="4876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38389" y="2286000"/>
            <a:ext cx="4105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>
                <a:solidFill>
                  <a:srgbClr val="0070C0"/>
                </a:solidFill>
                <a:latin typeface=".VnAvant" pitchFamily="34" charset="0"/>
              </a:rPr>
              <a:t>Hép bót</a:t>
            </a:r>
            <a:endParaRPr lang="en-US" sz="8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31" y="381000"/>
            <a:ext cx="91005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</a:t>
            </a:r>
            <a:r>
              <a:rPr lang="vi-VN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Phương pháp, hình thức tổ chức: 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371600"/>
            <a:ext cx="6477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i="1" dirty="0">
                <a:solidFill>
                  <a:srgbClr val="7030A0"/>
                </a:solidFill>
              </a:rPr>
              <a:t>*  </a:t>
            </a:r>
            <a:r>
              <a:rPr lang="vi-VN" sz="4000" b="1" i="1" dirty="0">
                <a:solidFill>
                  <a:srgbClr val="7030A0"/>
                </a:solidFill>
              </a:rPr>
              <a:t>Hướng dẫn tập thể:</a:t>
            </a:r>
            <a:endParaRPr lang="vi-VN" sz="3600" b="1" i="1" dirty="0">
              <a:solidFill>
                <a:srgbClr val="7030A0"/>
              </a:solidFill>
            </a:endParaRPr>
          </a:p>
          <a:p>
            <a:r>
              <a:rPr lang="vi-VN" sz="3600" dirty="0">
                <a:solidFill>
                  <a:srgbClr val="002060"/>
                </a:solidFill>
              </a:rPr>
              <a:t>Cô cho trẻ quan sát một số bức tranh về đồ dùng học tập lớp 1.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04800"/>
            <a:ext cx="8077200" cy="594633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uy-20clipart-il_570xN.365276058_n96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599"/>
            <a:ext cx="7772400" cy="61770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28601"/>
            <a:ext cx="7467600" cy="59207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i="1" dirty="0">
                <a:solidFill>
                  <a:srgbClr val="7030A0"/>
                </a:solidFill>
              </a:rPr>
              <a:t>* Hướng dẫn cá nhân:</a:t>
            </a:r>
          </a:p>
          <a:p>
            <a:r>
              <a:rPr lang="vi-VN" sz="4000" dirty="0">
                <a:solidFill>
                  <a:srgbClr val="002060"/>
                </a:solidFill>
              </a:rPr>
              <a:t>Cô hỏi trẻ ý tưởng của mình và khuyến khích trẻ sử dụng các nguyên vật liệu mở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62200" y="1600200"/>
            <a:ext cx="5606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thực hiện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25908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002060"/>
                </a:solidFill>
              </a:rPr>
              <a:t>( Cô bao quát và hướng dẫn trẻ thực hiện ý tưởng của mình)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5" name="Những Bản Nhạc Không Lời Nhẹ Nhàng Thư Thái Hay Nhất Mp3 -Nhac.v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724400" y="41148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8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736" y="1752600"/>
            <a:ext cx="839287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Trưng bày và nhận xét</a:t>
            </a:r>
          </a:p>
          <a:p>
            <a:pPr algn="ctr"/>
            <a:r>
              <a:rPr lang="vi-VN" sz="6000" b="1" cap="none" spc="0" dirty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sản phẩm</a:t>
            </a:r>
            <a:endParaRPr lang="en-US" sz="72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3515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I. </a:t>
            </a:r>
            <a:r>
              <a:rPr lang="en-US" sz="28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533400"/>
            <a:ext cx="8229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FF0000"/>
                </a:solidFill>
              </a:rPr>
              <a:t>1.Kiến </a:t>
            </a:r>
            <a:r>
              <a:rPr lang="en-US" sz="2700" dirty="0" err="1">
                <a:solidFill>
                  <a:srgbClr val="FF0000"/>
                </a:solidFill>
              </a:rPr>
              <a:t>thức</a:t>
            </a:r>
            <a:r>
              <a:rPr lang="en-US" sz="2700" dirty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>
                <a:solidFill>
                  <a:srgbClr val="0070C0"/>
                </a:solidFill>
              </a:rPr>
              <a:t>-</a:t>
            </a:r>
            <a:r>
              <a:rPr lang="en-US" sz="2700" dirty="0" err="1">
                <a:solidFill>
                  <a:srgbClr val="0070C0"/>
                </a:solidFill>
              </a:rPr>
              <a:t>Trẻ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biết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vẽ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những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đồ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dùng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tập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của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lớp</a:t>
            </a:r>
            <a:r>
              <a:rPr lang="en-US" sz="2700" dirty="0">
                <a:solidFill>
                  <a:srgbClr val="0070C0"/>
                </a:solidFill>
              </a:rPr>
              <a:t> 1</a:t>
            </a:r>
          </a:p>
          <a:p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Trẻ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nhận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biết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được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một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số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đồ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dùng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tập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khi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vào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lớp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một</a:t>
            </a:r>
            <a:endParaRPr lang="en-US" sz="2700" dirty="0">
              <a:solidFill>
                <a:srgbClr val="0070C0"/>
              </a:solidFill>
            </a:endParaRPr>
          </a:p>
          <a:p>
            <a:r>
              <a:rPr lang="en-US" sz="2700" dirty="0">
                <a:solidFill>
                  <a:srgbClr val="FF0000"/>
                </a:solidFill>
              </a:rPr>
              <a:t>2.Kỹ </a:t>
            </a:r>
            <a:r>
              <a:rPr lang="en-US" sz="2700" dirty="0" err="1">
                <a:solidFill>
                  <a:srgbClr val="FF0000"/>
                </a:solidFill>
              </a:rPr>
              <a:t>năng</a:t>
            </a:r>
            <a:r>
              <a:rPr lang="en-US" sz="2700" dirty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Trẻ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biết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phối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hợp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các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đường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nét</a:t>
            </a:r>
            <a:r>
              <a:rPr lang="en-US" sz="2700" dirty="0">
                <a:solidFill>
                  <a:srgbClr val="0070C0"/>
                </a:solidFill>
              </a:rPr>
              <a:t>, </a:t>
            </a:r>
            <a:r>
              <a:rPr lang="en-US" sz="2700" dirty="0" err="1">
                <a:solidFill>
                  <a:srgbClr val="0070C0"/>
                </a:solidFill>
              </a:rPr>
              <a:t>các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kĩ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năng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vẽ</a:t>
            </a:r>
            <a:r>
              <a:rPr lang="en-US" sz="2700" dirty="0">
                <a:solidFill>
                  <a:srgbClr val="0070C0"/>
                </a:solidFill>
              </a:rPr>
              <a:t> , </a:t>
            </a:r>
            <a:r>
              <a:rPr lang="en-US" sz="2700" dirty="0" err="1">
                <a:solidFill>
                  <a:srgbClr val="0070C0"/>
                </a:solidFill>
              </a:rPr>
              <a:t>tô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màu</a:t>
            </a:r>
            <a:r>
              <a:rPr lang="en-US" sz="2700" dirty="0">
                <a:solidFill>
                  <a:srgbClr val="0070C0"/>
                </a:solidFill>
              </a:rPr>
              <a:t>, </a:t>
            </a:r>
            <a:r>
              <a:rPr lang="en-US" sz="2700" dirty="0" err="1">
                <a:solidFill>
                  <a:srgbClr val="0070C0"/>
                </a:solidFill>
              </a:rPr>
              <a:t>trang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trí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để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tạo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thành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bức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tranh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về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đồ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dùng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tập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lớp</a:t>
            </a:r>
            <a:r>
              <a:rPr lang="en-US" sz="2700" dirty="0">
                <a:solidFill>
                  <a:srgbClr val="0070C0"/>
                </a:solidFill>
              </a:rPr>
              <a:t> 1</a:t>
            </a:r>
          </a:p>
          <a:p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Biết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sử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dụng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các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nguyên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vật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liệu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khác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nhau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để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tạo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nên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một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bức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trang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đẹp</a:t>
            </a:r>
            <a:r>
              <a:rPr lang="en-US" sz="2700" dirty="0">
                <a:solidFill>
                  <a:srgbClr val="0070C0"/>
                </a:solidFill>
              </a:rPr>
              <a:t>.</a:t>
            </a:r>
          </a:p>
          <a:p>
            <a:r>
              <a:rPr lang="en-US" sz="2700" dirty="0">
                <a:solidFill>
                  <a:srgbClr val="FF0000"/>
                </a:solidFill>
              </a:rPr>
              <a:t>3.Thái </a:t>
            </a:r>
            <a:r>
              <a:rPr lang="en-US" sz="2700" dirty="0" err="1">
                <a:solidFill>
                  <a:srgbClr val="FF0000"/>
                </a:solidFill>
              </a:rPr>
              <a:t>độ</a:t>
            </a:r>
            <a:r>
              <a:rPr lang="en-US" sz="2700" dirty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Trẻ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chú</a:t>
            </a:r>
            <a:r>
              <a:rPr lang="en-US" sz="2700" dirty="0">
                <a:solidFill>
                  <a:srgbClr val="0070C0"/>
                </a:solidFill>
              </a:rPr>
              <a:t> ý </a:t>
            </a:r>
            <a:r>
              <a:rPr lang="en-US" sz="2700" dirty="0" err="1">
                <a:solidFill>
                  <a:srgbClr val="0070C0"/>
                </a:solidFill>
              </a:rPr>
              <a:t>quan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sát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tranh</a:t>
            </a:r>
            <a:r>
              <a:rPr lang="en-US" sz="2700" dirty="0">
                <a:solidFill>
                  <a:srgbClr val="0070C0"/>
                </a:solidFill>
              </a:rPr>
              <a:t>;  </a:t>
            </a:r>
            <a:r>
              <a:rPr lang="en-US" sz="2700" dirty="0" err="1">
                <a:solidFill>
                  <a:srgbClr val="0070C0"/>
                </a:solidFill>
              </a:rPr>
              <a:t>hứng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thú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tham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gia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giờ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học</a:t>
            </a:r>
            <a:r>
              <a:rPr lang="en-US" sz="2700" dirty="0">
                <a:solidFill>
                  <a:srgbClr val="0070C0"/>
                </a:solidFill>
              </a:rPr>
              <a:t> ,</a:t>
            </a:r>
            <a:r>
              <a:rPr lang="en-US" sz="2700" dirty="0" err="1">
                <a:solidFill>
                  <a:srgbClr val="0070C0"/>
                </a:solidFill>
              </a:rPr>
              <a:t>biết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yêu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quý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sản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phẩm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mình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làm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ra</a:t>
            </a:r>
            <a:endParaRPr lang="en-US" sz="2700" dirty="0">
              <a:solidFill>
                <a:srgbClr val="0070C0"/>
              </a:solidFill>
            </a:endParaRPr>
          </a:p>
          <a:p>
            <a:r>
              <a:rPr lang="en-US" sz="2700" dirty="0">
                <a:solidFill>
                  <a:srgbClr val="0070C0"/>
                </a:solidFill>
              </a:rPr>
              <a:t>- </a:t>
            </a:r>
            <a:r>
              <a:rPr lang="en-US" sz="2700" dirty="0" err="1">
                <a:solidFill>
                  <a:srgbClr val="0070C0"/>
                </a:solidFill>
              </a:rPr>
              <a:t>Giáo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dục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trẻ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lòng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tự</a:t>
            </a:r>
            <a:r>
              <a:rPr lang="en-US" sz="2700" dirty="0">
                <a:solidFill>
                  <a:srgbClr val="0070C0"/>
                </a:solidFill>
              </a:rPr>
              <a:t> tin </a:t>
            </a:r>
            <a:r>
              <a:rPr lang="en-US" sz="2700" dirty="0" err="1">
                <a:solidFill>
                  <a:srgbClr val="0070C0"/>
                </a:solidFill>
              </a:rPr>
              <a:t>và</a:t>
            </a:r>
            <a:r>
              <a:rPr lang="en-US" sz="2700" dirty="0">
                <a:solidFill>
                  <a:srgbClr val="0070C0"/>
                </a:solidFill>
              </a:rPr>
              <a:t> ý </a:t>
            </a:r>
            <a:r>
              <a:rPr lang="en-US" sz="2700" dirty="0" err="1">
                <a:solidFill>
                  <a:srgbClr val="0070C0"/>
                </a:solidFill>
              </a:rPr>
              <a:t>thức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giữ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gìn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đồ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dùng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của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mình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và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của</a:t>
            </a:r>
            <a:r>
              <a:rPr lang="en-US" sz="2700" dirty="0">
                <a:solidFill>
                  <a:srgbClr val="0070C0"/>
                </a:solidFill>
              </a:rPr>
              <a:t> </a:t>
            </a:r>
            <a:r>
              <a:rPr lang="en-US" sz="2700" dirty="0" err="1">
                <a:solidFill>
                  <a:srgbClr val="0070C0"/>
                </a:solidFill>
              </a:rPr>
              <a:t>bạn</a:t>
            </a:r>
            <a:endParaRPr lang="en-US" sz="27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1590" y="1752600"/>
            <a:ext cx="88024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 và trẻ hát và vận động </a:t>
            </a:r>
          </a:p>
          <a:p>
            <a:pPr algn="ctr"/>
            <a:r>
              <a:rPr lang="vi-VN" sz="5400" b="1" cap="none" spc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 nhạc bài hát: </a:t>
            </a:r>
          </a:p>
          <a:p>
            <a:pPr algn="ctr"/>
            <a:r>
              <a:rPr lang="vi-VN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Em yêu trường em”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Em Yêu Trường Em - CLB Họa Mi - Nhac.v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43400" y="46482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6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0"/>
            <a:ext cx="8153400" cy="41148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cô giáo </a:t>
            </a:r>
          </a:p>
          <a:p>
            <a:pPr algn="ctr"/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 khỏe – hạnh phúc</a:t>
            </a:r>
          </a:p>
        </p:txBody>
      </p:sp>
    </p:spTree>
    <p:custDataLst>
      <p:tags r:id="rId1"/>
    </p:custDataLst>
  </p:cSld>
  <p:clrMapOvr>
    <a:masterClrMapping/>
  </p:clrMapOvr>
  <p:transition advTm="6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4050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733246"/>
            <a:ext cx="7086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1.Đồ </a:t>
            </a:r>
            <a:r>
              <a:rPr lang="en-US" sz="3600" dirty="0" err="1">
                <a:solidFill>
                  <a:srgbClr val="FF0000"/>
                </a:solidFill>
              </a:rPr>
              <a:t>dùng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>
                <a:solidFill>
                  <a:srgbClr val="7030A0"/>
                </a:solidFill>
              </a:rPr>
              <a:t>- </a:t>
            </a:r>
            <a:r>
              <a:rPr lang="en-US" sz="3200" dirty="0" err="1">
                <a:solidFill>
                  <a:srgbClr val="7030A0"/>
                </a:solidFill>
              </a:rPr>
              <a:t>Các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bản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nhạc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về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chủ</a:t>
            </a:r>
            <a:r>
              <a:rPr lang="en-US" sz="3200" dirty="0">
                <a:solidFill>
                  <a:srgbClr val="7030A0"/>
                </a:solidFill>
              </a:rPr>
              <a:t>  </a:t>
            </a:r>
            <a:r>
              <a:rPr lang="en-US" sz="3200" dirty="0" err="1">
                <a:solidFill>
                  <a:srgbClr val="7030A0"/>
                </a:solidFill>
              </a:rPr>
              <a:t>đề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trường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tiểu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học</a:t>
            </a:r>
            <a:endParaRPr lang="en-US" sz="3200" dirty="0">
              <a:solidFill>
                <a:srgbClr val="7030A0"/>
              </a:solidFill>
            </a:endParaRPr>
          </a:p>
          <a:p>
            <a:r>
              <a:rPr lang="en-US" sz="3200" dirty="0">
                <a:solidFill>
                  <a:srgbClr val="7030A0"/>
                </a:solidFill>
              </a:rPr>
              <a:t>- </a:t>
            </a:r>
            <a:r>
              <a:rPr lang="en-US" sz="3200" dirty="0" err="1">
                <a:solidFill>
                  <a:srgbClr val="7030A0"/>
                </a:solidFill>
              </a:rPr>
              <a:t>Một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số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tranh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ảnh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về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đồ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dùng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học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tập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của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học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sinh</a:t>
            </a:r>
            <a:r>
              <a:rPr lang="en-US" sz="3200" dirty="0">
                <a:solidFill>
                  <a:srgbClr val="7030A0"/>
                </a:solidFill>
              </a:rPr>
              <a:t> </a:t>
            </a:r>
          </a:p>
          <a:p>
            <a:pPr>
              <a:buFontTx/>
              <a:buChar char="-"/>
            </a:pPr>
            <a:r>
              <a:rPr lang="vi-VN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Bảng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tương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tác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que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chỉ</a:t>
            </a:r>
            <a:endParaRPr lang="en-US" sz="3200" dirty="0">
              <a:solidFill>
                <a:srgbClr val="7030A0"/>
              </a:solidFill>
            </a:endParaRPr>
          </a:p>
          <a:p>
            <a:endParaRPr lang="en-US" sz="3600" dirty="0">
              <a:solidFill>
                <a:srgbClr val="FF0000"/>
              </a:solidFill>
            </a:endParaRPr>
          </a:p>
          <a:p>
            <a:r>
              <a:rPr lang="en-US" sz="3600" dirty="0">
                <a:solidFill>
                  <a:srgbClr val="FF0000"/>
                </a:solidFill>
              </a:rPr>
              <a:t>2.Đồ </a:t>
            </a:r>
            <a:r>
              <a:rPr lang="en-US" sz="3600" dirty="0" err="1">
                <a:solidFill>
                  <a:srgbClr val="FF0000"/>
                </a:solidFill>
              </a:rPr>
              <a:t>dùng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trẻ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>
                <a:solidFill>
                  <a:srgbClr val="7030A0"/>
                </a:solidFill>
              </a:rPr>
              <a:t>- </a:t>
            </a:r>
            <a:r>
              <a:rPr lang="en-US" sz="3200" dirty="0" err="1">
                <a:solidFill>
                  <a:srgbClr val="7030A0"/>
                </a:solidFill>
              </a:rPr>
              <a:t>Giấy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vẽ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bút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sáp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màu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nước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kim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sa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nhũ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tăm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bông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chổi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vẽ</a:t>
            </a:r>
            <a:r>
              <a:rPr lang="en-US" sz="3200" dirty="0">
                <a:solidFill>
                  <a:srgbClr val="7030A0"/>
                </a:solidFill>
              </a:rPr>
              <a:t>…</a:t>
            </a:r>
            <a:r>
              <a:rPr lang="en-US" sz="3200" dirty="0" err="1">
                <a:solidFill>
                  <a:srgbClr val="7030A0"/>
                </a:solidFill>
              </a:rPr>
              <a:t>đủ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cho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trẻ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dùng</a:t>
            </a:r>
            <a:r>
              <a:rPr lang="en-US" sz="3200" dirty="0">
                <a:solidFill>
                  <a:srgbClr val="7030A0"/>
                </a:solidFill>
              </a:rPr>
              <a:t>.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8392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48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8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8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8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8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8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endParaRPr lang="en-US" sz="48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800" b="1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theo</a:t>
            </a:r>
            <a:r>
              <a:rPr lang="en-US" sz="4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nhạc</a:t>
            </a:r>
            <a:r>
              <a:rPr lang="en-US" sz="4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Tạm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biệt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búp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bê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thân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3" name="Bảo An – Tạm Biệt Búp Bê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191000" y="51816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8600" y="1676400"/>
            <a:ext cx="90678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chuyện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về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trường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tiểu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học,về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đồ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dùng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học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tập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lớp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1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khi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đến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trường</a:t>
            </a:r>
            <a:endParaRPr lang="vi-VN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400" y="2438400"/>
            <a:ext cx="32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7200" b="1" dirty="0">
                <a:solidFill>
                  <a:srgbClr val="0070C0"/>
                </a:solidFill>
                <a:latin typeface=".VnAvant" pitchFamily="34" charset="0"/>
              </a:rPr>
              <a:t>CÆp s¸ch</a:t>
            </a:r>
            <a:endParaRPr lang="en-US" sz="72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04800"/>
            <a:ext cx="5029200" cy="5410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0" y="2133600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800" b="1" dirty="0">
                <a:solidFill>
                  <a:srgbClr val="0070C0"/>
                </a:solidFill>
                <a:latin typeface=".VnAvant" pitchFamily="34" charset="0"/>
              </a:rPr>
              <a:t>Vë « li</a:t>
            </a:r>
            <a:endParaRPr lang="en-US" sz="88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tap-10-quyen-vo-o-ly-48-trang-hong-ha-4-ly-o-vuong-ma-so-0509-1m4G3-KlUPc8_simg_cc95ec_895-895-0-0_cropf_simg_ab1f47_350x350_max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3697432" cy="5562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81600" y="2590800"/>
            <a:ext cx="350929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>
                <a:solidFill>
                  <a:srgbClr val="0070C0"/>
                </a:solidFill>
                <a:latin typeface=".VnAvant" pitchFamily="34" charset="0"/>
              </a:rPr>
              <a:t>Bót ch×</a:t>
            </a:r>
            <a:endParaRPr lang="en-US" sz="80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ButChi-300x3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609600"/>
            <a:ext cx="3810000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00600" y="2286000"/>
            <a:ext cx="434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600" b="1" dirty="0">
                <a:solidFill>
                  <a:srgbClr val="0070C0"/>
                </a:solidFill>
                <a:latin typeface=".VnAvant" pitchFamily="34" charset="0"/>
              </a:rPr>
              <a:t>Th­íc kÎ</a:t>
            </a:r>
            <a:endParaRPr lang="en-US" sz="66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1881thuoccung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00"/>
            <a:ext cx="4114800" cy="4953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Kết thúc"/>
  <p:tag name="ISPRING_SLIDE_INDENT_LEVEL" val="0"/>
  <p:tag name="ISPRING_CUSTOM_TIMING_USED" val="1"/>
  <p:tag name="ISPRING_SLIDE_ID_2" val="{AA3DF37E-DFAB-4EEA-AF09-C5C2D8C1BAD7}"/>
  <p:tag name="GENSWF_ADVANCE_TIME" val="60.00"/>
  <p:tag name="ISPRING_PRESENTER_ID" val="{066F62F8-C8F1-492F-BAB7-17AEDC8AFDB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446</Words>
  <Application>Microsoft Office PowerPoint</Application>
  <PresentationFormat>On-screen Show (4:3)</PresentationFormat>
  <Paragraphs>53</Paragraphs>
  <Slides>21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Hi</cp:lastModifiedBy>
  <cp:revision>105</cp:revision>
  <dcterms:created xsi:type="dcterms:W3CDTF">2018-01-10T11:15:30Z</dcterms:created>
  <dcterms:modified xsi:type="dcterms:W3CDTF">2023-07-21T13:55:48Z</dcterms:modified>
</cp:coreProperties>
</file>