
<file path=[Content_Types].xml><?xml version="1.0" encoding="utf-8"?>
<Types xmlns="http://schemas.openxmlformats.org/package/2006/content-types">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93" r:id="rId3"/>
    <p:sldId id="292" r:id="rId4"/>
    <p:sldId id="281" r:id="rId5"/>
    <p:sldId id="282" r:id="rId6"/>
    <p:sldId id="285" r:id="rId7"/>
    <p:sldId id="256" r:id="rId8"/>
    <p:sldId id="257"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6" r:id="rId22"/>
    <p:sldId id="287" r:id="rId23"/>
    <p:sldId id="288" r:id="rId24"/>
    <p:sldId id="289" r:id="rId25"/>
    <p:sldId id="29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9" autoAdjust="0"/>
    <p:restoredTop sz="94660"/>
  </p:normalViewPr>
  <p:slideViewPr>
    <p:cSldViewPr snapToGrid="0">
      <p:cViewPr varScale="1">
        <p:scale>
          <a:sx n="103" d="100"/>
          <a:sy n="103" d="100"/>
        </p:scale>
        <p:origin x="1698"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35085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85714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40500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96277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2334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714864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061687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60237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93620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0515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65174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686802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793917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349096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64690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13898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4117327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31775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97958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22429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05842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7/14/2023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38482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9C8D-0AE7-4D2E-A731-E783F4FBC2E2}" type="datetimeFigureOut">
              <a:rPr lang="en-US" smtClean="0"/>
              <a:t>7/14/2023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C6B2-0127-4F4E-951C-BF67D129B84D}" type="slidenum">
              <a:rPr lang="en-US" smtClean="0"/>
              <a:t>‹#›</a:t>
            </a:fld>
            <a:endParaRPr lang="en-US" dirty="0"/>
          </a:p>
        </p:txBody>
      </p:sp>
    </p:spTree>
    <p:extLst>
      <p:ext uri="{BB962C8B-B14F-4D97-AF65-F5344CB8AC3E}">
        <p14:creationId xmlns:p14="http://schemas.microsoft.com/office/powerpoint/2010/main" val="377850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8ADE2-DE4F-498E-BFA4-384312CC889F}" type="datetimeFigureOut">
              <a:rPr lang="en-US" smtClean="0"/>
              <a:t>7/14/2023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42C08-064D-466A-A200-29F9F5159340}" type="slidenum">
              <a:rPr lang="en-US" smtClean="0"/>
              <a:t>‹#›</a:t>
            </a:fld>
            <a:endParaRPr lang="en-US" dirty="0"/>
          </a:p>
        </p:txBody>
      </p:sp>
    </p:spTree>
    <p:extLst>
      <p:ext uri="{BB962C8B-B14F-4D97-AF65-F5344CB8AC3E}">
        <p14:creationId xmlns:p14="http://schemas.microsoft.com/office/powerpoint/2010/main" val="3894715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4226" y="50933"/>
            <a:ext cx="8417465" cy="5297604"/>
          </a:xfrm>
          <a:prstGeom prst="rect">
            <a:avLst/>
          </a:prstGeom>
          <a:noFill/>
        </p:spPr>
        <p:txBody>
          <a:bodyPr wrap="square" rtlCol="0">
            <a:spAutoFit/>
          </a:bodyPr>
          <a:lstStyle/>
          <a:p>
            <a:pPr algn="ctr">
              <a:lnSpc>
                <a:spcPct val="150000"/>
              </a:lnSpc>
            </a:pPr>
            <a:r>
              <a:rPr lang="en-US" sz="24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UBND</a:t>
            </a:r>
            <a:r>
              <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QUẬN</a:t>
            </a:r>
            <a:r>
              <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LONG </a:t>
            </a:r>
            <a:r>
              <a:rPr lang="en-US" sz="24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BIÊN</a:t>
            </a:r>
            <a:endPar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lnSpc>
                <a:spcPct val="150000"/>
              </a:lnSpc>
            </a:pPr>
            <a:r>
              <a:rPr lang="en-US" sz="24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Trường</a:t>
            </a:r>
            <a:r>
              <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mầm</a:t>
            </a:r>
            <a:r>
              <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non </a:t>
            </a:r>
            <a:r>
              <a:rPr lang="en-US" sz="24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Hoa</a:t>
            </a:r>
            <a:r>
              <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Hướng</a:t>
            </a:r>
            <a:r>
              <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4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Dương</a:t>
            </a:r>
            <a:endPar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lnSpc>
                <a:spcPct val="150000"/>
              </a:lnSpc>
            </a:pPr>
            <a:endPar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lnSpc>
                <a:spcPct val="150000"/>
              </a:lnSpc>
            </a:pPr>
            <a:endPar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lnSpc>
                <a:spcPct val="150000"/>
              </a:lnSpc>
            </a:pPr>
            <a:endPar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lnSpc>
                <a:spcPct val="150000"/>
              </a:lnSpc>
            </a:pPr>
            <a:endPar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sz="3200" i="1" dirty="0" err="1">
                <a:solidFill>
                  <a:srgbClr val="7030A0"/>
                </a:solidFill>
                <a:latin typeface="Times New Roman" panose="02020603050405020304" pitchFamily="18" charset="0"/>
                <a:cs typeface="Times New Roman" panose="02020603050405020304" pitchFamily="18" charset="0"/>
              </a:rPr>
              <a:t>Tên</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đề</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tài</a:t>
            </a:r>
            <a:r>
              <a:rPr lang="en-US" sz="3200" i="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SỐ</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CHẴN</a:t>
            </a:r>
            <a:r>
              <a:rPr lang="en-US" sz="3200" b="1" dirty="0">
                <a:solidFill>
                  <a:srgbClr val="7030A0"/>
                </a:solidFill>
                <a:latin typeface="Times New Roman" panose="02020603050405020304" pitchFamily="18" charset="0"/>
                <a:cs typeface="Times New Roman" panose="02020603050405020304" pitchFamily="18" charset="0"/>
              </a:rPr>
              <a:t> – </a:t>
            </a:r>
            <a:r>
              <a:rPr lang="en-US" sz="3200" b="1" dirty="0" err="1">
                <a:solidFill>
                  <a:srgbClr val="7030A0"/>
                </a:solidFill>
                <a:latin typeface="Times New Roman" panose="02020603050405020304" pitchFamily="18" charset="0"/>
                <a:cs typeface="Times New Roman" panose="02020603050405020304" pitchFamily="18" charset="0"/>
              </a:rPr>
              <a:t>SỐ</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LẺ</a:t>
            </a:r>
            <a:endParaRPr lang="en-US" sz="3200" b="1" dirty="0">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lnSpc>
                <a:spcPct val="150000"/>
              </a:lnSpc>
            </a:pPr>
            <a:r>
              <a:rPr lang="en-US" sz="32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Lứa</a:t>
            </a:r>
            <a:r>
              <a:rPr lang="en-US" sz="32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tuổi</a:t>
            </a:r>
            <a:r>
              <a:rPr lang="en-US" sz="32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 5 -6 </a:t>
            </a:r>
            <a:r>
              <a:rPr lang="en-US" sz="32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tuổi</a:t>
            </a:r>
            <a:endParaRPr lang="en-US" sz="32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lnSpc>
                <a:spcPct val="150000"/>
              </a:lnSpc>
            </a:pPr>
            <a:r>
              <a:rPr lang="en-US" sz="32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Giáo</a:t>
            </a:r>
            <a:r>
              <a:rPr lang="en-US" sz="32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00" b="1" dirty="0" err="1">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viên</a:t>
            </a:r>
            <a:r>
              <a:rPr lang="en-US" sz="32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Nguyễn Khánh Hòa</a:t>
            </a:r>
            <a:endParaRPr lang="en-US" sz="2400" b="1" dirty="0">
              <a:ln w="12700">
                <a:no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65" b="93006" l="6500" r="96917"/>
                    </a14:imgEffect>
                  </a14:imgLayer>
                </a14:imgProps>
              </a:ext>
              <a:ext uri="{28A0092B-C50C-407E-A947-70E740481C1C}">
                <a14:useLocalDpi xmlns:a14="http://schemas.microsoft.com/office/drawing/2010/main" val="0"/>
              </a:ext>
            </a:extLst>
          </a:blip>
          <a:srcRect l="7671" t="2438" r="5088" b="5519"/>
          <a:stretch/>
        </p:blipFill>
        <p:spPr>
          <a:xfrm>
            <a:off x="8117650" y="4757329"/>
            <a:ext cx="709664" cy="749348"/>
          </a:xfrm>
          <a:prstGeom prst="rect">
            <a:avLst/>
          </a:prstGeom>
        </p:spPr>
      </p:pic>
      <p:pic>
        <p:nvPicPr>
          <p:cNvPr id="10" name="Picture 9" descr="A logo with a sunflower&#10;&#10;Description automatically generated">
            <a:extLst>
              <a:ext uri="{FF2B5EF4-FFF2-40B4-BE49-F238E27FC236}">
                <a16:creationId xmlns:a16="http://schemas.microsoft.com/office/drawing/2014/main" id="{83DC8549-FC3F-D7B2-A623-EB77F2CCBC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8781" y="1354106"/>
            <a:ext cx="1186438" cy="1186438"/>
          </a:xfrm>
          <a:prstGeom prst="rect">
            <a:avLst/>
          </a:prstGeom>
        </p:spPr>
      </p:pic>
    </p:spTree>
    <p:extLst>
      <p:ext uri="{BB962C8B-B14F-4D97-AF65-F5344CB8AC3E}">
        <p14:creationId xmlns:p14="http://schemas.microsoft.com/office/powerpoint/2010/main" val="184787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80">
                                          <p:stCondLst>
                                            <p:cond delay="0"/>
                                          </p:stCondLst>
                                        </p:cTn>
                                        <p:tgtEl>
                                          <p:spTgt spid="5">
                                            <p:txEl>
                                              <p:pRg st="1" end="1"/>
                                            </p:txEl>
                                          </p:spTgt>
                                        </p:tgtEl>
                                      </p:cBhvr>
                                    </p:animEffect>
                                    <p:anim calcmode="lin" valueType="num">
                                      <p:cBhvr>
                                        <p:cTn id="8"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1" end="1"/>
                                            </p:txEl>
                                          </p:spTgt>
                                        </p:tgtEl>
                                      </p:cBhvr>
                                      <p:to x="100000" y="60000"/>
                                    </p:animScale>
                                    <p:animScale>
                                      <p:cBhvr>
                                        <p:cTn id="14" dur="166" decel="50000">
                                          <p:stCondLst>
                                            <p:cond delay="676"/>
                                          </p:stCondLst>
                                        </p:cTn>
                                        <p:tgtEl>
                                          <p:spTgt spid="5">
                                            <p:txEl>
                                              <p:pRg st="1" end="1"/>
                                            </p:txEl>
                                          </p:spTgt>
                                        </p:tgtEl>
                                      </p:cBhvr>
                                      <p:to x="100000" y="100000"/>
                                    </p:animScale>
                                    <p:animScale>
                                      <p:cBhvr>
                                        <p:cTn id="15" dur="26">
                                          <p:stCondLst>
                                            <p:cond delay="1312"/>
                                          </p:stCondLst>
                                        </p:cTn>
                                        <p:tgtEl>
                                          <p:spTgt spid="5">
                                            <p:txEl>
                                              <p:pRg st="1" end="1"/>
                                            </p:txEl>
                                          </p:spTgt>
                                        </p:tgtEl>
                                      </p:cBhvr>
                                      <p:to x="100000" y="80000"/>
                                    </p:animScale>
                                    <p:animScale>
                                      <p:cBhvr>
                                        <p:cTn id="16" dur="166" decel="50000">
                                          <p:stCondLst>
                                            <p:cond delay="1338"/>
                                          </p:stCondLst>
                                        </p:cTn>
                                        <p:tgtEl>
                                          <p:spTgt spid="5">
                                            <p:txEl>
                                              <p:pRg st="1" end="1"/>
                                            </p:txEl>
                                          </p:spTgt>
                                        </p:tgtEl>
                                      </p:cBhvr>
                                      <p:to x="100000" y="100000"/>
                                    </p:animScale>
                                    <p:animScale>
                                      <p:cBhvr>
                                        <p:cTn id="17" dur="26">
                                          <p:stCondLst>
                                            <p:cond delay="1642"/>
                                          </p:stCondLst>
                                        </p:cTn>
                                        <p:tgtEl>
                                          <p:spTgt spid="5">
                                            <p:txEl>
                                              <p:pRg st="1" end="1"/>
                                            </p:txEl>
                                          </p:spTgt>
                                        </p:tgtEl>
                                      </p:cBhvr>
                                      <p:to x="100000" y="90000"/>
                                    </p:animScale>
                                    <p:animScale>
                                      <p:cBhvr>
                                        <p:cTn id="18" dur="166" decel="50000">
                                          <p:stCondLst>
                                            <p:cond delay="1668"/>
                                          </p:stCondLst>
                                        </p:cTn>
                                        <p:tgtEl>
                                          <p:spTgt spid="5">
                                            <p:txEl>
                                              <p:pRg st="1" end="1"/>
                                            </p:txEl>
                                          </p:spTgt>
                                        </p:tgtEl>
                                      </p:cBhvr>
                                      <p:to x="100000" y="100000"/>
                                    </p:animScale>
                                    <p:animScale>
                                      <p:cBhvr>
                                        <p:cTn id="19" dur="26">
                                          <p:stCondLst>
                                            <p:cond delay="1808"/>
                                          </p:stCondLst>
                                        </p:cTn>
                                        <p:tgtEl>
                                          <p:spTgt spid="5">
                                            <p:txEl>
                                              <p:pRg st="1" end="1"/>
                                            </p:txEl>
                                          </p:spTgt>
                                        </p:tgtEl>
                                      </p:cBhvr>
                                      <p:to x="100000" y="95000"/>
                                    </p:animScale>
                                    <p:animScale>
                                      <p:cBhvr>
                                        <p:cTn id="20" dur="166" decel="50000">
                                          <p:stCondLst>
                                            <p:cond delay="1834"/>
                                          </p:stCondLst>
                                        </p:cTn>
                                        <p:tgtEl>
                                          <p:spTgt spid="5">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down)">
                                      <p:cBhvr>
                                        <p:cTn id="25" dur="580">
                                          <p:stCondLst>
                                            <p:cond delay="0"/>
                                          </p:stCondLst>
                                        </p:cTn>
                                        <p:tgtEl>
                                          <p:spTgt spid="5">
                                            <p:txEl>
                                              <p:pRg st="6" end="6"/>
                                            </p:txEl>
                                          </p:spTgt>
                                        </p:tgtEl>
                                      </p:cBhvr>
                                    </p:animEffect>
                                    <p:anim calcmode="lin" valueType="num">
                                      <p:cBhvr>
                                        <p:cTn id="26" dur="1822" tmFilter="0,0; 0.14,0.36; 0.43,0.73; 0.71,0.91; 1.0,1.0">
                                          <p:stCondLst>
                                            <p:cond delay="0"/>
                                          </p:stCondLst>
                                        </p:cTn>
                                        <p:tgtEl>
                                          <p:spTgt spid="5">
                                            <p:txEl>
                                              <p:pRg st="6" end="6"/>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6" end="6"/>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6" end="6"/>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6" end="6"/>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6" end="6"/>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6" end="6"/>
                                            </p:txEl>
                                          </p:spTgt>
                                        </p:tgtEl>
                                      </p:cBhvr>
                                      <p:to x="100000" y="60000"/>
                                    </p:animScale>
                                    <p:animScale>
                                      <p:cBhvr>
                                        <p:cTn id="32" dur="166" decel="50000">
                                          <p:stCondLst>
                                            <p:cond delay="676"/>
                                          </p:stCondLst>
                                        </p:cTn>
                                        <p:tgtEl>
                                          <p:spTgt spid="5">
                                            <p:txEl>
                                              <p:pRg st="6" end="6"/>
                                            </p:txEl>
                                          </p:spTgt>
                                        </p:tgtEl>
                                      </p:cBhvr>
                                      <p:to x="100000" y="100000"/>
                                    </p:animScale>
                                    <p:animScale>
                                      <p:cBhvr>
                                        <p:cTn id="33" dur="26">
                                          <p:stCondLst>
                                            <p:cond delay="1312"/>
                                          </p:stCondLst>
                                        </p:cTn>
                                        <p:tgtEl>
                                          <p:spTgt spid="5">
                                            <p:txEl>
                                              <p:pRg st="6" end="6"/>
                                            </p:txEl>
                                          </p:spTgt>
                                        </p:tgtEl>
                                      </p:cBhvr>
                                      <p:to x="100000" y="80000"/>
                                    </p:animScale>
                                    <p:animScale>
                                      <p:cBhvr>
                                        <p:cTn id="34" dur="166" decel="50000">
                                          <p:stCondLst>
                                            <p:cond delay="1338"/>
                                          </p:stCondLst>
                                        </p:cTn>
                                        <p:tgtEl>
                                          <p:spTgt spid="5">
                                            <p:txEl>
                                              <p:pRg st="6" end="6"/>
                                            </p:txEl>
                                          </p:spTgt>
                                        </p:tgtEl>
                                      </p:cBhvr>
                                      <p:to x="100000" y="100000"/>
                                    </p:animScale>
                                    <p:animScale>
                                      <p:cBhvr>
                                        <p:cTn id="35" dur="26">
                                          <p:stCondLst>
                                            <p:cond delay="1642"/>
                                          </p:stCondLst>
                                        </p:cTn>
                                        <p:tgtEl>
                                          <p:spTgt spid="5">
                                            <p:txEl>
                                              <p:pRg st="6" end="6"/>
                                            </p:txEl>
                                          </p:spTgt>
                                        </p:tgtEl>
                                      </p:cBhvr>
                                      <p:to x="100000" y="90000"/>
                                    </p:animScale>
                                    <p:animScale>
                                      <p:cBhvr>
                                        <p:cTn id="36" dur="166" decel="50000">
                                          <p:stCondLst>
                                            <p:cond delay="1668"/>
                                          </p:stCondLst>
                                        </p:cTn>
                                        <p:tgtEl>
                                          <p:spTgt spid="5">
                                            <p:txEl>
                                              <p:pRg st="6" end="6"/>
                                            </p:txEl>
                                          </p:spTgt>
                                        </p:tgtEl>
                                      </p:cBhvr>
                                      <p:to x="100000" y="100000"/>
                                    </p:animScale>
                                    <p:animScale>
                                      <p:cBhvr>
                                        <p:cTn id="37" dur="26">
                                          <p:stCondLst>
                                            <p:cond delay="1808"/>
                                          </p:stCondLst>
                                        </p:cTn>
                                        <p:tgtEl>
                                          <p:spTgt spid="5">
                                            <p:txEl>
                                              <p:pRg st="6" end="6"/>
                                            </p:txEl>
                                          </p:spTgt>
                                        </p:tgtEl>
                                      </p:cBhvr>
                                      <p:to x="100000" y="95000"/>
                                    </p:animScale>
                                    <p:animScale>
                                      <p:cBhvr>
                                        <p:cTn id="38" dur="166" decel="50000">
                                          <p:stCondLst>
                                            <p:cond delay="1834"/>
                                          </p:stCondLst>
                                        </p:cTn>
                                        <p:tgtEl>
                                          <p:spTgt spid="5">
                                            <p:txEl>
                                              <p:pRg st="6" end="6"/>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wipe(down)">
                                      <p:cBhvr>
                                        <p:cTn id="43" dur="580">
                                          <p:stCondLst>
                                            <p:cond delay="0"/>
                                          </p:stCondLst>
                                        </p:cTn>
                                        <p:tgtEl>
                                          <p:spTgt spid="5">
                                            <p:txEl>
                                              <p:pRg st="0" end="0"/>
                                            </p:txEl>
                                          </p:spTgt>
                                        </p:tgtEl>
                                      </p:cBhvr>
                                    </p:animEffect>
                                    <p:anim calcmode="lin" valueType="num">
                                      <p:cBhvr>
                                        <p:cTn id="44"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xEl>
                                              <p:pRg st="0" end="0"/>
                                            </p:txEl>
                                          </p:spTgt>
                                        </p:tgtEl>
                                      </p:cBhvr>
                                      <p:to x="100000" y="60000"/>
                                    </p:animScale>
                                    <p:animScale>
                                      <p:cBhvr>
                                        <p:cTn id="50" dur="166" decel="50000">
                                          <p:stCondLst>
                                            <p:cond delay="676"/>
                                          </p:stCondLst>
                                        </p:cTn>
                                        <p:tgtEl>
                                          <p:spTgt spid="5">
                                            <p:txEl>
                                              <p:pRg st="0" end="0"/>
                                            </p:txEl>
                                          </p:spTgt>
                                        </p:tgtEl>
                                      </p:cBhvr>
                                      <p:to x="100000" y="100000"/>
                                    </p:animScale>
                                    <p:animScale>
                                      <p:cBhvr>
                                        <p:cTn id="51" dur="26">
                                          <p:stCondLst>
                                            <p:cond delay="1312"/>
                                          </p:stCondLst>
                                        </p:cTn>
                                        <p:tgtEl>
                                          <p:spTgt spid="5">
                                            <p:txEl>
                                              <p:pRg st="0" end="0"/>
                                            </p:txEl>
                                          </p:spTgt>
                                        </p:tgtEl>
                                      </p:cBhvr>
                                      <p:to x="100000" y="80000"/>
                                    </p:animScale>
                                    <p:animScale>
                                      <p:cBhvr>
                                        <p:cTn id="52" dur="166" decel="50000">
                                          <p:stCondLst>
                                            <p:cond delay="1338"/>
                                          </p:stCondLst>
                                        </p:cTn>
                                        <p:tgtEl>
                                          <p:spTgt spid="5">
                                            <p:txEl>
                                              <p:pRg st="0" end="0"/>
                                            </p:txEl>
                                          </p:spTgt>
                                        </p:tgtEl>
                                      </p:cBhvr>
                                      <p:to x="100000" y="100000"/>
                                    </p:animScale>
                                    <p:animScale>
                                      <p:cBhvr>
                                        <p:cTn id="53" dur="26">
                                          <p:stCondLst>
                                            <p:cond delay="1642"/>
                                          </p:stCondLst>
                                        </p:cTn>
                                        <p:tgtEl>
                                          <p:spTgt spid="5">
                                            <p:txEl>
                                              <p:pRg st="0" end="0"/>
                                            </p:txEl>
                                          </p:spTgt>
                                        </p:tgtEl>
                                      </p:cBhvr>
                                      <p:to x="100000" y="90000"/>
                                    </p:animScale>
                                    <p:animScale>
                                      <p:cBhvr>
                                        <p:cTn id="54" dur="166" decel="50000">
                                          <p:stCondLst>
                                            <p:cond delay="1668"/>
                                          </p:stCondLst>
                                        </p:cTn>
                                        <p:tgtEl>
                                          <p:spTgt spid="5">
                                            <p:txEl>
                                              <p:pRg st="0" end="0"/>
                                            </p:txEl>
                                          </p:spTgt>
                                        </p:tgtEl>
                                      </p:cBhvr>
                                      <p:to x="100000" y="100000"/>
                                    </p:animScale>
                                    <p:animScale>
                                      <p:cBhvr>
                                        <p:cTn id="55" dur="26">
                                          <p:stCondLst>
                                            <p:cond delay="1808"/>
                                          </p:stCondLst>
                                        </p:cTn>
                                        <p:tgtEl>
                                          <p:spTgt spid="5">
                                            <p:txEl>
                                              <p:pRg st="0" end="0"/>
                                            </p:txEl>
                                          </p:spTgt>
                                        </p:tgtEl>
                                      </p:cBhvr>
                                      <p:to x="100000" y="95000"/>
                                    </p:animScale>
                                    <p:animScale>
                                      <p:cBhvr>
                                        <p:cTn id="56" dur="166" decel="50000">
                                          <p:stCondLst>
                                            <p:cond delay="1834"/>
                                          </p:stCondLst>
                                        </p:cTn>
                                        <p:tgtEl>
                                          <p:spTgt spid="5">
                                            <p:txEl>
                                              <p:pRg st="0" end="0"/>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Effect transition="in" filter="wipe(down)">
                                      <p:cBhvr>
                                        <p:cTn id="61" dur="580">
                                          <p:stCondLst>
                                            <p:cond delay="0"/>
                                          </p:stCondLst>
                                        </p:cTn>
                                        <p:tgtEl>
                                          <p:spTgt spid="5">
                                            <p:txEl>
                                              <p:pRg st="7" end="7"/>
                                            </p:txEl>
                                          </p:spTgt>
                                        </p:tgtEl>
                                      </p:cBhvr>
                                    </p:animEffect>
                                    <p:anim calcmode="lin" valueType="num">
                                      <p:cBhvr>
                                        <p:cTn id="62" dur="1822" tmFilter="0,0; 0.14,0.36; 0.43,0.73; 0.71,0.91; 1.0,1.0">
                                          <p:stCondLst>
                                            <p:cond delay="0"/>
                                          </p:stCondLst>
                                        </p:cTn>
                                        <p:tgtEl>
                                          <p:spTgt spid="5">
                                            <p:txEl>
                                              <p:pRg st="7" end="7"/>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
                                            <p:txEl>
                                              <p:pRg st="7" end="7"/>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
                                            <p:txEl>
                                              <p:pRg st="7" end="7"/>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
                                            <p:txEl>
                                              <p:pRg st="7" end="7"/>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
                                            <p:txEl>
                                              <p:pRg st="7" end="7"/>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
                                            <p:txEl>
                                              <p:pRg st="7" end="7"/>
                                            </p:txEl>
                                          </p:spTgt>
                                        </p:tgtEl>
                                      </p:cBhvr>
                                      <p:to x="100000" y="60000"/>
                                    </p:animScale>
                                    <p:animScale>
                                      <p:cBhvr>
                                        <p:cTn id="68" dur="166" decel="50000">
                                          <p:stCondLst>
                                            <p:cond delay="676"/>
                                          </p:stCondLst>
                                        </p:cTn>
                                        <p:tgtEl>
                                          <p:spTgt spid="5">
                                            <p:txEl>
                                              <p:pRg st="7" end="7"/>
                                            </p:txEl>
                                          </p:spTgt>
                                        </p:tgtEl>
                                      </p:cBhvr>
                                      <p:to x="100000" y="100000"/>
                                    </p:animScale>
                                    <p:animScale>
                                      <p:cBhvr>
                                        <p:cTn id="69" dur="26">
                                          <p:stCondLst>
                                            <p:cond delay="1312"/>
                                          </p:stCondLst>
                                        </p:cTn>
                                        <p:tgtEl>
                                          <p:spTgt spid="5">
                                            <p:txEl>
                                              <p:pRg st="7" end="7"/>
                                            </p:txEl>
                                          </p:spTgt>
                                        </p:tgtEl>
                                      </p:cBhvr>
                                      <p:to x="100000" y="80000"/>
                                    </p:animScale>
                                    <p:animScale>
                                      <p:cBhvr>
                                        <p:cTn id="70" dur="166" decel="50000">
                                          <p:stCondLst>
                                            <p:cond delay="1338"/>
                                          </p:stCondLst>
                                        </p:cTn>
                                        <p:tgtEl>
                                          <p:spTgt spid="5">
                                            <p:txEl>
                                              <p:pRg st="7" end="7"/>
                                            </p:txEl>
                                          </p:spTgt>
                                        </p:tgtEl>
                                      </p:cBhvr>
                                      <p:to x="100000" y="100000"/>
                                    </p:animScale>
                                    <p:animScale>
                                      <p:cBhvr>
                                        <p:cTn id="71" dur="26">
                                          <p:stCondLst>
                                            <p:cond delay="1642"/>
                                          </p:stCondLst>
                                        </p:cTn>
                                        <p:tgtEl>
                                          <p:spTgt spid="5">
                                            <p:txEl>
                                              <p:pRg st="7" end="7"/>
                                            </p:txEl>
                                          </p:spTgt>
                                        </p:tgtEl>
                                      </p:cBhvr>
                                      <p:to x="100000" y="90000"/>
                                    </p:animScale>
                                    <p:animScale>
                                      <p:cBhvr>
                                        <p:cTn id="72" dur="166" decel="50000">
                                          <p:stCondLst>
                                            <p:cond delay="1668"/>
                                          </p:stCondLst>
                                        </p:cTn>
                                        <p:tgtEl>
                                          <p:spTgt spid="5">
                                            <p:txEl>
                                              <p:pRg st="7" end="7"/>
                                            </p:txEl>
                                          </p:spTgt>
                                        </p:tgtEl>
                                      </p:cBhvr>
                                      <p:to x="100000" y="100000"/>
                                    </p:animScale>
                                    <p:animScale>
                                      <p:cBhvr>
                                        <p:cTn id="73" dur="26">
                                          <p:stCondLst>
                                            <p:cond delay="1808"/>
                                          </p:stCondLst>
                                        </p:cTn>
                                        <p:tgtEl>
                                          <p:spTgt spid="5">
                                            <p:txEl>
                                              <p:pRg st="7" end="7"/>
                                            </p:txEl>
                                          </p:spTgt>
                                        </p:tgtEl>
                                      </p:cBhvr>
                                      <p:to x="100000" y="95000"/>
                                    </p:animScale>
                                    <p:animScale>
                                      <p:cBhvr>
                                        <p:cTn id="74" dur="166" decel="50000">
                                          <p:stCondLst>
                                            <p:cond delay="1834"/>
                                          </p:stCondLst>
                                        </p:cTn>
                                        <p:tgtEl>
                                          <p:spTgt spid="5">
                                            <p:txEl>
                                              <p:pRg st="7" end="7"/>
                                            </p:txEl>
                                          </p:spTgt>
                                        </p:tgtEl>
                                      </p:cBhvr>
                                      <p:to x="100000" y="100000"/>
                                    </p:animScale>
                                  </p:childTnLst>
                                </p:cTn>
                              </p:par>
                              <p:par>
                                <p:cTn id="75" presetID="26" presetClass="entr" presetSubtype="0" fill="hold" nodeType="withEffect">
                                  <p:stCondLst>
                                    <p:cond delay="0"/>
                                  </p:stCondLst>
                                  <p:childTnLst>
                                    <p:set>
                                      <p:cBhvr>
                                        <p:cTn id="76" dur="1" fill="hold">
                                          <p:stCondLst>
                                            <p:cond delay="0"/>
                                          </p:stCondLst>
                                        </p:cTn>
                                        <p:tgtEl>
                                          <p:spTgt spid="5">
                                            <p:txEl>
                                              <p:pRg st="8" end="8"/>
                                            </p:txEl>
                                          </p:spTgt>
                                        </p:tgtEl>
                                        <p:attrNameLst>
                                          <p:attrName>style.visibility</p:attrName>
                                        </p:attrNameLst>
                                      </p:cBhvr>
                                      <p:to>
                                        <p:strVal val="visible"/>
                                      </p:to>
                                    </p:set>
                                    <p:animEffect transition="in" filter="wipe(down)">
                                      <p:cBhvr>
                                        <p:cTn id="77" dur="580">
                                          <p:stCondLst>
                                            <p:cond delay="0"/>
                                          </p:stCondLst>
                                        </p:cTn>
                                        <p:tgtEl>
                                          <p:spTgt spid="5">
                                            <p:txEl>
                                              <p:pRg st="8" end="8"/>
                                            </p:txEl>
                                          </p:spTgt>
                                        </p:tgtEl>
                                      </p:cBhvr>
                                    </p:animEffect>
                                    <p:anim calcmode="lin" valueType="num">
                                      <p:cBhvr>
                                        <p:cTn id="78" dur="1822" tmFilter="0,0; 0.14,0.36; 0.43,0.73; 0.71,0.91; 1.0,1.0">
                                          <p:stCondLst>
                                            <p:cond delay="0"/>
                                          </p:stCondLst>
                                        </p:cTn>
                                        <p:tgtEl>
                                          <p:spTgt spid="5">
                                            <p:txEl>
                                              <p:pRg st="8" end="8"/>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
                                            <p:txEl>
                                              <p:pRg st="8" end="8"/>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
                                            <p:txEl>
                                              <p:pRg st="8" end="8"/>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
                                            <p:txEl>
                                              <p:pRg st="8" end="8"/>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
                                            <p:txEl>
                                              <p:pRg st="8" end="8"/>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5">
                                            <p:txEl>
                                              <p:pRg st="8" end="8"/>
                                            </p:txEl>
                                          </p:spTgt>
                                        </p:tgtEl>
                                      </p:cBhvr>
                                      <p:to x="100000" y="60000"/>
                                    </p:animScale>
                                    <p:animScale>
                                      <p:cBhvr>
                                        <p:cTn id="84" dur="166" decel="50000">
                                          <p:stCondLst>
                                            <p:cond delay="676"/>
                                          </p:stCondLst>
                                        </p:cTn>
                                        <p:tgtEl>
                                          <p:spTgt spid="5">
                                            <p:txEl>
                                              <p:pRg st="8" end="8"/>
                                            </p:txEl>
                                          </p:spTgt>
                                        </p:tgtEl>
                                      </p:cBhvr>
                                      <p:to x="100000" y="100000"/>
                                    </p:animScale>
                                    <p:animScale>
                                      <p:cBhvr>
                                        <p:cTn id="85" dur="26">
                                          <p:stCondLst>
                                            <p:cond delay="1312"/>
                                          </p:stCondLst>
                                        </p:cTn>
                                        <p:tgtEl>
                                          <p:spTgt spid="5">
                                            <p:txEl>
                                              <p:pRg st="8" end="8"/>
                                            </p:txEl>
                                          </p:spTgt>
                                        </p:tgtEl>
                                      </p:cBhvr>
                                      <p:to x="100000" y="80000"/>
                                    </p:animScale>
                                    <p:animScale>
                                      <p:cBhvr>
                                        <p:cTn id="86" dur="166" decel="50000">
                                          <p:stCondLst>
                                            <p:cond delay="1338"/>
                                          </p:stCondLst>
                                        </p:cTn>
                                        <p:tgtEl>
                                          <p:spTgt spid="5">
                                            <p:txEl>
                                              <p:pRg st="8" end="8"/>
                                            </p:txEl>
                                          </p:spTgt>
                                        </p:tgtEl>
                                      </p:cBhvr>
                                      <p:to x="100000" y="100000"/>
                                    </p:animScale>
                                    <p:animScale>
                                      <p:cBhvr>
                                        <p:cTn id="87" dur="26">
                                          <p:stCondLst>
                                            <p:cond delay="1642"/>
                                          </p:stCondLst>
                                        </p:cTn>
                                        <p:tgtEl>
                                          <p:spTgt spid="5">
                                            <p:txEl>
                                              <p:pRg st="8" end="8"/>
                                            </p:txEl>
                                          </p:spTgt>
                                        </p:tgtEl>
                                      </p:cBhvr>
                                      <p:to x="100000" y="90000"/>
                                    </p:animScale>
                                    <p:animScale>
                                      <p:cBhvr>
                                        <p:cTn id="88" dur="166" decel="50000">
                                          <p:stCondLst>
                                            <p:cond delay="1668"/>
                                          </p:stCondLst>
                                        </p:cTn>
                                        <p:tgtEl>
                                          <p:spTgt spid="5">
                                            <p:txEl>
                                              <p:pRg st="8" end="8"/>
                                            </p:txEl>
                                          </p:spTgt>
                                        </p:tgtEl>
                                      </p:cBhvr>
                                      <p:to x="100000" y="100000"/>
                                    </p:animScale>
                                    <p:animScale>
                                      <p:cBhvr>
                                        <p:cTn id="89" dur="26">
                                          <p:stCondLst>
                                            <p:cond delay="1808"/>
                                          </p:stCondLst>
                                        </p:cTn>
                                        <p:tgtEl>
                                          <p:spTgt spid="5">
                                            <p:txEl>
                                              <p:pRg st="8" end="8"/>
                                            </p:txEl>
                                          </p:spTgt>
                                        </p:tgtEl>
                                      </p:cBhvr>
                                      <p:to x="100000" y="95000"/>
                                    </p:animScale>
                                    <p:animScale>
                                      <p:cBhvr>
                                        <p:cTn id="90" dur="166" decel="50000">
                                          <p:stCondLst>
                                            <p:cond delay="1834"/>
                                          </p:stCondLst>
                                        </p:cTn>
                                        <p:tgtEl>
                                          <p:spTgt spid="5">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28221-0B02-4837-A3D8-CAB2EF8B1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172203632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98B86-5BD4-44DE-91D3-F81BD7BA9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5581796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D0E04-7E5B-4879-8BCD-D31E0B286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29400841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C8E06-C94C-4817-8CB7-69630CFA6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48484247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BEAA8-2CF6-4289-B068-25C8FF894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8607399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85BB6-C615-400A-B198-8A2545690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586785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5160A-A651-4A04-BD86-EE24EB83C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215203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59ABF-72EA-40C9-97D4-0B6F048DC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136534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ADEBC-93A5-47A2-87CF-513E812E3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920165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22B93-8943-4C66-905D-0F05504DC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64837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Tiếng_Anh_Của_Thiên_Nhiên_Hiệu_ứng_Âm_thanh_MP3_Tải_xuống_Miễn_phí (mp3cut.net)">
            <a:hlinkClick r:id="" action="ppaction://media"/>
            <a:extLst>
              <a:ext uri="{FF2B5EF4-FFF2-40B4-BE49-F238E27FC236}">
                <a16:creationId xmlns:a16="http://schemas.microsoft.com/office/drawing/2014/main" id="{1FB88268-97C0-48DE-9BDF-F1EAA9E11CE9}"/>
              </a:ext>
            </a:extLst>
          </p:cNvPr>
          <p:cNvPicPr>
            <a:picLocks noChangeAspect="1"/>
          </p:cNvPicPr>
          <p:nvPr>
            <a:audioFile r:link="rId1"/>
            <p:extLst>
              <p:ext uri="{DAA4B4D4-6D71-4841-9C94-3DE7FCFB9230}">
                <p14:media xmlns:p14="http://schemas.microsoft.com/office/powerpoint/2010/main" r:embed="rId2">
                  <p14:trim end="209.5357"/>
                </p14:media>
              </p:ext>
            </p:extLst>
          </p:nvPr>
        </p:nvPicPr>
        <p:blipFill>
          <a:blip r:embed="rId5"/>
          <a:stretch>
            <a:fillRect/>
          </a:stretch>
        </p:blipFill>
        <p:spPr>
          <a:xfrm>
            <a:off x="5585030" y="0"/>
            <a:ext cx="1771650" cy="1771650"/>
          </a:xfrm>
          <a:prstGeom prst="rect">
            <a:avLst/>
          </a:prstGeom>
        </p:spPr>
      </p:pic>
    </p:spTree>
    <p:extLst>
      <p:ext uri="{BB962C8B-B14F-4D97-AF65-F5344CB8AC3E}">
        <p14:creationId xmlns:p14="http://schemas.microsoft.com/office/powerpoint/2010/main" val="326401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54AA88-7045-4C66-91DF-27382C358B63}"/>
              </a:ext>
            </a:extLst>
          </p:cNvPr>
          <p:cNvSpPr txBox="1"/>
          <p:nvPr/>
        </p:nvSpPr>
        <p:spPr>
          <a:xfrm>
            <a:off x="474593" y="283129"/>
            <a:ext cx="8194813" cy="461665"/>
          </a:xfrm>
          <a:prstGeom prst="rect">
            <a:avLst/>
          </a:prstGeom>
          <a:noFill/>
        </p:spPr>
        <p:txBody>
          <a:bodyPr wrap="square">
            <a:spAutoFit/>
          </a:bodyPr>
          <a:lstStyle/>
          <a:p>
            <a:pPr algn="ctr"/>
            <a:r>
              <a:rPr lang="en-US" sz="2400" b="1">
                <a:solidFill>
                  <a:srgbClr val="FF0000"/>
                </a:solidFill>
                <a:latin typeface="Times New Roman" panose="02020603050405020304" pitchFamily="18" charset="0"/>
                <a:ea typeface="+mj-ea"/>
                <a:cs typeface="Times New Roman" panose="02020603050405020304" pitchFamily="18" charset="0"/>
              </a:rPr>
              <a:t>ỨNG DỤNG SỐ CHẴN – SỐ LẺ TRONG CUỘC SỐNG</a:t>
            </a:r>
            <a:endParaRPr lang="en-US">
              <a:solidFill>
                <a:srgbClr val="FF0000"/>
              </a:solidFill>
            </a:endParaRPr>
          </a:p>
        </p:txBody>
      </p:sp>
      <p:pic>
        <p:nvPicPr>
          <p:cNvPr id="2" name="video so nha">
            <a:hlinkClick r:id="" action="ppaction://media"/>
            <a:extLst>
              <a:ext uri="{FF2B5EF4-FFF2-40B4-BE49-F238E27FC236}">
                <a16:creationId xmlns:a16="http://schemas.microsoft.com/office/drawing/2014/main" id="{07A05CD3-C8E3-4170-B76D-160C2A1D00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2302" y="945989"/>
            <a:ext cx="3016045" cy="5401871"/>
          </a:xfrm>
          <a:prstGeom prst="rect">
            <a:avLst/>
          </a:prstGeom>
        </p:spPr>
      </p:pic>
    </p:spTree>
    <p:extLst>
      <p:ext uri="{BB962C8B-B14F-4D97-AF65-F5344CB8AC3E}">
        <p14:creationId xmlns:p14="http://schemas.microsoft.com/office/powerpoint/2010/main" val="21475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DDF3D8-73CD-4475-B823-AA33E5A12EEF}"/>
              </a:ext>
            </a:extLst>
          </p:cNvPr>
          <p:cNvSpPr txBox="1"/>
          <p:nvPr/>
        </p:nvSpPr>
        <p:spPr>
          <a:xfrm>
            <a:off x="623921" y="1471986"/>
            <a:ext cx="7896158" cy="1938992"/>
          </a:xfrm>
          <a:prstGeom prst="rect">
            <a:avLst/>
          </a:prstGeom>
          <a:noFill/>
        </p:spPr>
        <p:txBody>
          <a:bodyPr wrap="square">
            <a:spAutoFit/>
          </a:bodyPr>
          <a:lstStyle/>
          <a:p>
            <a:pPr algn="just">
              <a:spcBef>
                <a:spcPts val="600"/>
              </a:spcBef>
              <a:spcAft>
                <a:spcPts val="600"/>
              </a:spcAft>
            </a:pPr>
            <a:r>
              <a:rPr lang="en-US" sz="2000" b="1" i="1">
                <a:solidFill>
                  <a:srgbClr val="FF0000"/>
                </a:solidFill>
                <a:latin typeface="Times New Roman" panose="02020603050405020304" pitchFamily="18" charset="0"/>
                <a:ea typeface="+mj-ea"/>
                <a:cs typeface="Times New Roman" panose="02020603050405020304" pitchFamily="18" charset="0"/>
              </a:rPr>
              <a:t>Cách chơi: </a:t>
            </a:r>
            <a:r>
              <a:rPr lang="en-US" sz="2000" b="1">
                <a:solidFill>
                  <a:srgbClr val="4472C4">
                    <a:lumMod val="75000"/>
                  </a:srgbClr>
                </a:solidFill>
                <a:latin typeface="Times New Roman" panose="02020603050405020304" pitchFamily="18" charset="0"/>
                <a:ea typeface="+mj-ea"/>
                <a:cs typeface="Times New Roman" panose="02020603050405020304" pitchFamily="18" charset="0"/>
              </a:rPr>
              <a:t>Cô chia thành 2 đội, mỗi đội có 2 bạn lên chơi 1 lượt. Các con sẽ đi bằng đôi dép dành cho 2 bạn có tên gọi là “Đôi dép tình bạn” đến chỗ giấu trứng. Nhiệm vụ của 2 đội là tìm và chọn quả trứng mang số chẵn hoặc số lẻ theo đúng yêu cầu và mang về khay trứng của đội mình. Khi bản nhạc kết thúc, đội nào lấy được trứng đúng yêu cầu hơn, đội đó sẽ chiến thắng.</a:t>
            </a:r>
          </a:p>
        </p:txBody>
      </p:sp>
      <p:sp>
        <p:nvSpPr>
          <p:cNvPr id="5" name="TextBox 4">
            <a:extLst>
              <a:ext uri="{FF2B5EF4-FFF2-40B4-BE49-F238E27FC236}">
                <a16:creationId xmlns:a16="http://schemas.microsoft.com/office/drawing/2014/main" id="{ACEE8908-A41A-4F27-955D-6092CEF07776}"/>
              </a:ext>
            </a:extLst>
          </p:cNvPr>
          <p:cNvSpPr txBox="1"/>
          <p:nvPr/>
        </p:nvSpPr>
        <p:spPr>
          <a:xfrm>
            <a:off x="2286000" y="427392"/>
            <a:ext cx="4572000" cy="400110"/>
          </a:xfrm>
          <a:prstGeom prst="rect">
            <a:avLst/>
          </a:prstGeom>
          <a:noFill/>
        </p:spPr>
        <p:txBody>
          <a:bodyPr wrap="square">
            <a:spAutoFit/>
          </a:bodyPr>
          <a:lstStyle/>
          <a:p>
            <a:pPr algn="ctr"/>
            <a:r>
              <a:rPr lang="en-US" sz="2000" b="1">
                <a:solidFill>
                  <a:srgbClr val="FF0000"/>
                </a:solidFill>
                <a:latin typeface="Times New Roman" panose="02020603050405020304" pitchFamily="18" charset="0"/>
                <a:ea typeface="+mj-ea"/>
                <a:cs typeface="Times New Roman" panose="02020603050405020304" pitchFamily="18" charset="0"/>
              </a:rPr>
              <a:t>TRÒ CHƠI: TÌM TRỨNG</a:t>
            </a:r>
          </a:p>
        </p:txBody>
      </p:sp>
      <p:pic>
        <p:nvPicPr>
          <p:cNvPr id="6" name="Baby_Shark_Dance_Sing_and_Dance!_@Baby_Shark_Official_PINKFONG_Songs">
            <a:hlinkClick r:id="" action="ppaction://media"/>
            <a:extLst>
              <a:ext uri="{FF2B5EF4-FFF2-40B4-BE49-F238E27FC236}">
                <a16:creationId xmlns:a16="http://schemas.microsoft.com/office/drawing/2014/main" id="{39636DD6-8303-4D66-82C9-94DE55C8A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09931" y="5319252"/>
            <a:ext cx="1310148" cy="1310148"/>
          </a:xfrm>
          <a:prstGeom prst="rect">
            <a:avLst/>
          </a:prstGeom>
        </p:spPr>
      </p:pic>
      <p:sp>
        <p:nvSpPr>
          <p:cNvPr id="8" name="TextBox 7">
            <a:extLst>
              <a:ext uri="{FF2B5EF4-FFF2-40B4-BE49-F238E27FC236}">
                <a16:creationId xmlns:a16="http://schemas.microsoft.com/office/drawing/2014/main" id="{8C3280CE-5524-4E8C-93CA-91A99DC7F938}"/>
              </a:ext>
            </a:extLst>
          </p:cNvPr>
          <p:cNvSpPr txBox="1"/>
          <p:nvPr/>
        </p:nvSpPr>
        <p:spPr>
          <a:xfrm>
            <a:off x="623920" y="3699927"/>
            <a:ext cx="7896157" cy="1015663"/>
          </a:xfrm>
          <a:prstGeom prst="rect">
            <a:avLst/>
          </a:prstGeom>
          <a:noFill/>
        </p:spPr>
        <p:txBody>
          <a:bodyPr wrap="square">
            <a:spAutoFit/>
          </a:bodyPr>
          <a:lstStyle/>
          <a:p>
            <a:pPr algn="just">
              <a:spcBef>
                <a:spcPts val="600"/>
              </a:spcBef>
              <a:spcAft>
                <a:spcPts val="600"/>
              </a:spcAft>
            </a:pPr>
            <a:r>
              <a:rPr lang="en-US" sz="2000" b="1" i="1">
                <a:solidFill>
                  <a:srgbClr val="FF0000"/>
                </a:solidFill>
                <a:latin typeface="Times New Roman" panose="02020603050405020304" pitchFamily="18" charset="0"/>
                <a:ea typeface="+mj-ea"/>
                <a:cs typeface="Times New Roman" panose="02020603050405020304" pitchFamily="18" charset="0"/>
              </a:rPr>
              <a:t>Luật chơi: </a:t>
            </a:r>
            <a:r>
              <a:rPr lang="en-US" sz="2000" b="1">
                <a:solidFill>
                  <a:srgbClr val="4472C4">
                    <a:lumMod val="75000"/>
                  </a:srgbClr>
                </a:solidFill>
                <a:latin typeface="Times New Roman" panose="02020603050405020304" pitchFamily="18" charset="0"/>
                <a:ea typeface="+mj-ea"/>
                <a:cs typeface="Times New Roman" panose="02020603050405020304" pitchFamily="18" charset="0"/>
              </a:rPr>
              <a:t>Mỗi bạn lên chơi chỉ được chọn 1 quả trứng theo yêu cầu. Đội nào khi di chuyển bằng dép bị ngã thì sẽ phải quay lại nhường lượt chơi cho bạn đội khác.</a:t>
            </a:r>
          </a:p>
        </p:txBody>
      </p:sp>
    </p:spTree>
    <p:extLst>
      <p:ext uri="{BB962C8B-B14F-4D97-AF65-F5344CB8AC3E}">
        <p14:creationId xmlns:p14="http://schemas.microsoft.com/office/powerpoint/2010/main" val="491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7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3"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3372E4-57C5-4317-A3B0-6558AD8EE39C}"/>
              </a:ext>
            </a:extLst>
          </p:cNvPr>
          <p:cNvSpPr txBox="1"/>
          <p:nvPr/>
        </p:nvSpPr>
        <p:spPr>
          <a:xfrm>
            <a:off x="700709" y="422290"/>
            <a:ext cx="7742582"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GIỚI THIỆU CÁC NHÓM CHƠI</a:t>
            </a:r>
            <a:endParaRPr lang="en-US">
              <a:solidFill>
                <a:srgbClr val="FF0000"/>
              </a:solidFill>
            </a:endParaRPr>
          </a:p>
        </p:txBody>
      </p:sp>
      <p:grpSp>
        <p:nvGrpSpPr>
          <p:cNvPr id="27" name="Group 26">
            <a:extLst>
              <a:ext uri="{FF2B5EF4-FFF2-40B4-BE49-F238E27FC236}">
                <a16:creationId xmlns:a16="http://schemas.microsoft.com/office/drawing/2014/main" id="{5DD75703-ED62-481B-B9DD-01E1DA5BEFDD}"/>
              </a:ext>
            </a:extLst>
          </p:cNvPr>
          <p:cNvGrpSpPr/>
          <p:nvPr/>
        </p:nvGrpSpPr>
        <p:grpSpPr>
          <a:xfrm>
            <a:off x="1574800" y="3516765"/>
            <a:ext cx="6007100" cy="584775"/>
            <a:chOff x="1574800" y="3516765"/>
            <a:chExt cx="6007100" cy="584775"/>
          </a:xfrm>
        </p:grpSpPr>
        <p:sp>
          <p:nvSpPr>
            <p:cNvPr id="26" name="Rectangle: Rounded Corners 25">
              <a:extLst>
                <a:ext uri="{FF2B5EF4-FFF2-40B4-BE49-F238E27FC236}">
                  <a16:creationId xmlns:a16="http://schemas.microsoft.com/office/drawing/2014/main" id="{0BD7DB1A-8089-4762-8679-C0BE6CCB8B9E}"/>
                </a:ext>
              </a:extLst>
            </p:cNvPr>
            <p:cNvSpPr/>
            <p:nvPr/>
          </p:nvSpPr>
          <p:spPr>
            <a:xfrm>
              <a:off x="1574800" y="3516765"/>
              <a:ext cx="6007100" cy="584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FA4BFF3B-7E2C-429A-B7D2-C5CF97AF91C6}"/>
                </a:ext>
              </a:extLst>
            </p:cNvPr>
            <p:cNvSpPr txBox="1"/>
            <p:nvPr/>
          </p:nvSpPr>
          <p:spPr>
            <a:xfrm>
              <a:off x="1670050" y="3624487"/>
              <a:ext cx="5803900" cy="369332"/>
            </a:xfrm>
            <a:prstGeom prst="rect">
              <a:avLst/>
            </a:prstGeom>
            <a:noFill/>
          </p:spPr>
          <p:txBody>
            <a:bodyPr wrap="square">
              <a:spAutoFit/>
            </a:bodyPr>
            <a:lstStyle/>
            <a:p>
              <a:pPr algn="ctr"/>
              <a:r>
                <a:rPr lang="en-US" b="1">
                  <a:solidFill>
                    <a:srgbClr val="FF0000"/>
                  </a:solidFill>
                  <a:latin typeface="Times New Roman" panose="02020603050405020304" pitchFamily="18" charset="0"/>
                  <a:cs typeface="Times New Roman" panose="02020603050405020304" pitchFamily="18" charset="0"/>
                </a:rPr>
                <a:t>HOẠT ĐỘNG BỔ TRỢ CHƠI VỚI SỐ CHẴN - SỐ LẺ</a:t>
              </a:r>
            </a:p>
          </p:txBody>
        </p:sp>
      </p:grpSp>
      <p:grpSp>
        <p:nvGrpSpPr>
          <p:cNvPr id="40" name="Group 39">
            <a:extLst>
              <a:ext uri="{FF2B5EF4-FFF2-40B4-BE49-F238E27FC236}">
                <a16:creationId xmlns:a16="http://schemas.microsoft.com/office/drawing/2014/main" id="{E227A39E-90C6-46CE-B2AB-99C8F664CCF9}"/>
              </a:ext>
            </a:extLst>
          </p:cNvPr>
          <p:cNvGrpSpPr/>
          <p:nvPr/>
        </p:nvGrpSpPr>
        <p:grpSpPr>
          <a:xfrm>
            <a:off x="956060" y="1356318"/>
            <a:ext cx="3622290" cy="2160447"/>
            <a:chOff x="956060" y="1356318"/>
            <a:chExt cx="3622290" cy="2160447"/>
          </a:xfrm>
        </p:grpSpPr>
        <p:grpSp>
          <p:nvGrpSpPr>
            <p:cNvPr id="29" name="Group 28">
              <a:extLst>
                <a:ext uri="{FF2B5EF4-FFF2-40B4-BE49-F238E27FC236}">
                  <a16:creationId xmlns:a16="http://schemas.microsoft.com/office/drawing/2014/main" id="{EF54F23B-8A89-4EB9-906D-6D22C2A0F6F9}"/>
                </a:ext>
              </a:extLst>
            </p:cNvPr>
            <p:cNvGrpSpPr/>
            <p:nvPr/>
          </p:nvGrpSpPr>
          <p:grpSpPr>
            <a:xfrm>
              <a:off x="956060" y="1356318"/>
              <a:ext cx="3082540" cy="1836378"/>
              <a:chOff x="956060" y="1356318"/>
              <a:chExt cx="3082540" cy="1836378"/>
            </a:xfrm>
          </p:grpSpPr>
          <p:pic>
            <p:nvPicPr>
              <p:cNvPr id="7" name="Picture 6">
                <a:extLst>
                  <a:ext uri="{FF2B5EF4-FFF2-40B4-BE49-F238E27FC236}">
                    <a16:creationId xmlns:a16="http://schemas.microsoft.com/office/drawing/2014/main" id="{D83FF4D1-CE16-45F1-9019-068DEA698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211" y="1356318"/>
                <a:ext cx="2880564" cy="1160206"/>
              </a:xfrm>
              <a:prstGeom prst="rect">
                <a:avLst/>
              </a:prstGeom>
            </p:spPr>
          </p:pic>
          <p:sp>
            <p:nvSpPr>
              <p:cNvPr id="15" name="TextBox 14">
                <a:extLst>
                  <a:ext uri="{FF2B5EF4-FFF2-40B4-BE49-F238E27FC236}">
                    <a16:creationId xmlns:a16="http://schemas.microsoft.com/office/drawing/2014/main" id="{0A006F2A-9C34-4E18-ADDB-70952D418B06}"/>
                  </a:ext>
                </a:extLst>
              </p:cNvPr>
              <p:cNvSpPr txBox="1"/>
              <p:nvPr/>
            </p:nvSpPr>
            <p:spPr>
              <a:xfrm>
                <a:off x="956060" y="2607921"/>
                <a:ext cx="3082540" cy="584775"/>
              </a:xfrm>
              <a:prstGeom prst="rect">
                <a:avLst/>
              </a:prstGeom>
              <a:noFill/>
            </p:spPr>
            <p:txBody>
              <a:bodyPr wrap="square">
                <a:spAutoFit/>
              </a:bodyPr>
              <a:lstStyle/>
              <a:p>
                <a:pPr algn="ctr"/>
                <a:r>
                  <a:rPr lang="en-US" sz="1600">
                    <a:solidFill>
                      <a:schemeClr val="accent1">
                        <a:lumMod val="75000"/>
                      </a:schemeClr>
                    </a:solidFill>
                    <a:latin typeface="Times New Roman" panose="02020603050405020304" pitchFamily="18" charset="0"/>
                    <a:ea typeface="+mj-ea"/>
                    <a:cs typeface="Times New Roman" panose="02020603050405020304" pitchFamily="18" charset="0"/>
                  </a:rPr>
                  <a:t>Nhóm 1: X</a:t>
                </a: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âu dây số chẵn số lẻ. Kẹp quần áo theo dây số chẵn số lẻ</a:t>
                </a:r>
                <a:endParaRPr lang="en-US" sz="1600">
                  <a:solidFill>
                    <a:schemeClr val="accent1">
                      <a:lumMod val="75000"/>
                    </a:schemeClr>
                  </a:solidFill>
                </a:endParaRPr>
              </a:p>
            </p:txBody>
          </p:sp>
        </p:grpSp>
        <p:cxnSp>
          <p:nvCxnSpPr>
            <p:cNvPr id="33" name="Straight Arrow Connector 32">
              <a:extLst>
                <a:ext uri="{FF2B5EF4-FFF2-40B4-BE49-F238E27FC236}">
                  <a16:creationId xmlns:a16="http://schemas.microsoft.com/office/drawing/2014/main" id="{EE0980FD-BBD6-4E03-9F88-F9A7BD906A58}"/>
                </a:ext>
              </a:extLst>
            </p:cNvPr>
            <p:cNvCxnSpPr>
              <a:stCxn id="26" idx="0"/>
              <a:endCxn id="15" idx="2"/>
            </p:cNvCxnSpPr>
            <p:nvPr/>
          </p:nvCxnSpPr>
          <p:spPr>
            <a:xfrm flipH="1" flipV="1">
              <a:off x="2497330" y="3192696"/>
              <a:ext cx="2081020"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5EC95E0-DE3D-46A8-8AAF-5A43FA9EF2DF}"/>
              </a:ext>
            </a:extLst>
          </p:cNvPr>
          <p:cNvGrpSpPr/>
          <p:nvPr/>
        </p:nvGrpSpPr>
        <p:grpSpPr>
          <a:xfrm>
            <a:off x="4578350" y="1356035"/>
            <a:ext cx="3503767" cy="2160730"/>
            <a:chOff x="4578350" y="1356035"/>
            <a:chExt cx="3503767" cy="2160730"/>
          </a:xfrm>
        </p:grpSpPr>
        <p:grpSp>
          <p:nvGrpSpPr>
            <p:cNvPr id="28" name="Group 27">
              <a:extLst>
                <a:ext uri="{FF2B5EF4-FFF2-40B4-BE49-F238E27FC236}">
                  <a16:creationId xmlns:a16="http://schemas.microsoft.com/office/drawing/2014/main" id="{4EF195F7-BD81-42E2-AE9C-E9709AF5FF04}"/>
                </a:ext>
              </a:extLst>
            </p:cNvPr>
            <p:cNvGrpSpPr/>
            <p:nvPr/>
          </p:nvGrpSpPr>
          <p:grpSpPr>
            <a:xfrm>
              <a:off x="5201555" y="1356035"/>
              <a:ext cx="2880562" cy="1836661"/>
              <a:chOff x="5201555" y="1356035"/>
              <a:chExt cx="2880562" cy="1836661"/>
            </a:xfrm>
          </p:grpSpPr>
          <p:pic>
            <p:nvPicPr>
              <p:cNvPr id="9" name="Picture 8">
                <a:extLst>
                  <a:ext uri="{FF2B5EF4-FFF2-40B4-BE49-F238E27FC236}">
                    <a16:creationId xmlns:a16="http://schemas.microsoft.com/office/drawing/2014/main" id="{B08DBD04-A176-4C2A-855D-1045C5447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555" y="1356035"/>
                <a:ext cx="2880562" cy="1158782"/>
              </a:xfrm>
              <a:prstGeom prst="rect">
                <a:avLst/>
              </a:prstGeom>
            </p:spPr>
          </p:pic>
          <p:sp>
            <p:nvSpPr>
              <p:cNvPr id="17" name="TextBox 16">
                <a:extLst>
                  <a:ext uri="{FF2B5EF4-FFF2-40B4-BE49-F238E27FC236}">
                    <a16:creationId xmlns:a16="http://schemas.microsoft.com/office/drawing/2014/main" id="{159E7BA0-9A95-45DB-8F41-FF7056CD176B}"/>
                  </a:ext>
                </a:extLst>
              </p:cNvPr>
              <p:cNvSpPr txBox="1"/>
              <p:nvPr/>
            </p:nvSpPr>
            <p:spPr>
              <a:xfrm>
                <a:off x="5211227" y="2607921"/>
                <a:ext cx="2870890" cy="584775"/>
              </a:xfrm>
              <a:prstGeom prst="rect">
                <a:avLst/>
              </a:prstGeom>
              <a:noFill/>
            </p:spPr>
            <p:txBody>
              <a:bodyPr wrap="square">
                <a:spAutoFit/>
              </a:bodyPr>
              <a:lstStyle/>
              <a:p>
                <a:pPr algn="ct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2: Nối toa tàu số chẵn số lẻ, tìm nhà cho cánh cam</a:t>
                </a:r>
                <a:endParaRPr lang="en-US" sz="1600">
                  <a:solidFill>
                    <a:schemeClr val="accent1">
                      <a:lumMod val="75000"/>
                    </a:schemeClr>
                  </a:solidFill>
                </a:endParaRPr>
              </a:p>
            </p:txBody>
          </p:sp>
        </p:grpSp>
        <p:cxnSp>
          <p:nvCxnSpPr>
            <p:cNvPr id="35" name="Straight Arrow Connector 34">
              <a:extLst>
                <a:ext uri="{FF2B5EF4-FFF2-40B4-BE49-F238E27FC236}">
                  <a16:creationId xmlns:a16="http://schemas.microsoft.com/office/drawing/2014/main" id="{A9D5C43A-3239-4E00-B27D-31579F13E985}"/>
                </a:ext>
              </a:extLst>
            </p:cNvPr>
            <p:cNvCxnSpPr>
              <a:stCxn id="26" idx="0"/>
              <a:endCxn id="17" idx="2"/>
            </p:cNvCxnSpPr>
            <p:nvPr/>
          </p:nvCxnSpPr>
          <p:spPr>
            <a:xfrm flipV="1">
              <a:off x="4578350" y="3192696"/>
              <a:ext cx="2068322"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D4FF397-3643-40E6-8B5F-B568AE22EBB2}"/>
              </a:ext>
            </a:extLst>
          </p:cNvPr>
          <p:cNvGrpSpPr/>
          <p:nvPr/>
        </p:nvGrpSpPr>
        <p:grpSpPr>
          <a:xfrm>
            <a:off x="4578350" y="4101540"/>
            <a:ext cx="3503765" cy="2539865"/>
            <a:chOff x="4578350" y="4101540"/>
            <a:chExt cx="3503765" cy="2539865"/>
          </a:xfrm>
        </p:grpSpPr>
        <p:grpSp>
          <p:nvGrpSpPr>
            <p:cNvPr id="31" name="Group 30">
              <a:extLst>
                <a:ext uri="{FF2B5EF4-FFF2-40B4-BE49-F238E27FC236}">
                  <a16:creationId xmlns:a16="http://schemas.microsoft.com/office/drawing/2014/main" id="{FA661F7E-EF68-45E6-BD72-94E6FD3E545D}"/>
                </a:ext>
              </a:extLst>
            </p:cNvPr>
            <p:cNvGrpSpPr/>
            <p:nvPr/>
          </p:nvGrpSpPr>
          <p:grpSpPr>
            <a:xfrm>
              <a:off x="5201553" y="4487032"/>
              <a:ext cx="2880562" cy="2154373"/>
              <a:chOff x="5201553" y="4487032"/>
              <a:chExt cx="2880562" cy="2154373"/>
            </a:xfrm>
          </p:grpSpPr>
          <p:pic>
            <p:nvPicPr>
              <p:cNvPr id="13" name="Picture 12">
                <a:extLst>
                  <a:ext uri="{FF2B5EF4-FFF2-40B4-BE49-F238E27FC236}">
                    <a16:creationId xmlns:a16="http://schemas.microsoft.com/office/drawing/2014/main" id="{283F545B-638F-4182-AE7A-99819C65C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553" y="4487032"/>
                <a:ext cx="2880562" cy="1158782"/>
              </a:xfrm>
              <a:prstGeom prst="rect">
                <a:avLst/>
              </a:prstGeom>
            </p:spPr>
          </p:pic>
          <p:sp>
            <p:nvSpPr>
              <p:cNvPr id="23" name="TextBox 22">
                <a:extLst>
                  <a:ext uri="{FF2B5EF4-FFF2-40B4-BE49-F238E27FC236}">
                    <a16:creationId xmlns:a16="http://schemas.microsoft.com/office/drawing/2014/main" id="{944F3E68-CDBD-46B1-A2B1-93B9D8C99B65}"/>
                  </a:ext>
                </a:extLst>
              </p:cNvPr>
              <p:cNvSpPr txBox="1"/>
              <p:nvPr/>
            </p:nvSpPr>
            <p:spPr>
              <a:xfrm>
                <a:off x="5201553" y="5810408"/>
                <a:ext cx="2870890" cy="830997"/>
              </a:xfrm>
              <a:prstGeom prst="rect">
                <a:avLst/>
              </a:prstGeom>
              <a:noFill/>
            </p:spPr>
            <p:txBody>
              <a:bodyPr wrap="square">
                <a:spAutoFit/>
              </a:bodyPr>
              <a:lstStyle/>
              <a:p>
                <a:pPr algn="ct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4: </a:t>
                </a: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B</a:t>
                </a: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ài tập cá nhân</a:t>
                </a:r>
              </a:p>
              <a:p>
                <a:pPr algn="ct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Trò chơi logic, hoàn thành dãy số chẵn hoặc lẻ</a:t>
                </a:r>
                <a:endParaRPr lang="en-US" sz="1600">
                  <a:solidFill>
                    <a:schemeClr val="accent1">
                      <a:lumMod val="75000"/>
                    </a:schemeClr>
                  </a:solidFill>
                </a:endParaRPr>
              </a:p>
            </p:txBody>
          </p:sp>
        </p:grpSp>
        <p:cxnSp>
          <p:nvCxnSpPr>
            <p:cNvPr id="37" name="Straight Arrow Connector 36">
              <a:extLst>
                <a:ext uri="{FF2B5EF4-FFF2-40B4-BE49-F238E27FC236}">
                  <a16:creationId xmlns:a16="http://schemas.microsoft.com/office/drawing/2014/main" id="{BD9B0CAE-EDC4-4EAF-9E9E-CB73A3BDCA36}"/>
                </a:ext>
              </a:extLst>
            </p:cNvPr>
            <p:cNvCxnSpPr>
              <a:stCxn id="26" idx="2"/>
              <a:endCxn id="13" idx="0"/>
            </p:cNvCxnSpPr>
            <p:nvPr/>
          </p:nvCxnSpPr>
          <p:spPr>
            <a:xfrm>
              <a:off x="4578350" y="4101540"/>
              <a:ext cx="20634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A237910-03DD-4ACF-97BF-3BCA2A4DDF25}"/>
              </a:ext>
            </a:extLst>
          </p:cNvPr>
          <p:cNvGrpSpPr/>
          <p:nvPr/>
        </p:nvGrpSpPr>
        <p:grpSpPr>
          <a:xfrm>
            <a:off x="936712" y="4101540"/>
            <a:ext cx="3641638" cy="2279670"/>
            <a:chOff x="936712" y="4101540"/>
            <a:chExt cx="3641638" cy="2279670"/>
          </a:xfrm>
        </p:grpSpPr>
        <p:grpSp>
          <p:nvGrpSpPr>
            <p:cNvPr id="30" name="Group 29">
              <a:extLst>
                <a:ext uri="{FF2B5EF4-FFF2-40B4-BE49-F238E27FC236}">
                  <a16:creationId xmlns:a16="http://schemas.microsoft.com/office/drawing/2014/main" id="{0617A813-CF67-4CF7-9F6A-E3AB8084EC5E}"/>
                </a:ext>
              </a:extLst>
            </p:cNvPr>
            <p:cNvGrpSpPr/>
            <p:nvPr/>
          </p:nvGrpSpPr>
          <p:grpSpPr>
            <a:xfrm>
              <a:off x="936712" y="4487032"/>
              <a:ext cx="3101888" cy="1894178"/>
              <a:chOff x="936712" y="4487032"/>
              <a:chExt cx="3101888" cy="1894178"/>
            </a:xfrm>
          </p:grpSpPr>
          <p:pic>
            <p:nvPicPr>
              <p:cNvPr id="11" name="Picture 10">
                <a:extLst>
                  <a:ext uri="{FF2B5EF4-FFF2-40B4-BE49-F238E27FC236}">
                    <a16:creationId xmlns:a16="http://schemas.microsoft.com/office/drawing/2014/main" id="{2CF03D40-194A-4282-8EC8-763F57439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885" y="4487032"/>
                <a:ext cx="2880562" cy="1158782"/>
              </a:xfrm>
              <a:prstGeom prst="rect">
                <a:avLst/>
              </a:prstGeom>
            </p:spPr>
          </p:pic>
          <p:sp>
            <p:nvSpPr>
              <p:cNvPr id="19" name="TextBox 18">
                <a:extLst>
                  <a:ext uri="{FF2B5EF4-FFF2-40B4-BE49-F238E27FC236}">
                    <a16:creationId xmlns:a16="http://schemas.microsoft.com/office/drawing/2014/main" id="{1D8BA113-CCF0-4C52-9EFC-613E736B3DC7}"/>
                  </a:ext>
                </a:extLst>
              </p:cNvPr>
              <p:cNvSpPr txBox="1"/>
              <p:nvPr/>
            </p:nvSpPr>
            <p:spPr>
              <a:xfrm>
                <a:off x="936712" y="5796435"/>
                <a:ext cx="3101888" cy="584775"/>
              </a:xfrm>
              <a:prstGeom prst="rect">
                <a:avLst/>
              </a:prstGeom>
              <a:noFill/>
            </p:spPr>
            <p:txBody>
              <a:bodyPr wrap="square">
                <a:spAutoFit/>
              </a:bodyPr>
              <a:lstStyle/>
              <a:p>
                <a:pPr algn="ct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3: Xếp số chẵn - số lẻ bằng cúc, hột hạt. Viết số chẵn, lẻ</a:t>
                </a:r>
                <a:endParaRPr lang="en-US" sz="1600">
                  <a:solidFill>
                    <a:schemeClr val="accent1">
                      <a:lumMod val="75000"/>
                    </a:schemeClr>
                  </a:solidFill>
                </a:endParaRPr>
              </a:p>
            </p:txBody>
          </p:sp>
        </p:grpSp>
        <p:cxnSp>
          <p:nvCxnSpPr>
            <p:cNvPr id="39" name="Straight Arrow Connector 38">
              <a:extLst>
                <a:ext uri="{FF2B5EF4-FFF2-40B4-BE49-F238E27FC236}">
                  <a16:creationId xmlns:a16="http://schemas.microsoft.com/office/drawing/2014/main" id="{EB78D6B8-716D-4AD3-B291-94924D06A296}"/>
                </a:ext>
              </a:extLst>
            </p:cNvPr>
            <p:cNvCxnSpPr>
              <a:stCxn id="26" idx="2"/>
              <a:endCxn id="11" idx="0"/>
            </p:cNvCxnSpPr>
            <p:nvPr/>
          </p:nvCxnSpPr>
          <p:spPr>
            <a:xfrm flipH="1">
              <a:off x="2502166" y="4101540"/>
              <a:ext cx="20761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25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F9A338-4AF9-4C29-81C4-F8CB0AC1C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pic>
        <p:nvPicPr>
          <p:cNvPr id="2" name="Những_Người_Bạn_Ngộ_Nghỉnh_Hoài_Băng_NhacCuaTui_mp3cut_net">
            <a:hlinkClick r:id="" action="ppaction://media"/>
            <a:extLst>
              <a:ext uri="{FF2B5EF4-FFF2-40B4-BE49-F238E27FC236}">
                <a16:creationId xmlns:a16="http://schemas.microsoft.com/office/drawing/2014/main" id="{4F58D28F-E297-45FE-B624-D95C0EE28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0" y="4870450"/>
            <a:ext cx="1320800" cy="1320800"/>
          </a:xfrm>
          <a:prstGeom prst="rect">
            <a:avLst/>
          </a:prstGeom>
        </p:spPr>
      </p:pic>
    </p:spTree>
    <p:extLst>
      <p:ext uri="{BB962C8B-B14F-4D97-AF65-F5344CB8AC3E}">
        <p14:creationId xmlns:p14="http://schemas.microsoft.com/office/powerpoint/2010/main" val="29874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FD0478-08C5-4BEF-9588-7411AE728221}"/>
              </a:ext>
            </a:extLst>
          </p:cNvPr>
          <p:cNvSpPr txBox="1"/>
          <p:nvPr/>
        </p:nvSpPr>
        <p:spPr>
          <a:xfrm>
            <a:off x="383458" y="2644170"/>
            <a:ext cx="8598309" cy="769441"/>
          </a:xfrm>
          <a:prstGeom prst="rect">
            <a:avLst/>
          </a:prstGeom>
          <a:noFill/>
        </p:spPr>
        <p:txBody>
          <a:bodyPr wrap="square">
            <a:spAutoFit/>
          </a:bodyPr>
          <a:lstStyle/>
          <a:p>
            <a:pPr algn="ct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TRÂN TRỌNG CẢM ƠN!</a:t>
            </a:r>
            <a:endParaRPr lang="en-US" sz="4400">
              <a:solidFill>
                <a:srgbClr val="FF0000"/>
              </a:solidFill>
            </a:endParaRPr>
          </a:p>
        </p:txBody>
      </p:sp>
    </p:spTree>
    <p:extLst>
      <p:ext uri="{BB962C8B-B14F-4D97-AF65-F5344CB8AC3E}">
        <p14:creationId xmlns:p14="http://schemas.microsoft.com/office/powerpoint/2010/main" val="386980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1C9B90-25D3-484A-9B58-9FB04E3022FE}"/>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Nhịp điệu rừng xanh</a:t>
            </a:r>
          </a:p>
        </p:txBody>
      </p:sp>
      <p:pic>
        <p:nvPicPr>
          <p:cNvPr id="3" name="NHỊP_ĐIỆU_RỪNG_XANH_KARAOKE_CÓ_LỜI_LỚP_1_Vì_Sự_Bình_Đẳng_Và_Dân">
            <a:hlinkClick r:id="" action="ppaction://media"/>
            <a:extLst>
              <a:ext uri="{FF2B5EF4-FFF2-40B4-BE49-F238E27FC236}">
                <a16:creationId xmlns:a16="http://schemas.microsoft.com/office/drawing/2014/main" id="{918B2722-05D0-40D6-A568-C7D09DC4E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3605" y="-22122"/>
            <a:ext cx="1479755" cy="1479755"/>
          </a:xfrm>
          <a:prstGeom prst="rect">
            <a:avLst/>
          </a:prstGeom>
        </p:spPr>
      </p:pic>
    </p:spTree>
    <p:extLst>
      <p:ext uri="{BB962C8B-B14F-4D97-AF65-F5344CB8AC3E}">
        <p14:creationId xmlns:p14="http://schemas.microsoft.com/office/powerpoint/2010/main" val="421666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761323C-E0FD-49C0-BA4E-45B8292200A7}"/>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Tiếng tắc kè</a:t>
            </a:r>
          </a:p>
        </p:txBody>
      </p:sp>
      <p:pic>
        <p:nvPicPr>
          <p:cNvPr id="2" name="Cận_Cảnh_Rõ_Nét_Con_Tắc_Kè_Hình_Ảnh_Và_Tiếng_Tắc_Kè_Kêu_Picture">
            <a:hlinkClick r:id="" action="ppaction://media"/>
            <a:extLst>
              <a:ext uri="{FF2B5EF4-FFF2-40B4-BE49-F238E27FC236}">
                <a16:creationId xmlns:a16="http://schemas.microsoft.com/office/drawing/2014/main" id="{85CB2A84-CD7E-4F76-88DA-385EC0E52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0870" y="83573"/>
            <a:ext cx="1546123" cy="1546123"/>
          </a:xfrm>
          <a:prstGeom prst="rect">
            <a:avLst/>
          </a:prstGeom>
        </p:spPr>
      </p:pic>
    </p:spTree>
    <p:extLst>
      <p:ext uri="{BB962C8B-B14F-4D97-AF65-F5344CB8AC3E}">
        <p14:creationId xmlns:p14="http://schemas.microsoft.com/office/powerpoint/2010/main" val="6225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27BF-33EE-4758-BA08-647FA7FE0C1F}"/>
              </a:ext>
            </a:extLst>
          </p:cNvPr>
          <p:cNvSpPr>
            <a:spLocks noGrp="1"/>
          </p:cNvSpPr>
          <p:nvPr>
            <p:ph type="title"/>
          </p:nvPr>
        </p:nvSpPr>
        <p:spPr>
          <a:xfrm>
            <a:off x="628650" y="2315369"/>
            <a:ext cx="7886700" cy="1113632"/>
          </a:xfrm>
        </p:spPr>
        <p:txBody>
          <a:bodyPr>
            <a:normAutofit fontScale="90000"/>
          </a:bodyPr>
          <a:lstStyle/>
          <a:p>
            <a:pPr algn="ctr">
              <a:lnSpc>
                <a:spcPct val="150000"/>
              </a:lnSpc>
              <a:spcBef>
                <a:spcPts val="600"/>
              </a:spcBef>
              <a:spcAft>
                <a:spcPts val="600"/>
              </a:spcAft>
            </a:pP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DẠY TRẺ NHẬN BIẾT SỐ CHẴN, SỐ LẺ</a:t>
            </a:r>
            <a:b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b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QUA VIỆC GHÉP ĐÔI CÁC ĐỐI TƯỢNG KHÁC NHAU</a:t>
            </a:r>
            <a:endParaRPr lang="en-US"/>
          </a:p>
        </p:txBody>
      </p:sp>
      <p:sp>
        <p:nvSpPr>
          <p:cNvPr id="9" name="TextBox 8">
            <a:extLst>
              <a:ext uri="{FF2B5EF4-FFF2-40B4-BE49-F238E27FC236}">
                <a16:creationId xmlns:a16="http://schemas.microsoft.com/office/drawing/2014/main" id="{F424CA70-5D05-45AC-862D-359BAC140210}"/>
              </a:ext>
            </a:extLst>
          </p:cNvPr>
          <p:cNvSpPr txBox="1"/>
          <p:nvPr/>
        </p:nvSpPr>
        <p:spPr>
          <a:xfrm>
            <a:off x="2286000" y="1078984"/>
            <a:ext cx="4572000"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HOẠT ĐỘNG 2</a:t>
            </a:r>
            <a:endParaRPr lang="en-US" sz="2400"/>
          </a:p>
        </p:txBody>
      </p:sp>
      <p:pic>
        <p:nvPicPr>
          <p:cNvPr id="10" name="Baby_Shark_Dance_Sing_and_Dance!_@Baby_Shark_Official_PINKFONG_Songs">
            <a:hlinkClick r:id="" action="ppaction://media"/>
            <a:extLst>
              <a:ext uri="{FF2B5EF4-FFF2-40B4-BE49-F238E27FC236}">
                <a16:creationId xmlns:a16="http://schemas.microsoft.com/office/drawing/2014/main" id="{4FC097FE-91C2-442E-B652-89A86EB33E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3200" y="4958259"/>
            <a:ext cx="939800" cy="939800"/>
          </a:xfrm>
          <a:prstGeom prst="rect">
            <a:avLst/>
          </a:prstGeom>
        </p:spPr>
      </p:pic>
    </p:spTree>
    <p:extLst>
      <p:ext uri="{BB962C8B-B14F-4D97-AF65-F5344CB8AC3E}">
        <p14:creationId xmlns:p14="http://schemas.microsoft.com/office/powerpoint/2010/main" val="8897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76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BA33-6BCA-46A0-9A67-3F7E6BF9EC81}"/>
              </a:ext>
            </a:extLst>
          </p:cNvPr>
          <p:cNvSpPr>
            <a:spLocks noGrp="1"/>
          </p:cNvSpPr>
          <p:nvPr>
            <p:ph type="title"/>
          </p:nvPr>
        </p:nvSpPr>
        <p:spPr/>
        <p:txBody>
          <a:bodyPr>
            <a:normAutofit/>
          </a:bodyPr>
          <a:lstStyle/>
          <a:p>
            <a:pPr algn="ctr">
              <a:lnSpc>
                <a:spcPct val="150000"/>
              </a:lnSpc>
              <a:spcBef>
                <a:spcPts val="1200"/>
              </a:spcBef>
              <a:spcAft>
                <a:spcPts val="1200"/>
              </a:spcAft>
            </a:pPr>
            <a:r>
              <a:rPr lang="en-US" sz="2400" b="1" dirty="0">
                <a:solidFill>
                  <a:schemeClr val="accent1">
                    <a:lumMod val="75000"/>
                  </a:schemeClr>
                </a:solidFill>
                <a:latin typeface="Times New Roman" panose="02020603050405020304" pitchFamily="18" charset="0"/>
                <a:cs typeface="Times New Roman" panose="02020603050405020304" pitchFamily="18" charset="0"/>
              </a:rPr>
              <a:t>CÁCH SẮP XẾP VỊ TRÍ CÁC SỐ CHẴN – SỐ LẺ</a:t>
            </a:r>
            <a:br>
              <a:rPr lang="en-US" sz="2400" b="1" dirty="0">
                <a:solidFill>
                  <a:schemeClr val="accent1">
                    <a:lumMod val="75000"/>
                  </a:schemeClr>
                </a:solidFill>
                <a:latin typeface="Times New Roman" panose="02020603050405020304" pitchFamily="18" charset="0"/>
                <a:cs typeface="Times New Roman" panose="02020603050405020304" pitchFamily="18" charset="0"/>
              </a:rPr>
            </a:br>
            <a:r>
              <a:rPr lang="en-US" sz="2400" b="1" dirty="0">
                <a:solidFill>
                  <a:schemeClr val="accent1">
                    <a:lumMod val="75000"/>
                  </a:schemeClr>
                </a:solidFill>
                <a:latin typeface="Times New Roman" panose="02020603050405020304" pitchFamily="18" charset="0"/>
                <a:cs typeface="Times New Roman" panose="02020603050405020304" pitchFamily="18" charset="0"/>
              </a:rPr>
              <a:t>TRONG DÃY SỐ TỪ 1 ĐẾN 10</a:t>
            </a:r>
          </a:p>
        </p:txBody>
      </p:sp>
      <p:pic>
        <p:nvPicPr>
          <p:cNvPr id="4" name="Picture 3">
            <a:extLst>
              <a:ext uri="{FF2B5EF4-FFF2-40B4-BE49-F238E27FC236}">
                <a16:creationId xmlns:a16="http://schemas.microsoft.com/office/drawing/2014/main" id="{3541F5C2-8E53-4B01-BDAC-876B05237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535" y="2640869"/>
            <a:ext cx="7506930" cy="2667642"/>
          </a:xfrm>
          <a:prstGeom prst="rect">
            <a:avLst/>
          </a:prstGeom>
        </p:spPr>
      </p:pic>
    </p:spTree>
    <p:extLst>
      <p:ext uri="{BB962C8B-B14F-4D97-AF65-F5344CB8AC3E}">
        <p14:creationId xmlns:p14="http://schemas.microsoft.com/office/powerpoint/2010/main" val="199018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80729"/>
          </a:xfrm>
          <a:prstGeom prst="rect">
            <a:avLst/>
          </a:prstGeom>
        </p:spPr>
      </p:pic>
      <p:sp>
        <p:nvSpPr>
          <p:cNvPr id="6" name="TextBox 5"/>
          <p:cNvSpPr txBox="1"/>
          <p:nvPr/>
        </p:nvSpPr>
        <p:spPr>
          <a:xfrm>
            <a:off x="952684" y="3044279"/>
            <a:ext cx="7158930" cy="584775"/>
          </a:xfrm>
          <a:prstGeom prst="rect">
            <a:avLst/>
          </a:prstGeom>
          <a:noFill/>
          <a:scene3d>
            <a:camera prst="orthographicFront"/>
            <a:lightRig rig="harsh" dir="t"/>
          </a:scene3d>
          <a:sp3d>
            <a:bevelT w="152400" h="50800" prst="softRound"/>
          </a:sp3d>
        </p:spPr>
        <p:txBody>
          <a:bodyPr wrap="square" rtlCol="0">
            <a:spAutoFit/>
            <a:sp3d extrusionH="57150" prstMaterial="matte">
              <a:bevelT w="63500" h="12700" prst="angle"/>
              <a:contourClr>
                <a:schemeClr val="bg1">
                  <a:lumMod val="65000"/>
                </a:schemeClr>
              </a:contourClr>
            </a:sp3d>
          </a:bodyPr>
          <a:lstStyle/>
          <a:p>
            <a:pPr algn="ctr"/>
            <a:r>
              <a:rPr lang="en-US" sz="3200" b="1" err="1">
                <a:ln/>
                <a:solidFill>
                  <a:srgbClr val="FF0000"/>
                </a:solidFill>
                <a:latin typeface="Times New Roman" panose="02020603050405020304" pitchFamily="18" charset="0"/>
                <a:cs typeface="Times New Roman" panose="02020603050405020304" pitchFamily="18" charset="0"/>
              </a:rPr>
              <a:t>Trò</a:t>
            </a:r>
            <a:r>
              <a:rPr lang="en-US" sz="3200" b="1">
                <a:ln/>
                <a:solidFill>
                  <a:srgbClr val="FF0000"/>
                </a:solidFill>
                <a:latin typeface="Times New Roman" panose="02020603050405020304" pitchFamily="18" charset="0"/>
                <a:cs typeface="Times New Roman" panose="02020603050405020304" pitchFamily="18" charset="0"/>
              </a:rPr>
              <a:t> chơi: ĐOÁN NHANH NÓI ĐÚNG</a:t>
            </a:r>
          </a:p>
        </p:txBody>
      </p:sp>
      <p:sp>
        <p:nvSpPr>
          <p:cNvPr id="7" name="TextBox 6">
            <a:extLst>
              <a:ext uri="{FF2B5EF4-FFF2-40B4-BE49-F238E27FC236}">
                <a16:creationId xmlns:a16="http://schemas.microsoft.com/office/drawing/2014/main" id="{2E2B003D-26A6-4031-B9F9-DD82B5B44F2C}"/>
              </a:ext>
            </a:extLst>
          </p:cNvPr>
          <p:cNvSpPr txBox="1"/>
          <p:nvPr/>
        </p:nvSpPr>
        <p:spPr>
          <a:xfrm>
            <a:off x="1032386" y="3975083"/>
            <a:ext cx="7227903" cy="1200329"/>
          </a:xfrm>
          <a:prstGeom prst="rect">
            <a:avLst/>
          </a:prstGeom>
          <a:noFill/>
        </p:spPr>
        <p:txBody>
          <a:bodyPr wrap="square">
            <a:spAutoFit/>
          </a:bodyPr>
          <a:lstStyle/>
          <a:p>
            <a:pPr marL="342900" indent="-342900" algn="just">
              <a:buFontTx/>
              <a:buChar char="-"/>
            </a:pPr>
            <a:r>
              <a:rPr lang="en-US" sz="2400" b="1">
                <a:ln/>
                <a:solidFill>
                  <a:schemeClr val="accent1">
                    <a:lumMod val="75000"/>
                  </a:schemeClr>
                </a:solidFill>
                <a:latin typeface="Times New Roman" panose="02020603050405020304" pitchFamily="18" charset="0"/>
                <a:cs typeface="Times New Roman" panose="02020603050405020304" pitchFamily="18" charset="0"/>
              </a:rPr>
              <a:t>Trên màn hình sẽ xuất hiện các con vật mang thẻ số, các con hãy nói cho cô biết đó là những số nào?</a:t>
            </a:r>
          </a:p>
          <a:p>
            <a:pPr marL="342900" indent="-342900">
              <a:buFontTx/>
              <a:buChar char="-"/>
            </a:pPr>
            <a:r>
              <a:rPr lang="en-US" sz="2400" b="1">
                <a:ln/>
                <a:solidFill>
                  <a:schemeClr val="accent1">
                    <a:lumMod val="75000"/>
                  </a:schemeClr>
                </a:solidFill>
                <a:latin typeface="Times New Roman" panose="02020603050405020304" pitchFamily="18" charset="0"/>
                <a:cs typeface="Times New Roman" panose="02020603050405020304" pitchFamily="18" charset="0"/>
              </a:rPr>
              <a:t>Là số chẵn hay số lẻ?</a:t>
            </a:r>
          </a:p>
        </p:txBody>
      </p:sp>
    </p:spTree>
    <p:extLst>
      <p:ext uri="{BB962C8B-B14F-4D97-AF65-F5344CB8AC3E}">
        <p14:creationId xmlns:p14="http://schemas.microsoft.com/office/powerpoint/2010/main" val="160402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36880-74B6-46B7-8884-72CF5BAC3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 y="0"/>
            <a:ext cx="9143355" cy="6858000"/>
          </a:xfrm>
          <a:prstGeom prst="rect">
            <a:avLst/>
          </a:prstGeom>
        </p:spPr>
      </p:pic>
    </p:spTree>
    <p:extLst>
      <p:ext uri="{BB962C8B-B14F-4D97-AF65-F5344CB8AC3E}">
        <p14:creationId xmlns:p14="http://schemas.microsoft.com/office/powerpoint/2010/main" val="369187370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0AD0-4556-4870-AEA8-BA2E3B814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566422140"/>
      </p:ext>
    </p:extLst>
  </p:cSld>
  <p:clrMapOvr>
    <a:masterClrMapping/>
  </p:clrMapOvr>
  <p:transition spd="slow">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4608</TotalTime>
  <Words>366</Words>
  <Application>Microsoft Office PowerPoint</Application>
  <PresentationFormat>On-screen Show (4:3)</PresentationFormat>
  <Paragraphs>29</Paragraphs>
  <Slides>24</Slides>
  <Notes>0</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Times New Roman</vt:lpstr>
      <vt:lpstr>Office Theme</vt:lpstr>
      <vt:lpstr>1_Office Theme</vt:lpstr>
      <vt:lpstr>PowerPoint Presentation</vt:lpstr>
      <vt:lpstr>PowerPoint Presentation</vt:lpstr>
      <vt:lpstr>Nhịp điệu rừng xanh</vt:lpstr>
      <vt:lpstr>Tiếng tắc kè</vt:lpstr>
      <vt:lpstr>DẠY TRẺ NHẬN BIẾT SỐ CHẴN, SỐ LẺ QUA VIỆC GHÉP ĐÔI CÁC ĐỐI TƯỢNG KHÁC NHAU</vt:lpstr>
      <vt:lpstr>CÁCH SẮP XẾP VỊ TRÍ CÁC SỐ CHẴN – SỐ LẺ TRONG DÃY SỐ TỪ 1 ĐẾN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Hòa Nguyễn Khánh</cp:lastModifiedBy>
  <cp:revision>43</cp:revision>
  <dcterms:created xsi:type="dcterms:W3CDTF">2020-10-19T13:23:42Z</dcterms:created>
  <dcterms:modified xsi:type="dcterms:W3CDTF">2023-07-14T15:19:26Z</dcterms:modified>
</cp:coreProperties>
</file>