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varScale="1">
        <p:scale>
          <a:sx n="71" d="100"/>
          <a:sy n="71"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E77A8A-8DBB-40BD-93B8-3A7D1B74FD6B}"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17245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77A8A-8DBB-40BD-93B8-3A7D1B74FD6B}"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63592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77A8A-8DBB-40BD-93B8-3A7D1B74FD6B}"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5712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77A8A-8DBB-40BD-93B8-3A7D1B74FD6B}"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46064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E77A8A-8DBB-40BD-93B8-3A7D1B74FD6B}"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103549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E77A8A-8DBB-40BD-93B8-3A7D1B74FD6B}"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139032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E77A8A-8DBB-40BD-93B8-3A7D1B74FD6B}"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72610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E77A8A-8DBB-40BD-93B8-3A7D1B74FD6B}"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7682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77A8A-8DBB-40BD-93B8-3A7D1B74FD6B}"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76877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04694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8350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77A8A-8DBB-40BD-93B8-3A7D1B74FD6B}" type="datetimeFigureOut">
              <a:rPr lang="en-US" smtClean="0"/>
              <a:t>7/21/2023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A44B6-9924-4E10-B85D-C3F72AEC7575}" type="slidenum">
              <a:rPr lang="en-US" smtClean="0"/>
              <a:t>‹#›</a:t>
            </a:fld>
            <a:endParaRPr lang="en-US"/>
          </a:p>
        </p:txBody>
      </p:sp>
    </p:spTree>
    <p:extLst>
      <p:ext uri="{BB962C8B-B14F-4D97-AF65-F5344CB8AC3E}">
        <p14:creationId xmlns:p14="http://schemas.microsoft.com/office/powerpoint/2010/main" val="257324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5" name="TextBox 4"/>
          <p:cNvSpPr txBox="1"/>
          <p:nvPr/>
        </p:nvSpPr>
        <p:spPr>
          <a:xfrm>
            <a:off x="2789379" y="1006764"/>
            <a:ext cx="6733313" cy="830997"/>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UBND QUẬN LONG BIÊN</a:t>
            </a:r>
          </a:p>
          <a:p>
            <a:pPr algn="ctr"/>
            <a:r>
              <a:rPr lang="en-US" sz="2400" b="1" dirty="0">
                <a:solidFill>
                  <a:srgbClr val="0070C0"/>
                </a:solidFill>
                <a:latin typeface="Times New Roman" panose="02020603050405020304" pitchFamily="18" charset="0"/>
                <a:cs typeface="Times New Roman" panose="02020603050405020304" pitchFamily="18" charset="0"/>
              </a:rPr>
              <a:t>TRƯỜNG MẦM NON HOA HƯỚNG DƯƠNG</a:t>
            </a:r>
          </a:p>
        </p:txBody>
      </p:sp>
      <p:sp>
        <p:nvSpPr>
          <p:cNvPr id="7" name="TextBox 6"/>
          <p:cNvSpPr txBox="1"/>
          <p:nvPr/>
        </p:nvSpPr>
        <p:spPr>
          <a:xfrm>
            <a:off x="2789379" y="3078947"/>
            <a:ext cx="6345383" cy="954107"/>
          </a:xfrm>
          <a:prstGeom prst="rect">
            <a:avLst/>
          </a:prstGeom>
          <a:noFill/>
        </p:spPr>
        <p:txBody>
          <a:bodyPr wrap="square" rtlCol="0">
            <a:spAutoFit/>
          </a:bodyPr>
          <a:lstStyle/>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KỸ NĂNG SỐNG</a:t>
            </a:r>
          </a:p>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NGỒI NGAY NGẮN TRONG KHI ĂN</a:t>
            </a:r>
          </a:p>
        </p:txBody>
      </p:sp>
      <p:sp>
        <p:nvSpPr>
          <p:cNvPr id="8" name="TextBox 7"/>
          <p:cNvSpPr txBox="1"/>
          <p:nvPr/>
        </p:nvSpPr>
        <p:spPr>
          <a:xfrm>
            <a:off x="3597562" y="4087615"/>
            <a:ext cx="5310909" cy="1200329"/>
          </a:xfrm>
          <a:prstGeom prst="rect">
            <a:avLst/>
          </a:prstGeom>
          <a:noFill/>
        </p:spPr>
        <p:txBody>
          <a:bodyPr wrap="square" rtlCol="0">
            <a:spAutoFit/>
          </a:bodyPr>
          <a:lstStyle/>
          <a:p>
            <a:pPr algn="ctr"/>
            <a:r>
              <a:rPr lang="en-US" sz="2400" dirty="0" err="1">
                <a:solidFill>
                  <a:srgbClr val="0070C0"/>
                </a:solidFill>
                <a:latin typeface="Times New Roman" panose="02020603050405020304" pitchFamily="18" charset="0"/>
                <a:cs typeface="Times New Roman" panose="02020603050405020304" pitchFamily="18" charset="0"/>
              </a:rPr>
              <a:t>Lứa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tuổi</a:t>
            </a:r>
            <a:r>
              <a:rPr lang="en-US" sz="2400" dirty="0">
                <a:solidFill>
                  <a:srgbClr val="0070C0"/>
                </a:solidFill>
                <a:latin typeface="Times New Roman" panose="02020603050405020304" pitchFamily="18" charset="0"/>
                <a:cs typeface="Times New Roman" panose="02020603050405020304" pitchFamily="18" charset="0"/>
              </a:rPr>
              <a:t> : </a:t>
            </a:r>
            <a:r>
              <a:rPr lang="en-US" sz="2400" dirty="0" err="1">
                <a:solidFill>
                  <a:srgbClr val="0070C0"/>
                </a:solidFill>
                <a:latin typeface="Times New Roman" panose="02020603050405020304" pitchFamily="18" charset="0"/>
                <a:cs typeface="Times New Roman" panose="02020603050405020304" pitchFamily="18" charset="0"/>
              </a:rPr>
              <a:t>Mẫu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lớn</a:t>
            </a:r>
            <a:endParaRPr lang="en-US" sz="2400" dirty="0">
              <a:solidFill>
                <a:srgbClr val="0070C0"/>
              </a:solidFill>
              <a:latin typeface="Times New Roman" panose="02020603050405020304" pitchFamily="18" charset="0"/>
              <a:cs typeface="Times New Roman" panose="02020603050405020304" pitchFamily="18" charset="0"/>
            </a:endParaRPr>
          </a:p>
          <a:p>
            <a:pPr algn="ctr"/>
            <a:r>
              <a:rPr lang="en-US" sz="2400" dirty="0">
                <a:solidFill>
                  <a:srgbClr val="0070C0"/>
                </a:solidFill>
                <a:latin typeface="Times New Roman" panose="02020603050405020304" pitchFamily="18" charset="0"/>
                <a:cs typeface="Times New Roman" panose="02020603050405020304" pitchFamily="18" charset="0"/>
              </a:rPr>
              <a:t>GV: </a:t>
            </a:r>
            <a:r>
              <a:rPr lang="en-US" sz="2400" dirty="0" err="1">
                <a:solidFill>
                  <a:srgbClr val="0070C0"/>
                </a:solidFill>
                <a:latin typeface="Times New Roman" panose="02020603050405020304" pitchFamily="18" charset="0"/>
                <a:cs typeface="Times New Roman" panose="02020603050405020304" pitchFamily="18" charset="0"/>
              </a:rPr>
              <a:t>Nguyễn</a:t>
            </a:r>
            <a:r>
              <a:rPr lang="en-US" sz="2400" dirty="0">
                <a:solidFill>
                  <a:srgbClr val="0070C0"/>
                </a:solidFill>
                <a:latin typeface="Times New Roman" panose="02020603050405020304" pitchFamily="18" charset="0"/>
                <a:cs typeface="Times New Roman" panose="02020603050405020304" pitchFamily="18" charset="0"/>
              </a:rPr>
              <a:t> Khánh </a:t>
            </a:r>
            <a:r>
              <a:rPr lang="en-US" sz="2400" dirty="0" err="1">
                <a:solidFill>
                  <a:srgbClr val="0070C0"/>
                </a:solidFill>
                <a:latin typeface="Times New Roman" panose="02020603050405020304" pitchFamily="18" charset="0"/>
                <a:cs typeface="Times New Roman" panose="02020603050405020304" pitchFamily="18" charset="0"/>
              </a:rPr>
              <a:t>Hòa</a:t>
            </a:r>
            <a:endParaRPr lang="en-US" sz="2400" dirty="0">
              <a:solidFill>
                <a:srgbClr val="0070C0"/>
              </a:solidFill>
              <a:latin typeface="Times New Roman" panose="02020603050405020304" pitchFamily="18" charset="0"/>
              <a:cs typeface="Times New Roman" panose="02020603050405020304" pitchFamily="18" charset="0"/>
            </a:endParaRPr>
          </a:p>
          <a:p>
            <a:pPr algn="ctr"/>
            <a:r>
              <a:rPr lang="en-US" sz="2400" dirty="0" err="1">
                <a:solidFill>
                  <a:srgbClr val="0070C0"/>
                </a:solidFill>
                <a:latin typeface="Times New Roman" panose="02020603050405020304" pitchFamily="18" charset="0"/>
                <a:cs typeface="Times New Roman" panose="02020603050405020304" pitchFamily="18" charset="0"/>
              </a:rPr>
              <a:t>Năm</a:t>
            </a:r>
            <a:r>
              <a:rPr lang="en-US" sz="2400" dirty="0">
                <a:solidFill>
                  <a:srgbClr val="0070C0"/>
                </a:solidFill>
                <a:latin typeface="Times New Roman" panose="02020603050405020304" pitchFamily="18" charset="0"/>
                <a:cs typeface="Times New Roman" panose="02020603050405020304" pitchFamily="18" charset="0"/>
              </a:rPr>
              <a:t> hoc: 2022 - 2023</a:t>
            </a:r>
          </a:p>
        </p:txBody>
      </p:sp>
      <p:pic>
        <p:nvPicPr>
          <p:cNvPr id="9" name="Picture 8">
            <a:extLst>
              <a:ext uri="{FF2B5EF4-FFF2-40B4-BE49-F238E27FC236}">
                <a16:creationId xmlns:a16="http://schemas.microsoft.com/office/drawing/2014/main" id="{DE714226-9360-2AB9-3EF2-17416453D8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5377" y="1786936"/>
            <a:ext cx="1378790" cy="1378790"/>
          </a:xfrm>
          <a:prstGeom prst="rect">
            <a:avLst/>
          </a:prstGeom>
        </p:spPr>
      </p:pic>
    </p:spTree>
    <p:extLst>
      <p:ext uri="{BB962C8B-B14F-4D97-AF65-F5344CB8AC3E}">
        <p14:creationId xmlns:p14="http://schemas.microsoft.com/office/powerpoint/2010/main" val="614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19250" y="11857"/>
            <a:ext cx="12193057" cy="6858594"/>
          </a:xfrm>
          <a:prstGeom prst="rect">
            <a:avLst/>
          </a:prstGeom>
        </p:spPr>
      </p:pic>
      <p:sp>
        <p:nvSpPr>
          <p:cNvPr id="7" name="Rounded Rectangle 6"/>
          <p:cNvSpPr/>
          <p:nvPr/>
        </p:nvSpPr>
        <p:spPr>
          <a:xfrm>
            <a:off x="2103119" y="1936054"/>
            <a:ext cx="7921592" cy="32904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ed Rectangle 8"/>
          <p:cNvSpPr/>
          <p:nvPr/>
        </p:nvSpPr>
        <p:spPr>
          <a:xfrm>
            <a:off x="4624939" y="760396"/>
            <a:ext cx="2632509" cy="930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24939" y="782348"/>
            <a:ext cx="2555507"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cs typeface="Times New Roman" panose="02020603050405020304" pitchFamily="18" charset="0"/>
              </a:rPr>
              <a:t>Giáo dục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411" y="234255"/>
            <a:ext cx="842908" cy="786023"/>
          </a:xfrm>
          <a:prstGeom prst="rect">
            <a:avLst/>
          </a:prstGeom>
        </p:spPr>
      </p:pic>
      <p:sp>
        <p:nvSpPr>
          <p:cNvPr id="13" name="TextBox 12"/>
          <p:cNvSpPr txBox="1"/>
          <p:nvPr/>
        </p:nvSpPr>
        <p:spPr>
          <a:xfrm>
            <a:off x="2425566" y="2098307"/>
            <a:ext cx="7276699" cy="3272590"/>
          </a:xfrm>
          <a:prstGeom prst="rect">
            <a:avLst/>
          </a:prstGeom>
          <a:noFill/>
        </p:spPr>
        <p:txBody>
          <a:bodyPr wrap="square" rtlCol="0">
            <a:spAutoFit/>
          </a:bodyPr>
          <a:lstStyle/>
          <a:p>
            <a:endParaRPr lang="en-US"/>
          </a:p>
        </p:txBody>
      </p:sp>
      <p:sp>
        <p:nvSpPr>
          <p:cNvPr id="14" name="TextBox 13"/>
          <p:cNvSpPr txBox="1"/>
          <p:nvPr/>
        </p:nvSpPr>
        <p:spPr>
          <a:xfrm>
            <a:off x="2596415" y="2151727"/>
            <a:ext cx="7267073"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Khi ăn cơm các con nhớ nên ngồi ngay ngắn  trên bàn ăn hoặc khoan chân khi các con ngồi chiếu nhé .Và nhớ không nên gắp chân lên ghế hoặc quỳ gối lên chiếu các con nhớ chưa nào!</a:t>
            </a:r>
          </a:p>
        </p:txBody>
      </p:sp>
    </p:spTree>
    <p:extLst>
      <p:ext uri="{BB962C8B-B14F-4D97-AF65-F5344CB8AC3E}">
        <p14:creationId xmlns:p14="http://schemas.microsoft.com/office/powerpoint/2010/main" val="16511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stretch>
            <a:fillRect/>
          </a:stretch>
        </p:blipFill>
        <p:spPr>
          <a:xfrm>
            <a:off x="11257991" y="-55345"/>
            <a:ext cx="841321" cy="786452"/>
          </a:xfrm>
          <a:prstGeom prst="rect">
            <a:avLst/>
          </a:prstGeom>
        </p:spPr>
      </p:pic>
    </p:spTree>
    <p:extLst>
      <p:ext uri="{BB962C8B-B14F-4D97-AF65-F5344CB8AC3E}">
        <p14:creationId xmlns:p14="http://schemas.microsoft.com/office/powerpoint/2010/main" val="82333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5" name="Picture 4"/>
          <p:cNvPicPr>
            <a:picLocks noChangeAspect="1"/>
          </p:cNvPicPr>
          <p:nvPr/>
        </p:nvPicPr>
        <p:blipFill>
          <a:blip r:embed="rId3"/>
          <a:stretch>
            <a:fillRect/>
          </a:stretch>
        </p:blipFill>
        <p:spPr>
          <a:xfrm>
            <a:off x="11291901" y="80819"/>
            <a:ext cx="879465" cy="786452"/>
          </a:xfrm>
          <a:prstGeom prst="rect">
            <a:avLst/>
          </a:prstGeom>
        </p:spPr>
      </p:pic>
    </p:spTree>
    <p:extLst>
      <p:ext uri="{BB962C8B-B14F-4D97-AF65-F5344CB8AC3E}">
        <p14:creationId xmlns:p14="http://schemas.microsoft.com/office/powerpoint/2010/main" val="2317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stretch>
            <a:fillRect/>
          </a:stretch>
        </p:blipFill>
        <p:spPr>
          <a:xfrm>
            <a:off x="169688" y="128945"/>
            <a:ext cx="841321" cy="786452"/>
          </a:xfrm>
          <a:prstGeom prst="rect">
            <a:avLst/>
          </a:prstGeom>
        </p:spPr>
      </p:pic>
    </p:spTree>
    <p:extLst>
      <p:ext uri="{BB962C8B-B14F-4D97-AF65-F5344CB8AC3E}">
        <p14:creationId xmlns:p14="http://schemas.microsoft.com/office/powerpoint/2010/main" val="273777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0" y="0"/>
            <a:ext cx="12192000" cy="6858000"/>
          </a:xfrm>
          <a:prstGeom prst="rect">
            <a:avLst/>
          </a:prstGeom>
        </p:spPr>
      </p:pic>
      <p:sp>
        <p:nvSpPr>
          <p:cNvPr id="7" name="TextBox 6"/>
          <p:cNvSpPr txBox="1"/>
          <p:nvPr/>
        </p:nvSpPr>
        <p:spPr>
          <a:xfrm>
            <a:off x="1626670" y="2505670"/>
            <a:ext cx="9442383" cy="923330"/>
          </a:xfrm>
          <a:prstGeom prst="rect">
            <a:avLst/>
          </a:prstGeom>
          <a:noFill/>
        </p:spPr>
        <p:txBody>
          <a:bodyPr wrap="square" rtlCol="0">
            <a:spAutoFit/>
          </a:bodyPr>
          <a:lstStyle/>
          <a:p>
            <a:r>
              <a:rPr lang="en-US" sz="5400">
                <a:solidFill>
                  <a:srgbClr val="FF0000"/>
                </a:solidFill>
                <a:latin typeface="Times New Roman" panose="02020603050405020304" pitchFamily="18" charset="0"/>
                <a:cs typeface="Times New Roman" panose="02020603050405020304" pitchFamily="18" charset="0"/>
              </a:rPr>
              <a:t>Xin chào và hẹn gặp lại các con !</a:t>
            </a:r>
          </a:p>
        </p:txBody>
      </p:sp>
      <p:pic>
        <p:nvPicPr>
          <p:cNvPr id="8" name="Picture 7"/>
          <p:cNvPicPr>
            <a:picLocks noChangeAspect="1"/>
          </p:cNvPicPr>
          <p:nvPr/>
        </p:nvPicPr>
        <p:blipFill>
          <a:blip r:embed="rId3"/>
          <a:stretch>
            <a:fillRect/>
          </a:stretch>
        </p:blipFill>
        <p:spPr>
          <a:xfrm>
            <a:off x="10931579" y="148195"/>
            <a:ext cx="841321" cy="786452"/>
          </a:xfrm>
          <a:prstGeom prst="rect">
            <a:avLst/>
          </a:prstGeom>
        </p:spPr>
      </p:pic>
    </p:spTree>
    <p:extLst>
      <p:ext uri="{BB962C8B-B14F-4D97-AF65-F5344CB8AC3E}">
        <p14:creationId xmlns:p14="http://schemas.microsoft.com/office/powerpoint/2010/main" val="147895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105563" y="1773887"/>
            <a:ext cx="3685309" cy="563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29727" y="1691408"/>
            <a:ext cx="2932545"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Câu tục ngữ</a:t>
            </a:r>
          </a:p>
        </p:txBody>
      </p:sp>
      <p:sp>
        <p:nvSpPr>
          <p:cNvPr id="8" name="Rounded Rectangle 7"/>
          <p:cNvSpPr/>
          <p:nvPr/>
        </p:nvSpPr>
        <p:spPr>
          <a:xfrm>
            <a:off x="2189018" y="3057098"/>
            <a:ext cx="7813964" cy="16348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2189018" y="3443346"/>
            <a:ext cx="7897091" cy="830997"/>
          </a:xfrm>
          <a:prstGeom prst="rect">
            <a:avLst/>
          </a:prstGeom>
          <a:noFill/>
        </p:spPr>
        <p:txBody>
          <a:bodyPr wrap="square" rtlCol="0">
            <a:spAutoFit/>
          </a:bodyPr>
          <a:lstStyle/>
          <a:p>
            <a:r>
              <a:rPr lang="en-US" sz="4800">
                <a:solidFill>
                  <a:srgbClr val="002060"/>
                </a:solidFill>
                <a:latin typeface="Times New Roman" panose="02020603050405020304" pitchFamily="18" charset="0"/>
                <a:cs typeface="Times New Roman" panose="02020603050405020304" pitchFamily="18" charset="0"/>
              </a:rPr>
              <a:t>Ăn trong nồi ngồi trong hướng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0597" y="248246"/>
            <a:ext cx="1028202" cy="961868"/>
          </a:xfrm>
          <a:prstGeom prst="rect">
            <a:avLst/>
          </a:prstGeom>
        </p:spPr>
      </p:pic>
    </p:spTree>
    <p:extLst>
      <p:ext uri="{BB962C8B-B14F-4D97-AF65-F5344CB8AC3E}">
        <p14:creationId xmlns:p14="http://schemas.microsoft.com/office/powerpoint/2010/main" val="26514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529" y="-297"/>
            <a:ext cx="12193057" cy="6858594"/>
          </a:xfrm>
          <a:prstGeom prst="rect">
            <a:avLst/>
          </a:prstGeom>
        </p:spPr>
      </p:pic>
      <p:sp>
        <p:nvSpPr>
          <p:cNvPr id="6" name="TextBox 5"/>
          <p:cNvSpPr txBox="1"/>
          <p:nvPr/>
        </p:nvSpPr>
        <p:spPr>
          <a:xfrm>
            <a:off x="3011055" y="2096655"/>
            <a:ext cx="6622472" cy="369332"/>
          </a:xfrm>
          <a:prstGeom prst="rect">
            <a:avLst/>
          </a:prstGeom>
          <a:noFill/>
        </p:spPr>
        <p:txBody>
          <a:bodyPr wrap="square" rtlCol="0">
            <a:spAutoFit/>
          </a:bodyPr>
          <a:lstStyle/>
          <a:p>
            <a:endParaRPr lang="en-US"/>
          </a:p>
        </p:txBody>
      </p:sp>
      <p:sp>
        <p:nvSpPr>
          <p:cNvPr id="7" name="Rounded Rectangle 6"/>
          <p:cNvSpPr/>
          <p:nvPr/>
        </p:nvSpPr>
        <p:spPr>
          <a:xfrm>
            <a:off x="1616365" y="1995055"/>
            <a:ext cx="8442036" cy="22906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2216727" y="2272145"/>
            <a:ext cx="7204364" cy="1754326"/>
          </a:xfrm>
          <a:prstGeom prst="rect">
            <a:avLst/>
          </a:prstGeom>
          <a:noFill/>
        </p:spPr>
        <p:txBody>
          <a:bodyPr wrap="square" rtlCol="0">
            <a:spAutoFit/>
          </a:bodyPr>
          <a:lstStyle/>
          <a:p>
            <a:pPr algn="ctr"/>
            <a:r>
              <a:rPr lang="en-US" sz="5400">
                <a:solidFill>
                  <a:srgbClr val="FF0000"/>
                </a:solidFill>
                <a:latin typeface="Times New Roman" panose="02020603050405020304" pitchFamily="18" charset="0"/>
                <a:cs typeface="Times New Roman" panose="02020603050405020304" pitchFamily="18" charset="0"/>
              </a:rPr>
              <a:t>Các con cùng xem tranh với cô nhé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876" y="397260"/>
            <a:ext cx="1013797" cy="1032043"/>
          </a:xfrm>
          <a:prstGeom prst="rect">
            <a:avLst/>
          </a:prstGeom>
        </p:spPr>
      </p:pic>
    </p:spTree>
    <p:extLst>
      <p:ext uri="{BB962C8B-B14F-4D97-AF65-F5344CB8AC3E}">
        <p14:creationId xmlns:p14="http://schemas.microsoft.com/office/powerpoint/2010/main" val="6614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62" y="-77002"/>
            <a:ext cx="1156202" cy="1135781"/>
          </a:xfrm>
          <a:prstGeom prst="rect">
            <a:avLst/>
          </a:prstGeom>
        </p:spPr>
      </p:pic>
    </p:spTree>
    <p:extLst>
      <p:ext uri="{BB962C8B-B14F-4D97-AF65-F5344CB8AC3E}">
        <p14:creationId xmlns:p14="http://schemas.microsoft.com/office/powerpoint/2010/main" val="17171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69918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53" y="-59749"/>
            <a:ext cx="1184894" cy="1087655"/>
          </a:xfrm>
          <a:prstGeom prst="rect">
            <a:avLst/>
          </a:prstGeom>
        </p:spPr>
      </p:pic>
    </p:spTree>
    <p:extLst>
      <p:ext uri="{BB962C8B-B14F-4D97-AF65-F5344CB8AC3E}">
        <p14:creationId xmlns:p14="http://schemas.microsoft.com/office/powerpoint/2010/main" val="422296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83" y="-105671"/>
            <a:ext cx="1168234" cy="1133577"/>
          </a:xfrm>
          <a:prstGeom prst="rect">
            <a:avLst/>
          </a:prstGeom>
        </p:spPr>
      </p:pic>
    </p:spTree>
    <p:extLst>
      <p:ext uri="{BB962C8B-B14F-4D97-AF65-F5344CB8AC3E}">
        <p14:creationId xmlns:p14="http://schemas.microsoft.com/office/powerpoint/2010/main" val="339041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08" y="1"/>
            <a:ext cx="1164657" cy="1106904"/>
          </a:xfrm>
          <a:prstGeom prst="rect">
            <a:avLst/>
          </a:prstGeom>
        </p:spPr>
      </p:pic>
    </p:spTree>
    <p:extLst>
      <p:ext uri="{BB962C8B-B14F-4D97-AF65-F5344CB8AC3E}">
        <p14:creationId xmlns:p14="http://schemas.microsoft.com/office/powerpoint/2010/main" val="357989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4" name="Picture 3"/>
          <p:cNvPicPr>
            <a:picLocks noChangeAspect="1"/>
          </p:cNvPicPr>
          <p:nvPr/>
        </p:nvPicPr>
        <p:blipFill>
          <a:blip r:embed="rId3"/>
          <a:stretch>
            <a:fillRect/>
          </a:stretch>
        </p:blipFill>
        <p:spPr>
          <a:xfrm>
            <a:off x="0" y="-594"/>
            <a:ext cx="12193057" cy="6858594"/>
          </a:xfrm>
          <a:prstGeom prst="rect">
            <a:avLst/>
          </a:prstGeom>
        </p:spPr>
      </p:pic>
      <p:sp>
        <p:nvSpPr>
          <p:cNvPr id="5" name="Rounded Rectangle 4"/>
          <p:cNvSpPr/>
          <p:nvPr/>
        </p:nvSpPr>
        <p:spPr>
          <a:xfrm>
            <a:off x="2438399" y="2056110"/>
            <a:ext cx="7315200" cy="28490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2452966" y="2757374"/>
            <a:ext cx="7026442" cy="1569660"/>
          </a:xfrm>
          <a:prstGeom prst="rect">
            <a:avLst/>
          </a:prstGeom>
          <a:noFill/>
        </p:spPr>
        <p:txBody>
          <a:bodyPr wrap="square" rtlCol="0">
            <a:spAutoFit/>
          </a:bodyPr>
          <a:lstStyle/>
          <a:p>
            <a:pPr algn="ctr"/>
            <a:r>
              <a:rPr lang="en-US" sz="4800" b="1">
                <a:solidFill>
                  <a:srgbClr val="0070C0"/>
                </a:solidFill>
                <a:latin typeface="Times New Roman" panose="02020603050405020304" pitchFamily="18" charset="0"/>
                <a:cs typeface="Times New Roman" panose="02020603050405020304" pitchFamily="18" charset="0"/>
              </a:rPr>
              <a:t>Hãy tích vào các hành vi nên hoặc không nên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860" y="365125"/>
            <a:ext cx="940068" cy="897641"/>
          </a:xfrm>
          <a:prstGeom prst="rect">
            <a:avLst/>
          </a:prstGeom>
        </p:spPr>
      </p:pic>
    </p:spTree>
    <p:extLst>
      <p:ext uri="{BB962C8B-B14F-4D97-AF65-F5344CB8AC3E}">
        <p14:creationId xmlns:p14="http://schemas.microsoft.com/office/powerpoint/2010/main" val="9232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 name="Content Placeholder 2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4" name="Picture 3"/>
          <p:cNvPicPr>
            <a:picLocks noChangeAspect="1"/>
          </p:cNvPicPr>
          <p:nvPr/>
        </p:nvPicPr>
        <p:blipFill>
          <a:blip r:embed="rId3"/>
          <a:stretch>
            <a:fillRect/>
          </a:stretch>
        </p:blipFill>
        <p:spPr>
          <a:xfrm>
            <a:off x="-81369" y="69606"/>
            <a:ext cx="12193057" cy="6858594"/>
          </a:xfrm>
          <a:prstGeom prst="rect">
            <a:avLst/>
          </a:prstGeom>
        </p:spPr>
      </p:pic>
      <p:pic>
        <p:nvPicPr>
          <p:cNvPr id="6" name="Picture 5"/>
          <p:cNvPicPr>
            <a:picLocks noChangeAspect="1"/>
          </p:cNvPicPr>
          <p:nvPr/>
        </p:nvPicPr>
        <p:blipFill>
          <a:blip r:embed="rId4"/>
          <a:stretch>
            <a:fillRect/>
          </a:stretch>
        </p:blipFill>
        <p:spPr>
          <a:xfrm>
            <a:off x="1283535" y="3607794"/>
            <a:ext cx="4138449" cy="2471461"/>
          </a:xfrm>
          <a:prstGeom prst="rect">
            <a:avLst/>
          </a:prstGeom>
        </p:spPr>
      </p:pic>
      <p:pic>
        <p:nvPicPr>
          <p:cNvPr id="7" name="Picture 6"/>
          <p:cNvPicPr>
            <a:picLocks noChangeAspect="1"/>
          </p:cNvPicPr>
          <p:nvPr/>
        </p:nvPicPr>
        <p:blipFill>
          <a:blip r:embed="rId5"/>
          <a:stretch>
            <a:fillRect/>
          </a:stretch>
        </p:blipFill>
        <p:spPr>
          <a:xfrm>
            <a:off x="1283535" y="313162"/>
            <a:ext cx="4052608" cy="2572707"/>
          </a:xfrm>
          <a:prstGeom prst="rect">
            <a:avLst/>
          </a:prstGeom>
        </p:spPr>
      </p:pic>
      <p:pic>
        <p:nvPicPr>
          <p:cNvPr id="8" name="Picture 7"/>
          <p:cNvPicPr>
            <a:picLocks noChangeAspect="1"/>
          </p:cNvPicPr>
          <p:nvPr/>
        </p:nvPicPr>
        <p:blipFill>
          <a:blip r:embed="rId6"/>
          <a:stretch>
            <a:fillRect/>
          </a:stretch>
        </p:blipFill>
        <p:spPr>
          <a:xfrm>
            <a:off x="6796296" y="321471"/>
            <a:ext cx="4118751" cy="2537436"/>
          </a:xfrm>
          <a:prstGeom prst="rect">
            <a:avLst/>
          </a:prstGeom>
        </p:spPr>
      </p:pic>
      <p:pic>
        <p:nvPicPr>
          <p:cNvPr id="9" name="Picture 8"/>
          <p:cNvPicPr>
            <a:picLocks noChangeAspect="1"/>
          </p:cNvPicPr>
          <p:nvPr/>
        </p:nvPicPr>
        <p:blipFill>
          <a:blip r:embed="rId7"/>
          <a:stretch>
            <a:fillRect/>
          </a:stretch>
        </p:blipFill>
        <p:spPr>
          <a:xfrm>
            <a:off x="6796296" y="3543773"/>
            <a:ext cx="3959301" cy="2596046"/>
          </a:xfrm>
          <a:prstGeom prst="rect">
            <a:avLst/>
          </a:prstGeom>
        </p:spPr>
      </p:pic>
      <p:sp>
        <p:nvSpPr>
          <p:cNvPr id="11" name="Rounded Rectangle 10"/>
          <p:cNvSpPr/>
          <p:nvPr/>
        </p:nvSpPr>
        <p:spPr>
          <a:xfrm>
            <a:off x="973632" y="2893420"/>
            <a:ext cx="4649365" cy="60548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ounded Rectangle 11"/>
          <p:cNvSpPr/>
          <p:nvPr/>
        </p:nvSpPr>
        <p:spPr>
          <a:xfrm>
            <a:off x="6613624" y="2844748"/>
            <a:ext cx="4705423" cy="605483"/>
          </a:xfrm>
          <a:prstGeom prst="roundRect">
            <a:avLst>
              <a:gd name="adj" fmla="val 580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ounded Rectangle 12"/>
          <p:cNvSpPr/>
          <p:nvPr/>
        </p:nvSpPr>
        <p:spPr>
          <a:xfrm>
            <a:off x="1110771" y="6023159"/>
            <a:ext cx="4649366" cy="5486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ounded Rectangle 13"/>
          <p:cNvSpPr/>
          <p:nvPr/>
        </p:nvSpPr>
        <p:spPr>
          <a:xfrm>
            <a:off x="6496343" y="6052670"/>
            <a:ext cx="4638046" cy="54864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p:cNvSpPr txBox="1"/>
          <p:nvPr/>
        </p:nvSpPr>
        <p:spPr>
          <a:xfrm>
            <a:off x="1153480" y="2946437"/>
            <a:ext cx="4555156" cy="954107"/>
          </a:xfrm>
          <a:prstGeom prst="rect">
            <a:avLst/>
          </a:prstGeom>
          <a:noFill/>
        </p:spPr>
        <p:txBody>
          <a:bodyPr wrap="square" rtlCol="0">
            <a:spAutoFit/>
          </a:bodyPr>
          <a:lstStyle/>
          <a:p>
            <a:r>
              <a:rPr lang="en-US" sz="2800">
                <a:solidFill>
                  <a:schemeClr val="bg1"/>
                </a:solidFill>
                <a:latin typeface="Times New Roman" panose="02020603050405020304" pitchFamily="18" charset="0"/>
                <a:cs typeface="Times New Roman" panose="02020603050405020304" pitchFamily="18" charset="0"/>
              </a:rPr>
              <a:t>Nên ngồi ngay ngắn bên bàn ăn</a:t>
            </a:r>
          </a:p>
        </p:txBody>
      </p:sp>
      <p:sp>
        <p:nvSpPr>
          <p:cNvPr id="16" name="TextBox 15"/>
          <p:cNvSpPr txBox="1"/>
          <p:nvPr/>
        </p:nvSpPr>
        <p:spPr>
          <a:xfrm>
            <a:off x="6527623" y="3059668"/>
            <a:ext cx="4138863" cy="369332"/>
          </a:xfrm>
          <a:prstGeom prst="rect">
            <a:avLst/>
          </a:prstGeom>
          <a:noFill/>
        </p:spPr>
        <p:txBody>
          <a:bodyPr wrap="square" rtlCol="0">
            <a:spAutoFit/>
          </a:bodyPr>
          <a:lstStyle/>
          <a:p>
            <a:endParaRPr lang="en-US"/>
          </a:p>
        </p:txBody>
      </p:sp>
      <p:sp>
        <p:nvSpPr>
          <p:cNvPr id="19" name="TextBox 18"/>
          <p:cNvSpPr txBox="1"/>
          <p:nvPr/>
        </p:nvSpPr>
        <p:spPr>
          <a:xfrm>
            <a:off x="6613624" y="2835295"/>
            <a:ext cx="5498064" cy="492443"/>
          </a:xfrm>
          <a:prstGeom prst="rect">
            <a:avLst/>
          </a:prstGeom>
          <a:noFill/>
        </p:spPr>
        <p:txBody>
          <a:bodyPr wrap="square" rtlCol="0">
            <a:spAutoFit/>
          </a:bodyPr>
          <a:lstStyle/>
          <a:p>
            <a:r>
              <a:rPr lang="en-US" sz="2600">
                <a:solidFill>
                  <a:schemeClr val="bg1"/>
                </a:solidFill>
                <a:latin typeface="Times New Roman" panose="02020603050405020304" pitchFamily="18" charset="0"/>
                <a:cs typeface="Times New Roman" panose="02020603050405020304" pitchFamily="18" charset="0"/>
              </a:rPr>
              <a:t>Nên ngồi ngay ngắn bên mâm cơm</a:t>
            </a:r>
          </a:p>
        </p:txBody>
      </p:sp>
      <p:sp>
        <p:nvSpPr>
          <p:cNvPr id="20" name="TextBox 19"/>
          <p:cNvSpPr txBox="1"/>
          <p:nvPr/>
        </p:nvSpPr>
        <p:spPr>
          <a:xfrm>
            <a:off x="1153480" y="6023159"/>
            <a:ext cx="4905459"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Không nên ngồi gác chân lên ghế</a:t>
            </a:r>
          </a:p>
        </p:txBody>
      </p:sp>
      <p:sp>
        <p:nvSpPr>
          <p:cNvPr id="21" name="TextBox 20"/>
          <p:cNvSpPr txBox="1"/>
          <p:nvPr/>
        </p:nvSpPr>
        <p:spPr>
          <a:xfrm>
            <a:off x="6556733" y="6039672"/>
            <a:ext cx="5022544"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Không nên ngồi quỳ gối lên chiếu</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7011" y="123361"/>
            <a:ext cx="673577" cy="649233"/>
          </a:xfrm>
          <a:prstGeom prst="rect">
            <a:avLst/>
          </a:prstGeom>
        </p:spPr>
      </p:pic>
    </p:spTree>
    <p:extLst>
      <p:ext uri="{BB962C8B-B14F-4D97-AF65-F5344CB8AC3E}">
        <p14:creationId xmlns:p14="http://schemas.microsoft.com/office/powerpoint/2010/main" val="158705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145</Words>
  <Application>Microsoft Office PowerPoint</Application>
  <PresentationFormat>Widescreen</PresentationFormat>
  <Paragraphs>18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Hi</cp:lastModifiedBy>
  <cp:revision>12</cp:revision>
  <dcterms:created xsi:type="dcterms:W3CDTF">2022-10-10T13:04:46Z</dcterms:created>
  <dcterms:modified xsi:type="dcterms:W3CDTF">2023-07-21T03:16:22Z</dcterms:modified>
</cp:coreProperties>
</file>