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8" r:id="rId2"/>
    <p:sldId id="283" r:id="rId3"/>
    <p:sldId id="279" r:id="rId4"/>
    <p:sldId id="263" r:id="rId5"/>
    <p:sldId id="272" r:id="rId6"/>
    <p:sldId id="273" r:id="rId7"/>
    <p:sldId id="278" r:id="rId8"/>
    <p:sldId id="281" r:id="rId9"/>
    <p:sldId id="284" r:id="rId10"/>
    <p:sldId id="280" r:id="rId11"/>
    <p:sldId id="274" r:id="rId12"/>
    <p:sldId id="282" r:id="rId13"/>
    <p:sldId id="285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0000CC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83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AB1AFC-46DC-4DB7-9E2F-1033C4589A22}" type="datetimeFigureOut">
              <a:rPr lang="en-US" smtClean="0"/>
              <a:t>7/28/2023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AE2097-093A-43AA-9FEB-40F2650465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8042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AED96-059F-445B-9D3D-18A6E6AD9DDF}" type="datetimeFigureOut">
              <a:rPr lang="en-US" smtClean="0"/>
              <a:pPr/>
              <a:t>7/28/2023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7ABF0-A622-457B-BE61-D13124ADE5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397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AED96-059F-445B-9D3D-18A6E6AD9DDF}" type="datetimeFigureOut">
              <a:rPr lang="en-US" smtClean="0"/>
              <a:pPr/>
              <a:t>7/28/2023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7ABF0-A622-457B-BE61-D13124ADE5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392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AED96-059F-445B-9D3D-18A6E6AD9DDF}" type="datetimeFigureOut">
              <a:rPr lang="en-US" smtClean="0"/>
              <a:pPr/>
              <a:t>7/28/2023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7ABF0-A622-457B-BE61-D13124ADE5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471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AED96-059F-445B-9D3D-18A6E6AD9DDF}" type="datetimeFigureOut">
              <a:rPr lang="en-US" smtClean="0"/>
              <a:pPr/>
              <a:t>7/28/2023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7ABF0-A622-457B-BE61-D13124ADE5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4404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AED96-059F-445B-9D3D-18A6E6AD9DDF}" type="datetimeFigureOut">
              <a:rPr lang="en-US" smtClean="0"/>
              <a:pPr/>
              <a:t>7/28/2023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7ABF0-A622-457B-BE61-D13124ADE5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475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AED96-059F-445B-9D3D-18A6E6AD9DDF}" type="datetimeFigureOut">
              <a:rPr lang="en-US" smtClean="0"/>
              <a:pPr/>
              <a:t>7/28/2023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7ABF0-A622-457B-BE61-D13124ADE5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809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AED96-059F-445B-9D3D-18A6E6AD9DDF}" type="datetimeFigureOut">
              <a:rPr lang="en-US" smtClean="0"/>
              <a:pPr/>
              <a:t>7/28/2023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7ABF0-A622-457B-BE61-D13124ADE5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063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AED96-059F-445B-9D3D-18A6E6AD9DDF}" type="datetimeFigureOut">
              <a:rPr lang="en-US" smtClean="0"/>
              <a:pPr/>
              <a:t>7/28/2023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7ABF0-A622-457B-BE61-D13124ADE5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8548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AED96-059F-445B-9D3D-18A6E6AD9DDF}" type="datetimeFigureOut">
              <a:rPr lang="en-US" smtClean="0"/>
              <a:pPr/>
              <a:t>7/28/2023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7ABF0-A622-457B-BE61-D13124ADE5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831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AED96-059F-445B-9D3D-18A6E6AD9DDF}" type="datetimeFigureOut">
              <a:rPr lang="en-US" smtClean="0"/>
              <a:pPr/>
              <a:t>7/28/2023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7ABF0-A622-457B-BE61-D13124ADE5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3934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AED96-059F-445B-9D3D-18A6E6AD9DDF}" type="datetimeFigureOut">
              <a:rPr lang="en-US" smtClean="0"/>
              <a:pPr/>
              <a:t>7/28/2023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7ABF0-A622-457B-BE61-D13124ADE5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569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AED96-059F-445B-9D3D-18A6E6AD9DDF}" type="datetimeFigureOut">
              <a:rPr lang="en-US" smtClean="0"/>
              <a:pPr/>
              <a:t>7/28/2023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E7ABF0-A622-457B-BE61-D13124ADE5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078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3702621"/>
              </p:ext>
            </p:extLst>
          </p:nvPr>
        </p:nvGraphicFramePr>
        <p:xfrm>
          <a:off x="1004454" y="544585"/>
          <a:ext cx="10515600" cy="822960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307172022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PHÒNG GIÁO DỤC VÀ ĐÀO TẠO QUẬN LONG BIÊN</a:t>
                      </a:r>
                      <a:endParaRPr lang="vi-VN" sz="2400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algn="ctr"/>
                      <a:r>
                        <a:rPr lang="vi-VN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TRƯỜNG MẦM NON </a:t>
                      </a:r>
                      <a:r>
                        <a:rPr lang="vi-VN" sz="24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HOA H</a:t>
                      </a:r>
                      <a:r>
                        <a:rPr lang="en-US" sz="24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ƯỚN</a:t>
                      </a:r>
                      <a:r>
                        <a:rPr lang="vi-VN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G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DƯƠN</a:t>
                      </a:r>
                      <a:r>
                        <a:rPr lang="vi-VN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G</a:t>
                      </a:r>
                      <a:endParaRPr lang="vi-VN" sz="240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3481981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3749385"/>
              </p:ext>
            </p:extLst>
          </p:nvPr>
        </p:nvGraphicFramePr>
        <p:xfrm>
          <a:off x="1115290" y="1785403"/>
          <a:ext cx="10515600" cy="1310640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88073747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00096"/>
                          </a:solidFill>
                          <a:effectLst/>
                          <a:latin typeface="Times New Roman" panose="02020603050405020304" pitchFamily="18" charset="0"/>
                        </a:rPr>
                        <a:t>HOẠT ĐỘNG</a:t>
                      </a:r>
                      <a:endParaRPr lang="en-US" sz="4000" dirty="0">
                        <a:effectLst/>
                      </a:endParaRPr>
                    </a:p>
                    <a:p>
                      <a:pPr algn="ctr"/>
                      <a:r>
                        <a:rPr lang="en-US" sz="4000" b="1" dirty="0">
                          <a:solidFill>
                            <a:srgbClr val="000096"/>
                          </a:solidFill>
                          <a:effectLst/>
                          <a:latin typeface="Times New Roman" panose="02020603050405020304" pitchFamily="18" charset="0"/>
                        </a:rPr>
                        <a:t>LÀM QUEN CHỮ CÁI</a:t>
                      </a:r>
                      <a:endParaRPr lang="en-US" sz="400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221323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4097721"/>
              </p:ext>
            </p:extLst>
          </p:nvPr>
        </p:nvGraphicFramePr>
        <p:xfrm>
          <a:off x="2876263" y="3163381"/>
          <a:ext cx="8887693" cy="701040"/>
        </p:xfrm>
        <a:graphic>
          <a:graphicData uri="http://schemas.openxmlformats.org/drawingml/2006/table">
            <a:tbl>
              <a:tblPr/>
              <a:tblGrid>
                <a:gridCol w="8887693">
                  <a:extLst>
                    <a:ext uri="{9D8B030D-6E8A-4147-A177-3AD203B41FA5}">
                      <a16:colId xmlns:a16="http://schemas.microsoft.com/office/drawing/2014/main" val="11770958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4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Đề</a:t>
                      </a:r>
                      <a:r>
                        <a:rPr lang="en-US" sz="4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tài</a:t>
                      </a:r>
                      <a:r>
                        <a:rPr lang="en-US" sz="4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: </a:t>
                      </a:r>
                      <a:r>
                        <a:rPr lang="en-US" sz="4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Làm</a:t>
                      </a:r>
                      <a:r>
                        <a:rPr lang="en-US" sz="4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quen</a:t>
                      </a:r>
                      <a:r>
                        <a:rPr lang="en-US" sz="4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chữ</a:t>
                      </a:r>
                      <a:r>
                        <a:rPr lang="en-US" sz="4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cái</a:t>
                      </a:r>
                      <a:r>
                        <a:rPr lang="en-US" sz="4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p-q</a:t>
                      </a:r>
                      <a:endParaRPr lang="en-US" sz="400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4510867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1224569"/>
              </p:ext>
            </p:extLst>
          </p:nvPr>
        </p:nvGraphicFramePr>
        <p:xfrm>
          <a:off x="4485408" y="4502697"/>
          <a:ext cx="6293428" cy="944880"/>
        </p:xfrm>
        <a:graphic>
          <a:graphicData uri="http://schemas.openxmlformats.org/drawingml/2006/table">
            <a:tbl>
              <a:tblPr/>
              <a:tblGrid>
                <a:gridCol w="6293428">
                  <a:extLst>
                    <a:ext uri="{9D8B030D-6E8A-4147-A177-3AD203B41FA5}">
                      <a16:colId xmlns:a16="http://schemas.microsoft.com/office/drawing/2014/main" val="45994926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vi-VN" sz="2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Lứa tuổi: 5-6 tuổi</a:t>
                      </a:r>
                      <a:endParaRPr lang="vi-VN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marL="0" indent="0" algn="l">
                        <a:buNone/>
                      </a:pP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Giáo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viên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: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Nguyễn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Khánh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Hòa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065671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9338666"/>
              </p:ext>
            </p:extLst>
          </p:nvPr>
        </p:nvGraphicFramePr>
        <p:xfrm>
          <a:off x="4485408" y="6126274"/>
          <a:ext cx="3991842" cy="518160"/>
        </p:xfrm>
        <a:graphic>
          <a:graphicData uri="http://schemas.openxmlformats.org/drawingml/2006/table">
            <a:tbl>
              <a:tblPr/>
              <a:tblGrid>
                <a:gridCol w="3991842">
                  <a:extLst>
                    <a:ext uri="{9D8B030D-6E8A-4147-A177-3AD203B41FA5}">
                      <a16:colId xmlns:a16="http://schemas.microsoft.com/office/drawing/2014/main" val="45994926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Năm</a:t>
                      </a:r>
                      <a:r>
                        <a:rPr lang="en-US" sz="2800" b="1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học</a:t>
                      </a:r>
                      <a:r>
                        <a:rPr lang="en-US" sz="2800" b="1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: 2022 - 2023</a:t>
                      </a:r>
                      <a:endParaRPr lang="vi-VN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0656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963753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85"/>
          <a:stretch>
            <a:fillRect/>
          </a:stretch>
        </p:blipFill>
        <p:spPr bwMode="auto">
          <a:xfrm>
            <a:off x="1348578" y="0"/>
            <a:ext cx="926096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262" y="3169499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b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vè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06355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39"/>
          <a:stretch>
            <a:fillRect/>
          </a:stretch>
        </p:blipFill>
        <p:spPr bwMode="auto">
          <a:xfrm>
            <a:off x="167640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0203" y="263546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br>
              <a:rPr 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hảo</a:t>
            </a:r>
            <a:endParaRPr lang="en-US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nhạc trò chơ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5403" y="575821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2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037230" y="0"/>
            <a:ext cx="9553433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9380" y="2449396"/>
            <a:ext cx="8230313" cy="2395936"/>
          </a:xfrm>
          <a:prstGeom prst="rect">
            <a:avLst/>
          </a:prstGeom>
        </p:spPr>
      </p:pic>
      <p:pic>
        <p:nvPicPr>
          <p:cNvPr id="3" name="VioletInstWinterSonataOst-Ryu_3zrmt (2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27113" y="54415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150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0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8677" r="27128" b="5367"/>
          <a:stretch/>
        </p:blipFill>
        <p:spPr>
          <a:xfrm>
            <a:off x="6513534" y="1690689"/>
            <a:ext cx="1465546" cy="26057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4559" r="22520" b="7462"/>
          <a:stretch/>
        </p:blipFill>
        <p:spPr>
          <a:xfrm>
            <a:off x="6237962" y="1553228"/>
            <a:ext cx="1465546" cy="215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3726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74432"/>
            <a:ext cx="12192000" cy="68028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8616" y="2389891"/>
            <a:ext cx="10515600" cy="2317315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67560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8" y="-49070"/>
            <a:ext cx="12180864" cy="6956139"/>
          </a:xfrm>
          <a:prstGeom prst="rect">
            <a:avLst/>
          </a:prstGeom>
        </p:spPr>
      </p:pic>
      <p:pic>
        <p:nvPicPr>
          <p:cNvPr id="7" name="Content Placeholder 10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9" y="-95921"/>
            <a:ext cx="12181351" cy="6953921"/>
          </a:xfrm>
        </p:spPr>
      </p:pic>
      <p:pic>
        <p:nvPicPr>
          <p:cNvPr id="9" name="Picture 8" descr="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2832" y="3558262"/>
            <a:ext cx="2565326" cy="259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 descr="nga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162" y="5333652"/>
            <a:ext cx="1981285" cy="551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821" y="258370"/>
            <a:ext cx="571850" cy="387690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59905" y="3322685"/>
            <a:ext cx="2752023" cy="2830389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7298945" y="-675478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.VnAvant" panose="020B7200000000000000" pitchFamily="34" charset="0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9844" b="65755" l="44290" r="52782">
                        <a14:foregroundMark x1="45461" y1="48958" x2="45461" y2="48958"/>
                        <a14:foregroundMark x1="45095" y1="50651" x2="45095" y2="506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96" t="40417" r="47174" b="34583"/>
          <a:stretch/>
        </p:blipFill>
        <p:spPr bwMode="auto">
          <a:xfrm>
            <a:off x="9906345" y="258370"/>
            <a:ext cx="1638300" cy="2956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6294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7 L 0.37956 0.00532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71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7.40741E-7 L 0.2233 -0.4419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59" y="-2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815919" y="849204"/>
            <a:ext cx="870857" cy="5174225"/>
          </a:xfrm>
          <a:prstGeom prst="rect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CC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3881795" y="887834"/>
            <a:ext cx="3629466" cy="3727937"/>
            <a:chOff x="5536421" y="2556976"/>
            <a:chExt cx="3629466" cy="3727937"/>
          </a:xfrm>
        </p:grpSpPr>
        <p:sp>
          <p:nvSpPr>
            <p:cNvPr id="5" name="Flowchart: Connector 4"/>
            <p:cNvSpPr/>
            <p:nvPr/>
          </p:nvSpPr>
          <p:spPr>
            <a:xfrm>
              <a:off x="5536421" y="2556976"/>
              <a:ext cx="3629466" cy="3727937"/>
            </a:xfrm>
            <a:prstGeom prst="flowChartConnector">
              <a:avLst/>
            </a:prstGeom>
            <a:solidFill>
              <a:srgbClr val="00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6" name="Flowchart: Connector 5"/>
            <p:cNvSpPr/>
            <p:nvPr/>
          </p:nvSpPr>
          <p:spPr>
            <a:xfrm>
              <a:off x="6315053" y="3401481"/>
              <a:ext cx="2053883" cy="2082019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888934" y="887834"/>
            <a:ext cx="3629466" cy="3727937"/>
            <a:chOff x="4811153" y="1069146"/>
            <a:chExt cx="3629466" cy="3727937"/>
          </a:xfrm>
        </p:grpSpPr>
        <p:sp>
          <p:nvSpPr>
            <p:cNvPr id="14" name="Flowchart: Connector 13"/>
            <p:cNvSpPr/>
            <p:nvPr/>
          </p:nvSpPr>
          <p:spPr>
            <a:xfrm>
              <a:off x="4811153" y="1069146"/>
              <a:ext cx="3629466" cy="3727937"/>
            </a:xfrm>
            <a:prstGeom prst="flowChartConnector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5" name="Flowchart: Connector 14"/>
            <p:cNvSpPr/>
            <p:nvPr/>
          </p:nvSpPr>
          <p:spPr>
            <a:xfrm>
              <a:off x="5589786" y="1884623"/>
              <a:ext cx="2053883" cy="2082019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/>
          <p:cNvSpPr/>
          <p:nvPr/>
        </p:nvSpPr>
        <p:spPr>
          <a:xfrm>
            <a:off x="3801395" y="849204"/>
            <a:ext cx="885381" cy="518834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704263" y="718579"/>
            <a:ext cx="872874" cy="5246793"/>
          </a:xfrm>
          <a:prstGeom prst="rect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CC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3881795" y="873320"/>
            <a:ext cx="3629466" cy="3742451"/>
            <a:chOff x="5536421" y="2556976"/>
            <a:chExt cx="3629466" cy="3727937"/>
          </a:xfrm>
        </p:grpSpPr>
        <p:sp>
          <p:nvSpPr>
            <p:cNvPr id="22" name="Flowchart: Connector 21"/>
            <p:cNvSpPr/>
            <p:nvPr/>
          </p:nvSpPr>
          <p:spPr>
            <a:xfrm>
              <a:off x="5536421" y="2556976"/>
              <a:ext cx="3629466" cy="3727937"/>
            </a:xfrm>
            <a:prstGeom prst="flowChartConnector">
              <a:avLst/>
            </a:prstGeom>
            <a:solidFill>
              <a:srgbClr val="00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3" name="Flowchart: Connector 22"/>
            <p:cNvSpPr/>
            <p:nvPr/>
          </p:nvSpPr>
          <p:spPr>
            <a:xfrm>
              <a:off x="6315053" y="3401481"/>
              <a:ext cx="2053883" cy="2082019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41080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3.17919E-6 L 0.23815 -0.0150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00" y="-80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35 -0.01041 L 0.23685 -0.0145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00" y="-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6" grpId="0" animBg="1"/>
      <p:bldP spid="16" grpId="1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502003" y="1493852"/>
            <a:ext cx="3629466" cy="3727937"/>
            <a:chOff x="1537624" y="873319"/>
            <a:chExt cx="3629466" cy="3727937"/>
          </a:xfrm>
        </p:grpSpPr>
        <p:sp>
          <p:nvSpPr>
            <p:cNvPr id="9" name="Flowchart: Connector 8"/>
            <p:cNvSpPr/>
            <p:nvPr/>
          </p:nvSpPr>
          <p:spPr>
            <a:xfrm>
              <a:off x="1537624" y="873319"/>
              <a:ext cx="3629466" cy="3727937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0" name="Flowchart: Connector 9"/>
            <p:cNvSpPr/>
            <p:nvPr/>
          </p:nvSpPr>
          <p:spPr>
            <a:xfrm>
              <a:off x="2316257" y="1688796"/>
              <a:ext cx="2053883" cy="2082019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ctangle 10"/>
          <p:cNvSpPr/>
          <p:nvPr/>
        </p:nvSpPr>
        <p:spPr>
          <a:xfrm>
            <a:off x="1438146" y="1637434"/>
            <a:ext cx="870857" cy="514519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065677" y="1579383"/>
            <a:ext cx="870857" cy="5246793"/>
          </a:xfrm>
          <a:prstGeom prst="rect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CC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7307068" y="1579383"/>
            <a:ext cx="3629466" cy="3727937"/>
            <a:chOff x="5536421" y="2556976"/>
            <a:chExt cx="3629466" cy="3727937"/>
          </a:xfrm>
        </p:grpSpPr>
        <p:sp>
          <p:nvSpPr>
            <p:cNvPr id="14" name="Flowchart: Connector 13"/>
            <p:cNvSpPr/>
            <p:nvPr/>
          </p:nvSpPr>
          <p:spPr>
            <a:xfrm>
              <a:off x="5536421" y="2556976"/>
              <a:ext cx="3629466" cy="3727937"/>
            </a:xfrm>
            <a:prstGeom prst="flowChartConnector">
              <a:avLst/>
            </a:prstGeom>
            <a:solidFill>
              <a:srgbClr val="00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5" name="Flowchart: Connector 14"/>
            <p:cNvSpPr/>
            <p:nvPr/>
          </p:nvSpPr>
          <p:spPr>
            <a:xfrm>
              <a:off x="6315053" y="3401481"/>
              <a:ext cx="2053883" cy="2082019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/>
          <p:cNvSpPr/>
          <p:nvPr/>
        </p:nvSpPr>
        <p:spPr>
          <a:xfrm>
            <a:off x="10072327" y="1604931"/>
            <a:ext cx="870857" cy="5210625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7307068" y="1593890"/>
            <a:ext cx="3629466" cy="3727937"/>
            <a:chOff x="5536421" y="2556976"/>
            <a:chExt cx="3629466" cy="3727937"/>
          </a:xfrm>
        </p:grpSpPr>
        <p:sp>
          <p:nvSpPr>
            <p:cNvPr id="20" name="Flowchart: Connector 19"/>
            <p:cNvSpPr/>
            <p:nvPr/>
          </p:nvSpPr>
          <p:spPr>
            <a:xfrm>
              <a:off x="5536421" y="2556976"/>
              <a:ext cx="3629466" cy="3727937"/>
            </a:xfrm>
            <a:prstGeom prst="flowChartConnector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1" name="Flowchart: Connector 20"/>
            <p:cNvSpPr/>
            <p:nvPr/>
          </p:nvSpPr>
          <p:spPr>
            <a:xfrm>
              <a:off x="6315053" y="3401481"/>
              <a:ext cx="2053883" cy="2082019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528181" y="1486369"/>
            <a:ext cx="3629466" cy="3727937"/>
            <a:chOff x="2756824" y="2556976"/>
            <a:chExt cx="3629466" cy="3727937"/>
          </a:xfrm>
        </p:grpSpPr>
        <p:sp>
          <p:nvSpPr>
            <p:cNvPr id="25" name="Flowchart: Connector 24"/>
            <p:cNvSpPr/>
            <p:nvPr/>
          </p:nvSpPr>
          <p:spPr>
            <a:xfrm>
              <a:off x="2756824" y="2556976"/>
              <a:ext cx="3629466" cy="3727937"/>
            </a:xfrm>
            <a:prstGeom prst="flowChartConnector">
              <a:avLst/>
            </a:prstGeom>
            <a:solidFill>
              <a:srgbClr val="00800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6" name="Flowchart: Connector 25"/>
            <p:cNvSpPr/>
            <p:nvPr/>
          </p:nvSpPr>
          <p:spPr>
            <a:xfrm>
              <a:off x="3535457" y="3372453"/>
              <a:ext cx="2053883" cy="2082019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/>
          <p:cNvSpPr/>
          <p:nvPr/>
        </p:nvSpPr>
        <p:spPr>
          <a:xfrm>
            <a:off x="1431496" y="1593890"/>
            <a:ext cx="870857" cy="5232286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946761" y="285716"/>
            <a:ext cx="10515600" cy="798657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0000CC"/>
                </a:solidFill>
                <a:latin typeface=".VnAvant" panose="020B7200000000000000" pitchFamily="34" charset="0"/>
              </a:rPr>
              <a:t>So </a:t>
            </a:r>
            <a:r>
              <a:rPr lang="en-US" sz="3600" b="1" dirty="0" err="1">
                <a:solidFill>
                  <a:srgbClr val="0000CC"/>
                </a:solidFill>
                <a:latin typeface=".VnAvant" panose="020B7200000000000000" pitchFamily="34" charset="0"/>
              </a:rPr>
              <a:t>s¸nh</a:t>
            </a:r>
            <a:r>
              <a:rPr lang="en-US" sz="3600" b="1" dirty="0">
                <a:solidFill>
                  <a:srgbClr val="0000CC"/>
                </a:solidFill>
                <a:latin typeface=".VnAvant" panose="020B7200000000000000" pitchFamily="34" charset="0"/>
              </a:rPr>
              <a:t> 2 </a:t>
            </a:r>
            <a:r>
              <a:rPr lang="en-US" sz="3600" b="1" dirty="0" err="1">
                <a:solidFill>
                  <a:srgbClr val="0000CC"/>
                </a:solidFill>
                <a:latin typeface=".VnAvant" panose="020B7200000000000000" pitchFamily="34" charset="0"/>
              </a:rPr>
              <a:t>ch</a:t>
            </a:r>
            <a:r>
              <a:rPr lang="en-US" sz="3600" b="1" dirty="0">
                <a:solidFill>
                  <a:srgbClr val="0000CC"/>
                </a:solidFill>
                <a:latin typeface=".VnAvant" panose="020B7200000000000000" pitchFamily="34" charset="0"/>
              </a:rPr>
              <a:t>÷ p-q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5356885" y="2070946"/>
            <a:ext cx="1595511" cy="12801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600" b="1" dirty="0">
                <a:solidFill>
                  <a:srgbClr val="008000"/>
                </a:solidFill>
                <a:latin typeface=".VnAvant" panose="020B7200000000000000" pitchFamily="34" charset="0"/>
                <a:ea typeface="MingLiU-ExtB" panose="02020500000000000000" pitchFamily="18" charset="-120"/>
              </a:rPr>
              <a:t>P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559130" y="4966954"/>
            <a:ext cx="1595511" cy="12801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600" b="1" dirty="0">
                <a:solidFill>
                  <a:srgbClr val="008000"/>
                </a:solidFill>
                <a:latin typeface=".VnAvant" panose="020B7200000000000000" pitchFamily="34" charset="0"/>
                <a:ea typeface="MingLiU-ExtB" panose="02020500000000000000" pitchFamily="18" charset="-120"/>
              </a:rPr>
              <a:t>Q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612" y="1614328"/>
            <a:ext cx="2447330" cy="22771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9530" y="4851175"/>
            <a:ext cx="1455717" cy="1903298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1349384" y="1614328"/>
            <a:ext cx="1407886" cy="2061030"/>
            <a:chOff x="1421055" y="2641599"/>
            <a:chExt cx="1757574" cy="2452916"/>
          </a:xfrm>
          <a:solidFill>
            <a:srgbClr val="008000"/>
          </a:solidFill>
        </p:grpSpPr>
        <p:grpSp>
          <p:nvGrpSpPr>
            <p:cNvPr id="24" name="Group 23"/>
            <p:cNvGrpSpPr/>
            <p:nvPr/>
          </p:nvGrpSpPr>
          <p:grpSpPr>
            <a:xfrm>
              <a:off x="1508596" y="2641599"/>
              <a:ext cx="1670033" cy="1836055"/>
              <a:chOff x="2756824" y="2556976"/>
              <a:chExt cx="3629466" cy="3727937"/>
            </a:xfrm>
            <a:grpFill/>
          </p:grpSpPr>
          <p:sp>
            <p:nvSpPr>
              <p:cNvPr id="25" name="Flowchart: Connector 24"/>
              <p:cNvSpPr/>
              <p:nvPr/>
            </p:nvSpPr>
            <p:spPr>
              <a:xfrm>
                <a:off x="2756824" y="2556976"/>
                <a:ext cx="3629466" cy="3727937"/>
              </a:xfrm>
              <a:prstGeom prst="flowChartConnector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26" name="Flowchart: Connector 25"/>
              <p:cNvSpPr/>
              <p:nvPr/>
            </p:nvSpPr>
            <p:spPr>
              <a:xfrm>
                <a:off x="3535457" y="3372453"/>
                <a:ext cx="2053883" cy="2082019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7" name="Rectangle 26"/>
            <p:cNvSpPr/>
            <p:nvPr/>
          </p:nvSpPr>
          <p:spPr>
            <a:xfrm>
              <a:off x="1421055" y="2650207"/>
              <a:ext cx="436773" cy="244430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 flipH="1">
            <a:off x="845799" y="4598291"/>
            <a:ext cx="1378858" cy="2017486"/>
            <a:chOff x="1421055" y="2641599"/>
            <a:chExt cx="1757574" cy="2452916"/>
          </a:xfrm>
          <a:solidFill>
            <a:srgbClr val="008000"/>
          </a:solidFill>
        </p:grpSpPr>
        <p:grpSp>
          <p:nvGrpSpPr>
            <p:cNvPr id="30" name="Group 29"/>
            <p:cNvGrpSpPr/>
            <p:nvPr/>
          </p:nvGrpSpPr>
          <p:grpSpPr>
            <a:xfrm>
              <a:off x="1508596" y="2641599"/>
              <a:ext cx="1670033" cy="1836055"/>
              <a:chOff x="2756824" y="2556976"/>
              <a:chExt cx="3629466" cy="3727937"/>
            </a:xfrm>
            <a:grpFill/>
          </p:grpSpPr>
          <p:sp>
            <p:nvSpPr>
              <p:cNvPr id="32" name="Flowchart: Connector 31"/>
              <p:cNvSpPr/>
              <p:nvPr/>
            </p:nvSpPr>
            <p:spPr>
              <a:xfrm>
                <a:off x="2756824" y="2556976"/>
                <a:ext cx="3629466" cy="3727937"/>
              </a:xfrm>
              <a:prstGeom prst="flowChartConnector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33" name="Flowchart: Connector 32"/>
              <p:cNvSpPr/>
              <p:nvPr/>
            </p:nvSpPr>
            <p:spPr>
              <a:xfrm>
                <a:off x="3535457" y="3372453"/>
                <a:ext cx="2053883" cy="2082019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1" name="Rectangle 30"/>
            <p:cNvSpPr/>
            <p:nvPr/>
          </p:nvSpPr>
          <p:spPr>
            <a:xfrm>
              <a:off x="1421055" y="2650207"/>
              <a:ext cx="436773" cy="244430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</p:grp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082049" y="522543"/>
            <a:ext cx="5188527" cy="535420"/>
          </a:xfrm>
        </p:spPr>
        <p:txBody>
          <a:bodyPr>
            <a:noAutofit/>
          </a:bodyPr>
          <a:lstStyle/>
          <a:p>
            <a:r>
              <a:rPr lang="en-US" sz="3600" b="1" dirty="0" err="1">
                <a:solidFill>
                  <a:srgbClr val="0000CC"/>
                </a:solidFill>
                <a:latin typeface=".VnAvant" panose="020B7200000000000000" pitchFamily="34" charset="0"/>
              </a:rPr>
              <a:t>C¸c</a:t>
            </a:r>
            <a:r>
              <a:rPr lang="en-US" sz="3600" b="1" dirty="0">
                <a:solidFill>
                  <a:srgbClr val="0000CC"/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.VnAvant" panose="020B7200000000000000" pitchFamily="34" charset="0"/>
              </a:rPr>
              <a:t>kiÓu</a:t>
            </a:r>
            <a:r>
              <a:rPr lang="en-US" sz="3600" b="1" dirty="0">
                <a:solidFill>
                  <a:srgbClr val="0000CC"/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.VnAvant" panose="020B7200000000000000" pitchFamily="34" charset="0"/>
              </a:rPr>
              <a:t>ch</a:t>
            </a:r>
            <a:r>
              <a:rPr lang="en-US" sz="3600" b="1" dirty="0">
                <a:solidFill>
                  <a:srgbClr val="0000CC"/>
                </a:solidFill>
                <a:latin typeface=".VnAvant" panose="020B7200000000000000" pitchFamily="34" charset="0"/>
              </a:rPr>
              <a:t>÷ p-q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327574" y="769257"/>
            <a:ext cx="1407886" cy="2061030"/>
            <a:chOff x="1421055" y="2641599"/>
            <a:chExt cx="1757574" cy="2452916"/>
          </a:xfrm>
          <a:solidFill>
            <a:srgbClr val="008000"/>
          </a:solidFill>
        </p:grpSpPr>
        <p:grpSp>
          <p:nvGrpSpPr>
            <p:cNvPr id="5" name="Group 4"/>
            <p:cNvGrpSpPr/>
            <p:nvPr/>
          </p:nvGrpSpPr>
          <p:grpSpPr>
            <a:xfrm>
              <a:off x="1508596" y="2641599"/>
              <a:ext cx="1670033" cy="1836055"/>
              <a:chOff x="2756824" y="2556976"/>
              <a:chExt cx="3629466" cy="3727937"/>
            </a:xfrm>
            <a:grpFill/>
          </p:grpSpPr>
          <p:sp>
            <p:nvSpPr>
              <p:cNvPr id="7" name="Flowchart: Connector 6"/>
              <p:cNvSpPr/>
              <p:nvPr/>
            </p:nvSpPr>
            <p:spPr>
              <a:xfrm>
                <a:off x="2756824" y="2556976"/>
                <a:ext cx="3629466" cy="3727937"/>
              </a:xfrm>
              <a:prstGeom prst="flowChartConnector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8" name="Flowchart: Connector 7"/>
              <p:cNvSpPr/>
              <p:nvPr/>
            </p:nvSpPr>
            <p:spPr>
              <a:xfrm>
                <a:off x="3535457" y="3372453"/>
                <a:ext cx="2053883" cy="2082019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" name="Rectangle 5"/>
            <p:cNvSpPr/>
            <p:nvPr/>
          </p:nvSpPr>
          <p:spPr>
            <a:xfrm>
              <a:off x="1421055" y="2650207"/>
              <a:ext cx="436773" cy="244430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 flipH="1">
            <a:off x="7980504" y="834546"/>
            <a:ext cx="1378858" cy="2017486"/>
            <a:chOff x="1421055" y="2641599"/>
            <a:chExt cx="1757574" cy="2452916"/>
          </a:xfrm>
          <a:solidFill>
            <a:srgbClr val="008000"/>
          </a:solidFill>
        </p:grpSpPr>
        <p:grpSp>
          <p:nvGrpSpPr>
            <p:cNvPr id="10" name="Group 9"/>
            <p:cNvGrpSpPr/>
            <p:nvPr/>
          </p:nvGrpSpPr>
          <p:grpSpPr>
            <a:xfrm>
              <a:off x="1508596" y="2641599"/>
              <a:ext cx="1670033" cy="1836055"/>
              <a:chOff x="2756824" y="2556976"/>
              <a:chExt cx="3629466" cy="3727937"/>
            </a:xfrm>
            <a:grpFill/>
          </p:grpSpPr>
          <p:sp>
            <p:nvSpPr>
              <p:cNvPr id="12" name="Flowchart: Connector 11"/>
              <p:cNvSpPr/>
              <p:nvPr/>
            </p:nvSpPr>
            <p:spPr>
              <a:xfrm>
                <a:off x="2756824" y="2556976"/>
                <a:ext cx="3629466" cy="3727937"/>
              </a:xfrm>
              <a:prstGeom prst="flowChartConnector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13" name="Flowchart: Connector 12"/>
              <p:cNvSpPr/>
              <p:nvPr/>
            </p:nvSpPr>
            <p:spPr>
              <a:xfrm>
                <a:off x="3535457" y="3372453"/>
                <a:ext cx="2053883" cy="2082019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1421055" y="2650207"/>
              <a:ext cx="436773" cy="244430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265710" y="4036810"/>
            <a:ext cx="1407886" cy="2116048"/>
            <a:chOff x="6908799" y="834546"/>
            <a:chExt cx="1407886" cy="2116048"/>
          </a:xfrm>
        </p:grpSpPr>
        <p:grpSp>
          <p:nvGrpSpPr>
            <p:cNvPr id="15" name="Group 14"/>
            <p:cNvGrpSpPr/>
            <p:nvPr/>
          </p:nvGrpSpPr>
          <p:grpSpPr>
            <a:xfrm>
              <a:off x="6978923" y="1407873"/>
              <a:ext cx="1337762" cy="1542721"/>
              <a:chOff x="2756824" y="2556976"/>
              <a:chExt cx="3629466" cy="3727937"/>
            </a:xfrm>
            <a:solidFill>
              <a:srgbClr val="008000"/>
            </a:solidFill>
          </p:grpSpPr>
          <p:sp>
            <p:nvSpPr>
              <p:cNvPr id="17" name="Flowchart: Connector 16"/>
              <p:cNvSpPr/>
              <p:nvPr/>
            </p:nvSpPr>
            <p:spPr>
              <a:xfrm>
                <a:off x="2756824" y="2556976"/>
                <a:ext cx="3629466" cy="3727937"/>
              </a:xfrm>
              <a:prstGeom prst="flowChartConnector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18" name="Flowchart: Connector 17"/>
              <p:cNvSpPr/>
              <p:nvPr/>
            </p:nvSpPr>
            <p:spPr>
              <a:xfrm>
                <a:off x="3535457" y="3372453"/>
                <a:ext cx="2053883" cy="2082019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Rectangle 15"/>
            <p:cNvSpPr/>
            <p:nvPr/>
          </p:nvSpPr>
          <p:spPr>
            <a:xfrm>
              <a:off x="6908799" y="834546"/>
              <a:ext cx="349872" cy="2053797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7933008" y="4002140"/>
            <a:ext cx="1426354" cy="2053797"/>
            <a:chOff x="7049047" y="3560532"/>
            <a:chExt cx="1426354" cy="2053797"/>
          </a:xfrm>
        </p:grpSpPr>
        <p:grpSp>
          <p:nvGrpSpPr>
            <p:cNvPr id="20" name="Group 19"/>
            <p:cNvGrpSpPr/>
            <p:nvPr/>
          </p:nvGrpSpPr>
          <p:grpSpPr>
            <a:xfrm>
              <a:off x="7049047" y="4061289"/>
              <a:ext cx="1337762" cy="1542721"/>
              <a:chOff x="2756824" y="2556976"/>
              <a:chExt cx="3629466" cy="3727937"/>
            </a:xfrm>
            <a:solidFill>
              <a:srgbClr val="008000"/>
            </a:solidFill>
          </p:grpSpPr>
          <p:sp>
            <p:nvSpPr>
              <p:cNvPr id="22" name="Flowchart: Connector 21"/>
              <p:cNvSpPr/>
              <p:nvPr/>
            </p:nvSpPr>
            <p:spPr>
              <a:xfrm>
                <a:off x="2756824" y="2556976"/>
                <a:ext cx="3629466" cy="3727937"/>
              </a:xfrm>
              <a:prstGeom prst="flowChartConnector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23" name="Flowchart: Connector 22"/>
              <p:cNvSpPr/>
              <p:nvPr/>
            </p:nvSpPr>
            <p:spPr>
              <a:xfrm>
                <a:off x="3535457" y="3372453"/>
                <a:ext cx="2053883" cy="2082019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" name="Rectangle 20"/>
            <p:cNvSpPr/>
            <p:nvPr/>
          </p:nvSpPr>
          <p:spPr>
            <a:xfrm>
              <a:off x="8125529" y="3560532"/>
              <a:ext cx="349872" cy="2053797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10343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0206" y="1880774"/>
            <a:ext cx="10515600" cy="2145316"/>
          </a:xfrm>
        </p:spPr>
        <p:txBody>
          <a:bodyPr>
            <a:normAutofit/>
          </a:bodyPr>
          <a:lstStyle/>
          <a:p>
            <a:pPr algn="ctr"/>
            <a:r>
              <a:rPr 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br>
              <a:rPr 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6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</a:t>
            </a:r>
            <a:r>
              <a:rPr lang="en-US" sz="6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6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6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endParaRPr lang="en-US" sz="67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42707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9348"/>
            <a:ext cx="12330543" cy="6907348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962890" y="49250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latin typeface=".VnAvant" panose="020B7200000000000000" pitchFamily="34" charset="0"/>
              </a:rPr>
              <a:t>Con </a:t>
            </a:r>
            <a:r>
              <a:rPr lang="en-US" sz="2800" b="1" dirty="0" err="1">
                <a:latin typeface=".VnAvant" panose="020B7200000000000000" pitchFamily="34" charset="0"/>
              </a:rPr>
              <a:t>h·y</a:t>
            </a:r>
            <a:r>
              <a:rPr lang="en-US" sz="2800" b="1" dirty="0">
                <a:latin typeface=".VnAvant" panose="020B7200000000000000" pitchFamily="34" charset="0"/>
              </a:rPr>
              <a:t> </a:t>
            </a:r>
            <a:r>
              <a:rPr lang="en-US" sz="2800" b="1" dirty="0" err="1">
                <a:latin typeface=".VnAvant" panose="020B7200000000000000" pitchFamily="34" charset="0"/>
              </a:rPr>
              <a:t>t×m</a:t>
            </a:r>
            <a:r>
              <a:rPr lang="en-US" sz="2800" b="1" dirty="0">
                <a:latin typeface=".VnAvant" panose="020B7200000000000000" pitchFamily="34" charset="0"/>
              </a:rPr>
              <a:t> </a:t>
            </a:r>
            <a:r>
              <a:rPr lang="en-US" sz="2800" b="1" dirty="0" err="1">
                <a:latin typeface=".VnAvant" panose="020B7200000000000000" pitchFamily="34" charset="0"/>
              </a:rPr>
              <a:t>nh÷ng</a:t>
            </a:r>
            <a:r>
              <a:rPr lang="en-US" sz="2800" b="1" dirty="0">
                <a:latin typeface=".VnAvant" panose="020B7200000000000000" pitchFamily="34" charset="0"/>
              </a:rPr>
              <a:t> </a:t>
            </a:r>
            <a:r>
              <a:rPr lang="en-US" sz="2800" b="1" dirty="0" err="1">
                <a:latin typeface=".VnAvant" panose="020B7200000000000000" pitchFamily="34" charset="0"/>
              </a:rPr>
              <a:t>ch</a:t>
            </a:r>
            <a:r>
              <a:rPr lang="en-US" sz="2800" b="1" dirty="0">
                <a:latin typeface=".VnAvant" panose="020B7200000000000000" pitchFamily="34" charset="0"/>
              </a:rPr>
              <a:t>÷ </a:t>
            </a:r>
            <a:r>
              <a:rPr lang="en-US" sz="2800" b="1" dirty="0" err="1">
                <a:latin typeface=".VnAvant" panose="020B7200000000000000" pitchFamily="34" charset="0"/>
              </a:rPr>
              <a:t>c¸i</a:t>
            </a:r>
            <a:r>
              <a:rPr lang="en-US" sz="2800" b="1" dirty="0">
                <a:latin typeface=".VnAvant" panose="020B7200000000000000" pitchFamily="34" charset="0"/>
              </a:rPr>
              <a:t> </a:t>
            </a:r>
            <a:r>
              <a:rPr lang="en-US" sz="2800" b="1" dirty="0" err="1">
                <a:latin typeface=".VnAvant" panose="020B7200000000000000" pitchFamily="34" charset="0"/>
              </a:rPr>
              <a:t>phï</a:t>
            </a:r>
            <a:r>
              <a:rPr lang="en-US" sz="2800" b="1" dirty="0">
                <a:latin typeface=".VnAvant" panose="020B7200000000000000" pitchFamily="34" charset="0"/>
              </a:rPr>
              <a:t> </a:t>
            </a:r>
            <a:r>
              <a:rPr lang="en-US" sz="2800" b="1" dirty="0" err="1">
                <a:latin typeface=".VnAvant" panose="020B7200000000000000" pitchFamily="34" charset="0"/>
              </a:rPr>
              <a:t>hîp</a:t>
            </a:r>
            <a:r>
              <a:rPr lang="en-US" sz="2800" b="1" dirty="0">
                <a:latin typeface=".VnAvant" panose="020B7200000000000000" pitchFamily="34" charset="0"/>
              </a:rPr>
              <a:t> </a:t>
            </a:r>
            <a:r>
              <a:rPr lang="en-US" sz="2800" b="1" dirty="0" err="1">
                <a:latin typeface=".VnAvant" panose="020B7200000000000000" pitchFamily="34" charset="0"/>
              </a:rPr>
              <a:t>trong</a:t>
            </a:r>
            <a:r>
              <a:rPr lang="en-US" sz="2800" b="1" dirty="0">
                <a:latin typeface=".VnAvant" panose="020B7200000000000000" pitchFamily="34" charset="0"/>
              </a:rPr>
              <a:t> « </a:t>
            </a:r>
            <a:r>
              <a:rPr lang="en-US" sz="2800" b="1" dirty="0" err="1">
                <a:latin typeface=".VnAvant" panose="020B7200000000000000" pitchFamily="34" charset="0"/>
              </a:rPr>
              <a:t>trèng</a:t>
            </a:r>
            <a:r>
              <a:rPr lang="en-US" sz="2800" b="1" dirty="0">
                <a:latin typeface=".VnAvant" panose="020B7200000000000000" pitchFamily="34" charset="0"/>
              </a:rPr>
              <a:t> </a:t>
            </a:r>
            <a:r>
              <a:rPr lang="en-US" sz="2800" b="1" dirty="0" err="1">
                <a:latin typeface=".VnAvant" panose="020B7200000000000000" pitchFamily="34" charset="0"/>
              </a:rPr>
              <a:t>nhÐ</a:t>
            </a:r>
            <a:endParaRPr lang="en-US" sz="2800" b="1" dirty="0">
              <a:latin typeface=".VnAvant" panose="020B7200000000000000" pitchFamily="34" charset="0"/>
            </a:endParaRPr>
          </a:p>
        </p:txBody>
      </p:sp>
      <p:graphicFrame>
        <p:nvGraphicFramePr>
          <p:cNvPr id="6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59735774"/>
              </p:ext>
            </p:extLst>
          </p:nvPr>
        </p:nvGraphicFramePr>
        <p:xfrm>
          <a:off x="112730" y="2368452"/>
          <a:ext cx="11871453" cy="1068725"/>
        </p:xfrm>
        <a:graphic>
          <a:graphicData uri="http://schemas.openxmlformats.org/drawingml/2006/table">
            <a:tbl>
              <a:tblPr firstRow="1" bandRow="1"/>
              <a:tblGrid>
                <a:gridCol w="1079223">
                  <a:extLst>
                    <a:ext uri="{9D8B030D-6E8A-4147-A177-3AD203B41FA5}">
                      <a16:colId xmlns:a16="http://schemas.microsoft.com/office/drawing/2014/main" val="457636701"/>
                    </a:ext>
                  </a:extLst>
                </a:gridCol>
                <a:gridCol w="1079223">
                  <a:extLst>
                    <a:ext uri="{9D8B030D-6E8A-4147-A177-3AD203B41FA5}">
                      <a16:colId xmlns:a16="http://schemas.microsoft.com/office/drawing/2014/main" val="566596873"/>
                    </a:ext>
                  </a:extLst>
                </a:gridCol>
                <a:gridCol w="1079223">
                  <a:extLst>
                    <a:ext uri="{9D8B030D-6E8A-4147-A177-3AD203B41FA5}">
                      <a16:colId xmlns:a16="http://schemas.microsoft.com/office/drawing/2014/main" val="1241506035"/>
                    </a:ext>
                  </a:extLst>
                </a:gridCol>
                <a:gridCol w="1079223">
                  <a:extLst>
                    <a:ext uri="{9D8B030D-6E8A-4147-A177-3AD203B41FA5}">
                      <a16:colId xmlns:a16="http://schemas.microsoft.com/office/drawing/2014/main" val="2479768621"/>
                    </a:ext>
                  </a:extLst>
                </a:gridCol>
                <a:gridCol w="1079223">
                  <a:extLst>
                    <a:ext uri="{9D8B030D-6E8A-4147-A177-3AD203B41FA5}">
                      <a16:colId xmlns:a16="http://schemas.microsoft.com/office/drawing/2014/main" val="2720189148"/>
                    </a:ext>
                  </a:extLst>
                </a:gridCol>
                <a:gridCol w="1079223">
                  <a:extLst>
                    <a:ext uri="{9D8B030D-6E8A-4147-A177-3AD203B41FA5}">
                      <a16:colId xmlns:a16="http://schemas.microsoft.com/office/drawing/2014/main" val="4019630879"/>
                    </a:ext>
                  </a:extLst>
                </a:gridCol>
                <a:gridCol w="1079223">
                  <a:extLst>
                    <a:ext uri="{9D8B030D-6E8A-4147-A177-3AD203B41FA5}">
                      <a16:colId xmlns:a16="http://schemas.microsoft.com/office/drawing/2014/main" val="3274542222"/>
                    </a:ext>
                  </a:extLst>
                </a:gridCol>
                <a:gridCol w="1079223">
                  <a:extLst>
                    <a:ext uri="{9D8B030D-6E8A-4147-A177-3AD203B41FA5}">
                      <a16:colId xmlns:a16="http://schemas.microsoft.com/office/drawing/2014/main" val="474488015"/>
                    </a:ext>
                  </a:extLst>
                </a:gridCol>
                <a:gridCol w="1079223">
                  <a:extLst>
                    <a:ext uri="{9D8B030D-6E8A-4147-A177-3AD203B41FA5}">
                      <a16:colId xmlns:a16="http://schemas.microsoft.com/office/drawing/2014/main" val="2409763617"/>
                    </a:ext>
                  </a:extLst>
                </a:gridCol>
                <a:gridCol w="1079223">
                  <a:extLst>
                    <a:ext uri="{9D8B030D-6E8A-4147-A177-3AD203B41FA5}">
                      <a16:colId xmlns:a16="http://schemas.microsoft.com/office/drawing/2014/main" val="146321286"/>
                    </a:ext>
                  </a:extLst>
                </a:gridCol>
                <a:gridCol w="1079223">
                  <a:extLst>
                    <a:ext uri="{9D8B030D-6E8A-4147-A177-3AD203B41FA5}">
                      <a16:colId xmlns:a16="http://schemas.microsoft.com/office/drawing/2014/main" val="2192515296"/>
                    </a:ext>
                  </a:extLst>
                </a:gridCol>
              </a:tblGrid>
              <a:tr h="10687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6400" b="1" dirty="0">
                          <a:solidFill>
                            <a:srgbClr val="1400D6"/>
                          </a:solidFill>
                          <a:effectLst/>
                          <a:latin typeface=".VnAvant" panose="020B7200000000000000" pitchFamily="34" charset="0"/>
                        </a:rPr>
                        <a:t> h</a:t>
                      </a:r>
                      <a:endParaRPr lang="en-US" sz="6400" dirty="0">
                        <a:effectLst/>
                        <a:latin typeface=".VnAvant" panose="020B7200000000000000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6400" b="1" dirty="0">
                          <a:solidFill>
                            <a:srgbClr val="1400D6"/>
                          </a:solidFill>
                          <a:effectLst/>
                          <a:latin typeface=".VnAvant" panose="020B7200000000000000" pitchFamily="34" charset="0"/>
                        </a:rPr>
                        <a:t> p</a:t>
                      </a:r>
                      <a:endParaRPr lang="en-US" sz="6400" dirty="0">
                        <a:latin typeface=".VnAvant" panose="020B72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6400" b="1" dirty="0">
                          <a:solidFill>
                            <a:srgbClr val="1400D6"/>
                          </a:solidFill>
                          <a:effectLst/>
                          <a:latin typeface=".VnAvant" panose="020B7200000000000000" pitchFamily="34" charset="0"/>
                        </a:rPr>
                        <a:t> q</a:t>
                      </a:r>
                      <a:endParaRPr lang="en-US" sz="6400" dirty="0">
                        <a:latin typeface=".VnAvant" panose="020B72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400" b="1" dirty="0">
                          <a:solidFill>
                            <a:srgbClr val="1400D6"/>
                          </a:solidFill>
                          <a:effectLst/>
                          <a:latin typeface=".VnAvant" panose="020B7200000000000000" pitchFamily="34" charset="0"/>
                        </a:rPr>
                        <a:t> k</a:t>
                      </a:r>
                      <a:endParaRPr lang="en-US" sz="6400" dirty="0">
                        <a:latin typeface=".VnAvant" panose="020B72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400" b="1" dirty="0">
                          <a:solidFill>
                            <a:srgbClr val="1400D6"/>
                          </a:solidFill>
                          <a:effectLst/>
                          <a:latin typeface=".VnAvant" panose="020B7200000000000000" pitchFamily="34" charset="0"/>
                        </a:rPr>
                        <a:t> h</a:t>
                      </a:r>
                      <a:endParaRPr lang="en-US" sz="6400" dirty="0">
                        <a:latin typeface=".VnAvant" panose="020B72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400" dirty="0">
                          <a:latin typeface=".VnAvant" panose="020B7200000000000000" pitchFamily="34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400" dirty="0">
                          <a:latin typeface=".VnAvant" panose="020B7200000000000000" pitchFamily="34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400" dirty="0">
                          <a:latin typeface=".VnAvant" panose="020B7200000000000000" pitchFamily="34" charset="0"/>
                        </a:rPr>
                        <a:t> </a:t>
                      </a:r>
                      <a:r>
                        <a:rPr lang="en-US" sz="6400" b="1" dirty="0">
                          <a:solidFill>
                            <a:srgbClr val="0000CC"/>
                          </a:solidFill>
                          <a:latin typeface=".VnAvant" panose="020B7200000000000000" pitchFamily="34" charset="0"/>
                        </a:rPr>
                        <a:t>k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6400" b="1" dirty="0">
                          <a:solidFill>
                            <a:srgbClr val="000099"/>
                          </a:solidFill>
                          <a:latin typeface=".VnAvant" panose="020B7200000000000000" pitchFamily="34" charset="0"/>
                        </a:rPr>
                        <a:t> h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6400" b="1" dirty="0">
                          <a:solidFill>
                            <a:srgbClr val="000099"/>
                          </a:solidFill>
                          <a:latin typeface=".VnAvant" panose="020B7200000000000000" pitchFamily="34" charset="0"/>
                        </a:rPr>
                        <a:t>p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400" dirty="0">
                          <a:latin typeface=".VnAvant" panose="020B7200000000000000" pitchFamily="34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4643065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727912" y="2225705"/>
            <a:ext cx="69965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400" b="1" dirty="0">
                <a:solidFill>
                  <a:srgbClr val="FF0000"/>
                </a:solidFill>
                <a:latin typeface=".VnAvant" panose="020B7200000000000000" pitchFamily="34" charset="0"/>
              </a:rPr>
              <a:t>p</a:t>
            </a:r>
            <a:endParaRPr lang="en-US" sz="6400" dirty="0">
              <a:solidFill>
                <a:srgbClr val="FF0000"/>
              </a:solidFill>
              <a:latin typeface=".VnAvant" panose="020B7200000000000000" pitchFamily="34" charset="0"/>
            </a:endParaRP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1094235" y="2280580"/>
            <a:ext cx="69965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400" b="1" dirty="0">
                <a:solidFill>
                  <a:srgbClr val="FF0000"/>
                </a:solidFill>
                <a:latin typeface=".VnAvant" panose="020B7200000000000000" pitchFamily="34" charset="0"/>
              </a:rPr>
              <a:t>q</a:t>
            </a:r>
            <a:endParaRPr lang="en-US" sz="6400" dirty="0">
              <a:solidFill>
                <a:srgbClr val="FF0000"/>
              </a:solidFill>
              <a:latin typeface=".VnAvant" panose="020B7200000000000000" pitchFamily="34" charset="0"/>
            </a:endParaRP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746631" y="2225705"/>
            <a:ext cx="69965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400" b="1" dirty="0">
                <a:solidFill>
                  <a:srgbClr val="FF0000"/>
                </a:solidFill>
                <a:latin typeface=".VnAvant" panose="020B7200000000000000" pitchFamily="34" charset="0"/>
              </a:rPr>
              <a:t>q</a:t>
            </a:r>
            <a:endParaRPr lang="en-US" sz="6400" dirty="0">
              <a:solidFill>
                <a:srgbClr val="FF0000"/>
              </a:solidFill>
              <a:latin typeface=".VnAvant" panose="020B7200000000000000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1599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1468</TotalTime>
  <Words>143</Words>
  <Application>Microsoft Office PowerPoint</Application>
  <PresentationFormat>Widescreen</PresentationFormat>
  <Paragraphs>31</Paragraphs>
  <Slides>13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.VnAvant</vt:lpstr>
      <vt:lpstr>Arial</vt:lpstr>
      <vt:lpstr>Calibri</vt:lpstr>
      <vt:lpstr>Calibri Light</vt:lpstr>
      <vt:lpstr>Times New Roman</vt:lpstr>
      <vt:lpstr>Office Theme</vt:lpstr>
      <vt:lpstr>PowerPoint Presentation</vt:lpstr>
      <vt:lpstr>Trò chơi: Nhìn nhanh – đoán đúng</vt:lpstr>
      <vt:lpstr>PowerPoint Presentation</vt:lpstr>
      <vt:lpstr>PowerPoint Presentation</vt:lpstr>
      <vt:lpstr>So s¸nh 2 ch÷ p-q</vt:lpstr>
      <vt:lpstr>C¸c kiÓu ch÷ p-q</vt:lpstr>
      <vt:lpstr>PowerPoint Presentation</vt:lpstr>
      <vt:lpstr>Trò chơi 1:  Ô chữ bí mật</vt:lpstr>
      <vt:lpstr>PowerPoint Presentation</vt:lpstr>
      <vt:lpstr>Trò chơi 2:  Đọc vè đố chữ</vt:lpstr>
      <vt:lpstr>Trò chơi 3 Cặp đôi hoàn hảo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Hi</cp:lastModifiedBy>
  <cp:revision>153</cp:revision>
  <dcterms:created xsi:type="dcterms:W3CDTF">2018-01-20T02:02:26Z</dcterms:created>
  <dcterms:modified xsi:type="dcterms:W3CDTF">2023-07-28T14:07:56Z</dcterms:modified>
</cp:coreProperties>
</file>