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71" d="100"/>
          <a:sy n="71" d="100"/>
        </p:scale>
        <p:origin x="4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75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584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37802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87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2446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4444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497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519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02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385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50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61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82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50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73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307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3">
                <a:lumMod val="0"/>
                <a:lumOff val="100000"/>
              </a:schemeClr>
            </a:gs>
            <a:gs pos="35000">
              <a:schemeClr val="accent3">
                <a:lumMod val="0"/>
                <a:lumOff val="10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65221" y="433138"/>
            <a:ext cx="11117179" cy="17274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10728603" cy="1320800"/>
          </a:xfrm>
        </p:spPr>
        <p:txBody>
          <a:bodyPr>
            <a:prstTxWarp prst="textDeflateBottom">
              <a:avLst/>
            </a:prstTxWarp>
            <a:noAutofit/>
          </a:bodyPr>
          <a:lstStyle/>
          <a:p>
            <a:r>
              <a:rPr lang="en-US" sz="4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vực</a:t>
            </a:r>
            <a:r>
              <a:rPr lang="en-US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8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u="sng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4800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971801"/>
            <a:ext cx="8596668" cy="33648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36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30-35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30-35 </a:t>
            </a:r>
            <a:r>
              <a:rPr 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alt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Khánh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7151B4-548F-F0FD-7D8C-C1D93A6003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4548" y="5130548"/>
            <a:ext cx="1727452" cy="1727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45872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7860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1.Hoạt </a:t>
            </a:r>
            <a:r>
              <a:rPr lang="en-US" b="1" dirty="0" err="1">
                <a:solidFill>
                  <a:srgbClr val="C00000"/>
                </a:solidFill>
              </a:rPr>
              <a:t>động</a:t>
            </a:r>
            <a:r>
              <a:rPr lang="en-US" b="1" dirty="0">
                <a:solidFill>
                  <a:srgbClr val="C00000"/>
                </a:solidFill>
              </a:rPr>
              <a:t> 1: </a:t>
            </a:r>
            <a:r>
              <a:rPr lang="en-US" b="1" dirty="0" err="1">
                <a:solidFill>
                  <a:srgbClr val="C00000"/>
                </a:solidFill>
              </a:rPr>
              <a:t>Gây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hứng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thú</a:t>
            </a:r>
            <a:endParaRPr lang="en-US" b="1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548" y="994611"/>
            <a:ext cx="7010399" cy="5743072"/>
          </a:xfrm>
        </p:spPr>
      </p:pic>
      <p:sp>
        <p:nvSpPr>
          <p:cNvPr id="8" name="Wave 7"/>
          <p:cNvSpPr/>
          <p:nvPr/>
        </p:nvSpPr>
        <p:spPr>
          <a:xfrm>
            <a:off x="7748336" y="2502568"/>
            <a:ext cx="3561347" cy="96252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Có</a:t>
            </a:r>
            <a:r>
              <a:rPr lang="en-US" sz="2000" dirty="0"/>
              <a:t> </a:t>
            </a:r>
            <a:r>
              <a:rPr lang="en-US" sz="2000" dirty="0" err="1"/>
              <a:t>những</a:t>
            </a:r>
            <a:r>
              <a:rPr lang="en-US" sz="2000" dirty="0"/>
              <a:t> con </a:t>
            </a:r>
            <a:r>
              <a:rPr lang="en-US" sz="2000" dirty="0" err="1"/>
              <a:t>vật</a:t>
            </a:r>
            <a:r>
              <a:rPr lang="en-US" sz="2000" dirty="0"/>
              <a:t> </a:t>
            </a:r>
            <a:r>
              <a:rPr lang="en-US" sz="2000" dirty="0" err="1"/>
              <a:t>nào</a:t>
            </a:r>
            <a:r>
              <a:rPr lang="en-US" sz="2000" dirty="0"/>
              <a:t>?</a:t>
            </a:r>
          </a:p>
        </p:txBody>
      </p:sp>
      <p:sp>
        <p:nvSpPr>
          <p:cNvPr id="10" name="6-Point Star 9"/>
          <p:cNvSpPr/>
          <p:nvPr/>
        </p:nvSpPr>
        <p:spPr>
          <a:xfrm>
            <a:off x="7379368" y="3673643"/>
            <a:ext cx="4315326" cy="2759241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GD: </a:t>
            </a:r>
            <a:r>
              <a:rPr lang="en-US" sz="2000" dirty="0" err="1"/>
              <a:t>phải</a:t>
            </a:r>
            <a:r>
              <a:rPr lang="en-US" sz="2000" dirty="0"/>
              <a:t> </a:t>
            </a:r>
            <a:r>
              <a:rPr lang="en-US" sz="2000" dirty="0" err="1"/>
              <a:t>biết</a:t>
            </a:r>
            <a:r>
              <a:rPr lang="en-US" sz="2000" dirty="0"/>
              <a:t> </a:t>
            </a:r>
            <a:r>
              <a:rPr lang="en-US" sz="2000" dirty="0" err="1"/>
              <a:t>bảo</a:t>
            </a:r>
            <a:r>
              <a:rPr lang="en-US" sz="2000" dirty="0"/>
              <a:t> </a:t>
            </a:r>
            <a:r>
              <a:rPr lang="en-US" sz="2000" dirty="0" err="1"/>
              <a:t>vệ</a:t>
            </a:r>
            <a:r>
              <a:rPr lang="en-US" sz="2000" dirty="0"/>
              <a:t> </a:t>
            </a:r>
            <a:r>
              <a:rPr lang="en-US" sz="2000" dirty="0" err="1"/>
              <a:t>các</a:t>
            </a:r>
            <a:r>
              <a:rPr lang="en-US" sz="2000" dirty="0"/>
              <a:t> </a:t>
            </a:r>
            <a:r>
              <a:rPr lang="en-US" sz="2000" dirty="0" err="1"/>
              <a:t>lạo</a:t>
            </a:r>
            <a:r>
              <a:rPr lang="en-US" sz="2000" dirty="0"/>
              <a:t> </a:t>
            </a:r>
            <a:r>
              <a:rPr lang="en-US" sz="2000" dirty="0" err="1"/>
              <a:t>động</a:t>
            </a:r>
            <a:r>
              <a:rPr lang="en-US" sz="2000" dirty="0"/>
              <a:t> </a:t>
            </a:r>
            <a:r>
              <a:rPr lang="en-US" sz="2000" dirty="0" err="1"/>
              <a:t>vật</a:t>
            </a:r>
            <a:r>
              <a:rPr lang="en-US" sz="2000" dirty="0"/>
              <a:t> </a:t>
            </a:r>
            <a:r>
              <a:rPr lang="en-US" sz="2000" dirty="0" err="1"/>
              <a:t>sống</a:t>
            </a:r>
            <a:r>
              <a:rPr lang="en-US" sz="2000" dirty="0"/>
              <a:t> </a:t>
            </a: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rừng</a:t>
            </a:r>
            <a:r>
              <a:rPr lang="en-US" sz="2000" dirty="0"/>
              <a:t> </a:t>
            </a:r>
            <a:r>
              <a:rPr lang="en-US" sz="2000" dirty="0" err="1"/>
              <a:t>không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săn</a:t>
            </a:r>
            <a:r>
              <a:rPr lang="en-US" sz="2000" dirty="0"/>
              <a:t> </a:t>
            </a:r>
            <a:r>
              <a:rPr lang="en-US" sz="2000" dirty="0" err="1"/>
              <a:t>bắt</a:t>
            </a:r>
            <a:endParaRPr lang="en-US" sz="2000" dirty="0"/>
          </a:p>
        </p:txBody>
      </p:sp>
      <p:sp>
        <p:nvSpPr>
          <p:cNvPr id="12" name="Double Wave 11"/>
          <p:cNvSpPr/>
          <p:nvPr/>
        </p:nvSpPr>
        <p:spPr>
          <a:xfrm>
            <a:off x="7748336" y="1002631"/>
            <a:ext cx="3416968" cy="930442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/>
              <a:t>Bức</a:t>
            </a:r>
            <a:r>
              <a:rPr lang="en-US" sz="2400" dirty="0"/>
              <a:t> </a:t>
            </a:r>
            <a:r>
              <a:rPr lang="en-US" sz="2400" dirty="0" err="1"/>
              <a:t>tranh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gì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51982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10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solidFill>
                  <a:srgbClr val="C00000"/>
                </a:solidFill>
              </a:rPr>
              <a:t> </a:t>
            </a:r>
            <a:r>
              <a:rPr lang="en-US" sz="4900" b="1" u="sng" dirty="0">
                <a:solidFill>
                  <a:srgbClr val="C00000"/>
                </a:solidFill>
              </a:rPr>
              <a:t>1.Con </a:t>
            </a:r>
            <a:r>
              <a:rPr lang="en-US" sz="4900" b="1" u="sng" dirty="0" err="1">
                <a:solidFill>
                  <a:srgbClr val="C00000"/>
                </a:solidFill>
              </a:rPr>
              <a:t>hổ</a:t>
            </a:r>
            <a:endParaRPr lang="en-US" sz="4900" b="1" u="sng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0019"/>
            <a:ext cx="6272462" cy="6087980"/>
          </a:xfrm>
        </p:spPr>
      </p:pic>
      <p:sp>
        <p:nvSpPr>
          <p:cNvPr id="5" name="Oval 4"/>
          <p:cNvSpPr/>
          <p:nvPr/>
        </p:nvSpPr>
        <p:spPr>
          <a:xfrm>
            <a:off x="677334" y="5678905"/>
            <a:ext cx="4298334" cy="11790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>
                <a:solidFill>
                  <a:srgbClr val="7030A0"/>
                </a:solidFill>
              </a:rPr>
              <a:t>Con </a:t>
            </a:r>
            <a:r>
              <a:rPr lang="en-US" sz="6000" b="1" dirty="0" err="1">
                <a:solidFill>
                  <a:srgbClr val="7030A0"/>
                </a:solidFill>
              </a:rPr>
              <a:t>hổ</a:t>
            </a:r>
            <a:endParaRPr lang="en-US" sz="6000" b="1" dirty="0">
              <a:solidFill>
                <a:srgbClr val="7030A0"/>
              </a:solidFill>
            </a:endParaRPr>
          </a:p>
        </p:txBody>
      </p:sp>
      <p:sp>
        <p:nvSpPr>
          <p:cNvPr id="7" name="Double Wave 6"/>
          <p:cNvSpPr/>
          <p:nvPr/>
        </p:nvSpPr>
        <p:spPr>
          <a:xfrm>
            <a:off x="7507705" y="609600"/>
            <a:ext cx="2903620" cy="818147"/>
          </a:xfrm>
          <a:prstGeom prst="doubleWav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Bức</a:t>
            </a:r>
            <a:r>
              <a:rPr lang="en-US" dirty="0"/>
              <a:t> </a:t>
            </a:r>
            <a:r>
              <a:rPr lang="en-US" dirty="0" err="1"/>
              <a:t>tranh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  <p:sp>
        <p:nvSpPr>
          <p:cNvPr id="8" name="Double Wave 7"/>
          <p:cNvSpPr/>
          <p:nvPr/>
        </p:nvSpPr>
        <p:spPr>
          <a:xfrm>
            <a:off x="7491663" y="1604209"/>
            <a:ext cx="2903620" cy="802106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 </a:t>
            </a:r>
            <a:r>
              <a:rPr lang="en-US" dirty="0" err="1"/>
              <a:t>hổ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</p:txBody>
      </p:sp>
      <p:sp>
        <p:nvSpPr>
          <p:cNvPr id="9" name="Double Wave 8"/>
          <p:cNvSpPr/>
          <p:nvPr/>
        </p:nvSpPr>
        <p:spPr>
          <a:xfrm>
            <a:off x="7491663" y="2711116"/>
            <a:ext cx="2903620" cy="802105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 </a:t>
            </a:r>
            <a:r>
              <a:rPr lang="en-US" dirty="0" err="1"/>
              <a:t>hổ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ăn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  <p:sp>
        <p:nvSpPr>
          <p:cNvPr id="10" name="Double Wave 9"/>
          <p:cNvSpPr/>
          <p:nvPr/>
        </p:nvSpPr>
        <p:spPr>
          <a:xfrm>
            <a:off x="7491663" y="3657600"/>
            <a:ext cx="2903620" cy="737937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Lợi</a:t>
            </a:r>
            <a:r>
              <a:rPr lang="en-US" dirty="0"/>
              <a:t> </a:t>
            </a:r>
            <a:r>
              <a:rPr lang="en-US" dirty="0" err="1"/>
              <a:t>ích</a:t>
            </a:r>
            <a:r>
              <a:rPr lang="en-US" dirty="0"/>
              <a:t>:</a:t>
            </a:r>
          </a:p>
        </p:txBody>
      </p:sp>
      <p:sp>
        <p:nvSpPr>
          <p:cNvPr id="11" name="Explosion 2 10"/>
          <p:cNvSpPr/>
          <p:nvPr/>
        </p:nvSpPr>
        <p:spPr>
          <a:xfrm>
            <a:off x="6833936" y="4539916"/>
            <a:ext cx="5053263" cy="2318084"/>
          </a:xfrm>
          <a:prstGeom prst="irregularSeal2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chăm</a:t>
            </a:r>
            <a:r>
              <a:rPr lang="en-US" dirty="0"/>
              <a:t> </a:t>
            </a:r>
            <a:r>
              <a:rPr lang="en-US" dirty="0" err="1"/>
              <a:t>sóc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4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9132" y="-224055"/>
            <a:ext cx="8322287" cy="833120"/>
          </a:xfrm>
        </p:spPr>
        <p:txBody>
          <a:bodyPr>
            <a:noAutofit/>
          </a:bodyPr>
          <a:lstStyle/>
          <a:p>
            <a:pPr algn="ctr"/>
            <a:r>
              <a:rPr lang="en-US" sz="4800" dirty="0">
                <a:solidFill>
                  <a:srgbClr val="C00000"/>
                </a:solidFill>
              </a:rPr>
              <a:t>2.Con </a:t>
            </a:r>
            <a:r>
              <a:rPr lang="en-US" sz="4800" dirty="0" err="1">
                <a:solidFill>
                  <a:srgbClr val="C00000"/>
                </a:solidFill>
              </a:rPr>
              <a:t>voi</a:t>
            </a:r>
            <a:endParaRPr lang="en-US" sz="48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5829"/>
            <a:ext cx="6224337" cy="6122171"/>
          </a:xfrm>
        </p:spPr>
      </p:pic>
      <p:sp>
        <p:nvSpPr>
          <p:cNvPr id="5" name="Oval 4"/>
          <p:cNvSpPr/>
          <p:nvPr/>
        </p:nvSpPr>
        <p:spPr>
          <a:xfrm>
            <a:off x="834189" y="5678906"/>
            <a:ext cx="3609474" cy="11790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7030A0"/>
                </a:solidFill>
              </a:rPr>
              <a:t>Con </a:t>
            </a:r>
            <a:r>
              <a:rPr lang="en-US" sz="4800" b="1" dirty="0" err="1">
                <a:solidFill>
                  <a:srgbClr val="7030A0"/>
                </a:solidFill>
              </a:rPr>
              <a:t>voi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7202905" y="609599"/>
            <a:ext cx="4267200" cy="101065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Bưc</a:t>
            </a:r>
            <a:r>
              <a:rPr lang="en-US" dirty="0"/>
              <a:t> </a:t>
            </a:r>
            <a:r>
              <a:rPr lang="en-US" dirty="0" err="1"/>
              <a:t>stranh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  <p:sp>
        <p:nvSpPr>
          <p:cNvPr id="8" name="Flowchart: Punched Tape 7"/>
          <p:cNvSpPr/>
          <p:nvPr/>
        </p:nvSpPr>
        <p:spPr>
          <a:xfrm>
            <a:off x="7202905" y="1796716"/>
            <a:ext cx="4267200" cy="1058779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Con </a:t>
            </a:r>
            <a:r>
              <a:rPr lang="en-US" dirty="0" err="1"/>
              <a:t>voi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?</a:t>
            </a:r>
          </a:p>
        </p:txBody>
      </p:sp>
      <p:sp>
        <p:nvSpPr>
          <p:cNvPr id="9" name="Flowchart: Punched Tape 8"/>
          <p:cNvSpPr/>
          <p:nvPr/>
        </p:nvSpPr>
        <p:spPr>
          <a:xfrm>
            <a:off x="7202905" y="3272589"/>
            <a:ext cx="4267200" cy="109086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Lợi</a:t>
            </a:r>
            <a:r>
              <a:rPr lang="en-US" dirty="0"/>
              <a:t> </a:t>
            </a:r>
            <a:r>
              <a:rPr lang="en-US" dirty="0" err="1"/>
              <a:t>ích</a:t>
            </a:r>
            <a:endParaRPr lang="en-US" dirty="0"/>
          </a:p>
        </p:txBody>
      </p:sp>
      <p:sp>
        <p:nvSpPr>
          <p:cNvPr id="10" name="6-Point Star 9"/>
          <p:cNvSpPr/>
          <p:nvPr/>
        </p:nvSpPr>
        <p:spPr>
          <a:xfrm>
            <a:off x="7202905" y="4491789"/>
            <a:ext cx="4475748" cy="2366210"/>
          </a:xfrm>
          <a:prstGeom prst="star6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chăm</a:t>
            </a:r>
            <a:r>
              <a:rPr lang="en-US" dirty="0"/>
              <a:t> </a:t>
            </a:r>
            <a:r>
              <a:rPr lang="en-US" dirty="0" err="1"/>
              <a:t>sóc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221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284" y="0"/>
            <a:ext cx="4974718" cy="545432"/>
          </a:xfrm>
        </p:spPr>
        <p:txBody>
          <a:bodyPr>
            <a:no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3.Con </a:t>
            </a:r>
            <a:r>
              <a:rPr lang="en-US" sz="4000" dirty="0" err="1">
                <a:solidFill>
                  <a:srgbClr val="C00000"/>
                </a:solidFill>
              </a:rPr>
              <a:t>khỉ</a:t>
            </a:r>
            <a:endParaRPr lang="en-US" sz="4000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4816"/>
            <a:ext cx="5566611" cy="5943183"/>
          </a:xfrm>
        </p:spPr>
      </p:pic>
      <p:sp>
        <p:nvSpPr>
          <p:cNvPr id="6" name="Flowchart: Punched Tape 5"/>
          <p:cNvSpPr/>
          <p:nvPr/>
        </p:nvSpPr>
        <p:spPr>
          <a:xfrm>
            <a:off x="6513096" y="449179"/>
            <a:ext cx="5181598" cy="1106905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bg1"/>
                </a:solidFill>
              </a:rPr>
              <a:t>Đây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là</a:t>
            </a:r>
            <a:r>
              <a:rPr lang="en-US" sz="2800" dirty="0">
                <a:solidFill>
                  <a:schemeClr val="bg1"/>
                </a:solidFill>
              </a:rPr>
              <a:t> con </a:t>
            </a:r>
            <a:r>
              <a:rPr lang="en-US" sz="2800" dirty="0" err="1">
                <a:solidFill>
                  <a:schemeClr val="bg1"/>
                </a:solidFill>
              </a:rPr>
              <a:t>gì</a:t>
            </a:r>
            <a:r>
              <a:rPr lang="en-US" sz="28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7" name="Double Wave 6"/>
          <p:cNvSpPr/>
          <p:nvPr/>
        </p:nvSpPr>
        <p:spPr>
          <a:xfrm>
            <a:off x="6513096" y="1892968"/>
            <a:ext cx="5117432" cy="1139408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Con </a:t>
            </a:r>
            <a:r>
              <a:rPr lang="en-US" sz="2400" dirty="0" err="1">
                <a:solidFill>
                  <a:schemeClr val="bg1"/>
                </a:solidFill>
              </a:rPr>
              <a:t>khỉ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thích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ăn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gì</a:t>
            </a:r>
            <a:r>
              <a:rPr lang="en-US" sz="24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8" name="Double Wave 7"/>
          <p:cNvSpPr/>
          <p:nvPr/>
        </p:nvSpPr>
        <p:spPr>
          <a:xfrm>
            <a:off x="6513096" y="3313112"/>
            <a:ext cx="5069304" cy="1026277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Loiwk</a:t>
            </a:r>
            <a:r>
              <a:rPr lang="en-US" dirty="0"/>
              <a:t> </a:t>
            </a:r>
            <a:r>
              <a:rPr lang="en-US" dirty="0" err="1"/>
              <a:t>ích</a:t>
            </a:r>
            <a:endParaRPr lang="en-US" dirty="0"/>
          </a:p>
        </p:txBody>
      </p:sp>
      <p:sp>
        <p:nvSpPr>
          <p:cNvPr id="9" name="6-Point Star 8"/>
          <p:cNvSpPr/>
          <p:nvPr/>
        </p:nvSpPr>
        <p:spPr>
          <a:xfrm>
            <a:off x="6561224" y="4620124"/>
            <a:ext cx="5069304" cy="2237875"/>
          </a:xfrm>
          <a:prstGeom prst="star6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baỏ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, </a:t>
            </a:r>
            <a:r>
              <a:rPr lang="en-US" dirty="0" err="1"/>
              <a:t>chăm</a:t>
            </a:r>
            <a:r>
              <a:rPr lang="en-US" dirty="0"/>
              <a:t> </a:t>
            </a:r>
            <a:r>
              <a:rPr lang="en-US" dirty="0" err="1"/>
              <a:t>sóc</a:t>
            </a:r>
            <a:r>
              <a:rPr lang="en-US" dirty="0"/>
              <a:t>…</a:t>
            </a:r>
          </a:p>
        </p:txBody>
      </p:sp>
      <p:sp>
        <p:nvSpPr>
          <p:cNvPr id="3" name="Oval 2"/>
          <p:cNvSpPr/>
          <p:nvPr/>
        </p:nvSpPr>
        <p:spPr>
          <a:xfrm>
            <a:off x="1166648" y="5896303"/>
            <a:ext cx="3132636" cy="9616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u="sng" dirty="0">
                <a:solidFill>
                  <a:srgbClr val="C00000"/>
                </a:solidFill>
              </a:rPr>
              <a:t>Con </a:t>
            </a:r>
            <a:r>
              <a:rPr lang="en-US" sz="4000" b="1" u="sng" dirty="0" err="1">
                <a:solidFill>
                  <a:srgbClr val="C00000"/>
                </a:solidFill>
              </a:rPr>
              <a:t>khỉ</a:t>
            </a:r>
            <a:endParaRPr lang="en-US" sz="4000" b="1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5737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24" y="0"/>
            <a:ext cx="9147878" cy="740979"/>
          </a:xfrm>
        </p:spPr>
        <p:txBody>
          <a:bodyPr>
            <a:normAutofit/>
          </a:bodyPr>
          <a:lstStyle/>
          <a:p>
            <a:r>
              <a:rPr lang="en-US" dirty="0"/>
              <a:t>2.Luyện </a:t>
            </a:r>
            <a:r>
              <a:rPr lang="en-US" dirty="0" err="1"/>
              <a:t>tập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38" y="892750"/>
            <a:ext cx="2389734" cy="274908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2123" y="740980"/>
            <a:ext cx="2284194" cy="23710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199" y="3641834"/>
            <a:ext cx="2426084" cy="29463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94" y="2265307"/>
            <a:ext cx="2223621" cy="13765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8247" y="1844566"/>
            <a:ext cx="2158070" cy="152395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1266" y="5123793"/>
            <a:ext cx="1885950" cy="146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37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7706546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160</TotalTime>
  <Words>178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Facet</vt:lpstr>
      <vt:lpstr>Lĩnh vực phát triển nhận thức</vt:lpstr>
      <vt:lpstr>1.Hoạt động 1: Gây hứng thú</vt:lpstr>
      <vt:lpstr> 1.Con hổ</vt:lpstr>
      <vt:lpstr>2.Con voi</vt:lpstr>
      <vt:lpstr>3.Con khỉ</vt:lpstr>
      <vt:lpstr>2.Luyện tập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thầy cô đến với buổi học ngày hôm nay</dc:title>
  <dc:creator>Admin</dc:creator>
  <cp:lastModifiedBy>Hi</cp:lastModifiedBy>
  <cp:revision>21</cp:revision>
  <dcterms:created xsi:type="dcterms:W3CDTF">2021-05-11T01:58:31Z</dcterms:created>
  <dcterms:modified xsi:type="dcterms:W3CDTF">2023-07-28T03:05:44Z</dcterms:modified>
</cp:coreProperties>
</file>