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7" r:id="rId4"/>
    <p:sldId id="270" r:id="rId5"/>
    <p:sldId id="272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9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6AC78-6AAD-48B2-9846-53DD06AF52B0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8AB9A-9BDF-4208-BD43-9A4887AE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7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97634F-33A1-4045-984F-28FF6EF2B82C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51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2A70-C3C5-4EF0-9771-F0EAD7F3B948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an%20Anh\Lan%20Anh_%20A6%20(2019-2020)\BGTT%20Lan%20Anh\BGTT%20T02_S&#7921;%20t&#237;ch%20b&#225;nh%20ch&#432;ng%20b&#225;nh%20gi&#224;y\B&#233;%20Ch&#250;c%20T&#7871;t%20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52891"/>
            <a:ext cx="7772400" cy="1470025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14500" y="279690"/>
            <a:ext cx="571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PHÒNG GD&amp;ĐT QUẬN  LONG BIỂN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TRƯỜNG MẦM NON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HOA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HƯỚNG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DƯƠNG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152400" y="2920436"/>
            <a:ext cx="7419975" cy="96576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1418"/>
              </a:avLst>
            </a:prstTxWarp>
          </a:bodyPr>
          <a:lstStyle/>
          <a:p>
            <a:pPr algn="ctr"/>
            <a:r>
              <a:rPr lang="en-US" sz="2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</a:rPr>
              <a:t>	</a:t>
            </a:r>
            <a:r>
              <a:rPr lang="en-US" sz="28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</a:rPr>
              <a:t>LÀM</a:t>
            </a:r>
            <a:r>
              <a:rPr lang="en-US" sz="2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</a:rPr>
              <a:t> QUEN VĂN </a:t>
            </a:r>
            <a:r>
              <a:rPr lang="en-US" sz="28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</a:rPr>
              <a:t>HỌC</a:t>
            </a:r>
            <a:endParaRPr lang="en-US" sz="2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099532" y="3585815"/>
            <a:ext cx="579838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(5 – 6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Khánh Hòa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5473745"/>
            <a:ext cx="294343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vi-VN" sz="2400" b="1" i="1" dirty="0">
                <a:solidFill>
                  <a:srgbClr val="7030A0"/>
                </a:solidFill>
                <a:latin typeface="+mj-lt"/>
              </a:rPr>
              <a:t>Năm</a:t>
            </a: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2022 – 2023</a:t>
            </a:r>
          </a:p>
          <a:p>
            <a:pPr eaLnBrk="1" hangingPunct="1">
              <a:defRPr/>
            </a:pPr>
            <a:endParaRPr lang="en-US" sz="2400" i="1" dirty="0">
              <a:latin typeface="+mj-lt"/>
            </a:endParaRPr>
          </a:p>
        </p:txBody>
      </p:sp>
      <p:pic>
        <p:nvPicPr>
          <p:cNvPr id="4" name="Picture 3" descr="A picture containing flower, sunflower, plant, text&#10;&#10;Description automatically generated">
            <a:extLst>
              <a:ext uri="{FF2B5EF4-FFF2-40B4-BE49-F238E27FC236}">
                <a16:creationId xmlns:a16="http://schemas.microsoft.com/office/drawing/2014/main" id="{48C410BF-3555-43E6-9AE4-A307EABD2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68" y="895384"/>
            <a:ext cx="1760538" cy="176053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486400" y="4419600"/>
            <a:ext cx="3962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50"/>
                </a:solidFill>
              </a:rPr>
              <a:t>Tỏa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nắng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hai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mẹ</a:t>
            </a:r>
            <a:r>
              <a:rPr lang="en-US" sz="2000" dirty="0">
                <a:solidFill>
                  <a:srgbClr val="00B050"/>
                </a:solidFill>
              </a:rPr>
              <a:t> con</a:t>
            </a:r>
          </a:p>
          <a:p>
            <a:pPr algn="ctr"/>
            <a:r>
              <a:rPr lang="en-US" sz="2000" dirty="0" err="1">
                <a:solidFill>
                  <a:srgbClr val="00B050"/>
                </a:solidFill>
              </a:rPr>
              <a:t>Bóng</a:t>
            </a:r>
            <a:r>
              <a:rPr lang="en-US" sz="2000" dirty="0">
                <a:solidFill>
                  <a:srgbClr val="00B050"/>
                </a:solidFill>
              </a:rPr>
              <a:t> con </a:t>
            </a:r>
            <a:r>
              <a:rPr lang="en-US" sz="2000" dirty="0" err="1">
                <a:solidFill>
                  <a:srgbClr val="00B050"/>
                </a:solidFill>
              </a:rPr>
              <a:t>vè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bóng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mẹ</a:t>
            </a:r>
            <a:endParaRPr lang="en-US" sz="2000" dirty="0">
              <a:solidFill>
                <a:srgbClr val="00B050"/>
              </a:solidFill>
            </a:endParaRPr>
          </a:p>
          <a:p>
            <a:pPr algn="ctr"/>
            <a:r>
              <a:rPr lang="en-US" sz="2000" dirty="0" err="1">
                <a:solidFill>
                  <a:srgbClr val="00B050"/>
                </a:solidFill>
              </a:rPr>
              <a:t>Dắt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nhau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đi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trên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đường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4419600" y="4648200"/>
            <a:ext cx="4343400" cy="1447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50"/>
                </a:solidFill>
              </a:rPr>
              <a:t>Ông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nhíu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mắt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nhìn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em</a:t>
            </a:r>
            <a:endParaRPr lang="en-US" sz="2000" dirty="0">
              <a:solidFill>
                <a:srgbClr val="00B050"/>
              </a:solidFill>
            </a:endParaRPr>
          </a:p>
          <a:p>
            <a:pPr algn="ctr"/>
            <a:r>
              <a:rPr lang="en-US" sz="2000" dirty="0" err="1">
                <a:solidFill>
                  <a:srgbClr val="00B050"/>
                </a:solidFill>
              </a:rPr>
              <a:t>Em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nhíu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mắt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nhìn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ông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181600" y="4038600"/>
            <a:ext cx="4191000" cy="2971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50"/>
                </a:solidFill>
              </a:rPr>
              <a:t>Ông</a:t>
            </a:r>
            <a:r>
              <a:rPr lang="en-US" sz="2000" dirty="0">
                <a:solidFill>
                  <a:srgbClr val="00B050"/>
                </a:solidFill>
              </a:rPr>
              <a:t> ở </a:t>
            </a:r>
            <a:r>
              <a:rPr lang="en-US" sz="2000" dirty="0" err="1">
                <a:solidFill>
                  <a:srgbClr val="00B050"/>
                </a:solidFill>
              </a:rPr>
              <a:t>trên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trời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nhé</a:t>
            </a:r>
            <a:endParaRPr lang="en-US" sz="2000" dirty="0">
              <a:solidFill>
                <a:srgbClr val="00B050"/>
              </a:solidFill>
            </a:endParaRPr>
          </a:p>
          <a:p>
            <a:pPr algn="ctr"/>
            <a:r>
              <a:rPr lang="en-US" sz="2000" dirty="0" err="1">
                <a:solidFill>
                  <a:srgbClr val="00B050"/>
                </a:solidFill>
              </a:rPr>
              <a:t>Cháu</a:t>
            </a:r>
            <a:r>
              <a:rPr lang="en-US" sz="2000" dirty="0">
                <a:solidFill>
                  <a:srgbClr val="00B050"/>
                </a:solidFill>
              </a:rPr>
              <a:t> ở </a:t>
            </a:r>
            <a:r>
              <a:rPr lang="en-US" sz="2000" dirty="0" err="1">
                <a:solidFill>
                  <a:srgbClr val="00B050"/>
                </a:solidFill>
              </a:rPr>
              <a:t>dưới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này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thôi</a:t>
            </a:r>
            <a:endParaRPr lang="en-US" sz="2000" dirty="0">
              <a:solidFill>
                <a:srgbClr val="00B050"/>
              </a:solidFill>
            </a:endParaRPr>
          </a:p>
          <a:p>
            <a:pPr algn="ctr"/>
            <a:r>
              <a:rPr lang="en-US" sz="2000" dirty="0" err="1">
                <a:solidFill>
                  <a:srgbClr val="00B050"/>
                </a:solidFill>
              </a:rPr>
              <a:t>Hai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ông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cháu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cùng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cười</a:t>
            </a:r>
            <a:endParaRPr lang="en-US" sz="2000" dirty="0">
              <a:solidFill>
                <a:srgbClr val="00B050"/>
              </a:solidFill>
            </a:endParaRPr>
          </a:p>
          <a:p>
            <a:pPr algn="ctr"/>
            <a:r>
              <a:rPr lang="en-US" sz="2000" dirty="0" err="1">
                <a:solidFill>
                  <a:srgbClr val="00B050"/>
                </a:solidFill>
              </a:rPr>
              <a:t>Mẹ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cười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đi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bên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cạnh</a:t>
            </a:r>
            <a:endParaRPr lang="en-US" sz="2000" dirty="0">
              <a:solidFill>
                <a:srgbClr val="00B050"/>
              </a:solidFill>
            </a:endParaRPr>
          </a:p>
          <a:p>
            <a:pPr algn="ctr"/>
            <a:r>
              <a:rPr lang="en-US" sz="2000" dirty="0" err="1">
                <a:solidFill>
                  <a:srgbClr val="00B050"/>
                </a:solidFill>
              </a:rPr>
              <a:t>Ông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mặt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trời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óng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ánh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438400"/>
            <a:ext cx="63722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Đàm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thoại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trích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ông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mặt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>
                <a:solidFill>
                  <a:srgbClr val="FF0000"/>
                </a:solidFill>
              </a:rPr>
              <a:t>Trẻ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đọc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thơ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u="sng" dirty="0" err="1">
                <a:solidFill>
                  <a:srgbClr val="7030A0"/>
                </a:solidFill>
              </a:rPr>
              <a:t>Hoạt</a:t>
            </a:r>
            <a:r>
              <a:rPr lang="en-US" sz="5400" u="sng" dirty="0">
                <a:solidFill>
                  <a:srgbClr val="7030A0"/>
                </a:solidFill>
              </a:rPr>
              <a:t> </a:t>
            </a:r>
            <a:r>
              <a:rPr lang="en-US" sz="5400" u="sng" dirty="0" err="1">
                <a:solidFill>
                  <a:srgbClr val="7030A0"/>
                </a:solidFill>
              </a:rPr>
              <a:t>động</a:t>
            </a:r>
            <a:r>
              <a:rPr lang="en-US" sz="5400" u="sng" dirty="0">
                <a:solidFill>
                  <a:srgbClr val="7030A0"/>
                </a:solidFill>
              </a:rPr>
              <a:t> </a:t>
            </a:r>
            <a:r>
              <a:rPr lang="en-US" sz="5400" u="sng" dirty="0" err="1">
                <a:solidFill>
                  <a:srgbClr val="7030A0"/>
                </a:solidFill>
              </a:rPr>
              <a:t>kết</a:t>
            </a:r>
            <a:r>
              <a:rPr lang="en-US" sz="5400" u="sng" dirty="0">
                <a:solidFill>
                  <a:srgbClr val="7030A0"/>
                </a:solidFill>
              </a:rPr>
              <a:t> </a:t>
            </a:r>
            <a:r>
              <a:rPr lang="en-US" sz="5400" u="sng" dirty="0" err="1">
                <a:solidFill>
                  <a:srgbClr val="7030A0"/>
                </a:solidFill>
              </a:rPr>
              <a:t>thúc</a:t>
            </a:r>
            <a:r>
              <a:rPr lang="en-US" sz="5400" u="sng" dirty="0">
                <a:solidFill>
                  <a:srgbClr val="7030A0"/>
                </a:solidFill>
              </a:rPr>
              <a:t>: </a:t>
            </a:r>
            <a:r>
              <a:rPr lang="en-US" sz="5400" u="sng" dirty="0" err="1">
                <a:solidFill>
                  <a:srgbClr val="7030A0"/>
                </a:solidFill>
              </a:rPr>
              <a:t>Trò</a:t>
            </a:r>
            <a:r>
              <a:rPr lang="en-US" sz="5400" u="sng" dirty="0">
                <a:solidFill>
                  <a:srgbClr val="7030A0"/>
                </a:solidFill>
              </a:rPr>
              <a:t> </a:t>
            </a:r>
            <a:r>
              <a:rPr lang="en-US" sz="5400" u="sng" dirty="0" err="1">
                <a:solidFill>
                  <a:srgbClr val="7030A0"/>
                </a:solidFill>
              </a:rPr>
              <a:t>chơi</a:t>
            </a:r>
            <a:endParaRPr lang="en-US" sz="5400" u="sng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76962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Xếp</a:t>
            </a:r>
            <a:r>
              <a:rPr lang="en-US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cap="none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2743200" y="3962400"/>
            <a:ext cx="4267200" cy="2133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</a:rPr>
              <a:t>Hết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giờ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3124200"/>
            <a:ext cx="56819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Cảm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ơn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các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giáo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nền 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133600" y="304800"/>
            <a:ext cx="3500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I. Mục đích , yêu cầu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445" y="1228397"/>
            <a:ext cx="8916223" cy="4401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vi-VN" sz="2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* Kiến thức</a:t>
            </a:r>
            <a:endParaRPr lang="vi-VN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buFontTx/>
              <a:buChar char="-"/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Trẻ nhớ </a:t>
            </a:r>
            <a:r>
              <a:rPr lang="vi-VN" sz="2200">
                <a:solidFill>
                  <a:schemeClr val="accent1">
                    <a:lumMod val="50000"/>
                  </a:schemeClr>
                </a:solidFill>
                <a:latin typeface="+mj-lt"/>
              </a:rPr>
              <a:t>tên </a:t>
            </a:r>
            <a:r>
              <a:rPr lang="en-US" sz="2200">
                <a:solidFill>
                  <a:schemeClr val="accent1">
                    <a:lumMod val="50000"/>
                  </a:schemeClr>
                </a:solidFill>
                <a:latin typeface="+mj-lt"/>
              </a:rPr>
              <a:t>bài thơ, tác giả</a:t>
            </a:r>
            <a:endParaRPr lang="vi-VN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vi-VN" sz="2200" b="1" i="1">
                <a:solidFill>
                  <a:schemeClr val="accent1">
                    <a:lumMod val="50000"/>
                  </a:schemeClr>
                </a:solidFill>
                <a:latin typeface="+mj-lt"/>
              </a:rPr>
              <a:t>* </a:t>
            </a:r>
            <a:r>
              <a:rPr lang="vi-VN" sz="2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Kỹ năng</a:t>
            </a:r>
            <a:endParaRPr lang="vi-VN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Trẻ biết lắng nghe và và bộc lộ cảm xúc cá nhân tự nhiên.</a:t>
            </a:r>
          </a:p>
          <a:p>
            <a:pPr eaLnBrk="1" hangingPunct="1"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Phát triển ngôn ngữ rõ ràng, mạch lạc.</a:t>
            </a:r>
          </a:p>
          <a:p>
            <a:pPr eaLnBrk="1" hangingPunct="1"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Phát triển trí nhớ, tư duy, quan sát của trẻ.</a:t>
            </a:r>
          </a:p>
          <a:p>
            <a:pPr eaLnBrk="1" hangingPunct="1"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Rèn trẻ kỹ năng di chuột trên máy tính.</a:t>
            </a:r>
          </a:p>
          <a:p>
            <a:pPr eaLnBrk="1" hangingPunct="1"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Phát triển kỹ năng vận động đi chạy theo đường dích zắc</a:t>
            </a:r>
          </a:p>
          <a:p>
            <a:pPr eaLnBrk="1" hangingPunct="1">
              <a:defRPr/>
            </a:pPr>
            <a:r>
              <a:rPr lang="vi-VN" sz="22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* Thái độ</a:t>
            </a:r>
            <a:endParaRPr lang="vi-VN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buFontTx/>
              <a:buChar char="-"/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Giáo dục trẻ biết giữ gìn, bảo vệ và phát huy phong tục tập quán tốt đẹp của 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dân tộc Việt nam.</a:t>
            </a:r>
          </a:p>
          <a:p>
            <a:pPr eaLnBrk="1" hangingPunct="1">
              <a:defRPr/>
            </a:pPr>
            <a:r>
              <a:rPr lang="vi-VN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Hứng thú tham gia vào các hoạt động.</a:t>
            </a:r>
          </a:p>
          <a:p>
            <a:pPr eaLnBrk="1" hangingPunct="1">
              <a:defRPr/>
            </a:pP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5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3048000" y="533400"/>
            <a:ext cx="227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II. Chuẩn bị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044575" y="1371600"/>
            <a:ext cx="617726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00B0F0"/>
                </a:solidFill>
              </a:rPr>
              <a:t>- Giáo án điện tử có nội dung bài dạy.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00B0F0"/>
                </a:solidFill>
              </a:rPr>
              <a:t>- Bảng tương tác, que chỉ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00B0F0"/>
                </a:solidFill>
              </a:rPr>
              <a:t>- Giấy vẽ, bút màu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00B0F0"/>
                </a:solidFill>
              </a:rPr>
              <a:t>- Video hoạt hình </a:t>
            </a:r>
            <a:r>
              <a:rPr lang="en-US" altLang="en-US" sz="2800">
                <a:solidFill>
                  <a:srgbClr val="00B0F0"/>
                </a:solidFill>
              </a:rPr>
              <a:t>thơ </a:t>
            </a:r>
            <a:r>
              <a:rPr lang="vi-VN" altLang="en-US" sz="2800">
                <a:solidFill>
                  <a:srgbClr val="00B0F0"/>
                </a:solidFill>
              </a:rPr>
              <a:t>“</a:t>
            </a:r>
            <a:r>
              <a:rPr lang="en-US" altLang="en-US" sz="2800">
                <a:solidFill>
                  <a:srgbClr val="00B0F0"/>
                </a:solidFill>
              </a:rPr>
              <a:t>ông mặt trời</a:t>
            </a:r>
            <a:r>
              <a:rPr lang="vi-VN" altLang="en-US" sz="2800">
                <a:solidFill>
                  <a:srgbClr val="00B0F0"/>
                </a:solidFill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0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819400" y="609600"/>
            <a:ext cx="3151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III. Tiến hành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641" y="2209800"/>
            <a:ext cx="807253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 algn="ctr" eaLnBrk="1" hangingPunct="1">
              <a:buFontTx/>
              <a:buAutoNum type="arabicPeriod"/>
              <a:defRPr/>
            </a:pPr>
            <a:r>
              <a:rPr lang="en-US" sz="3200" b="1" dirty="0" err="1">
                <a:solidFill>
                  <a:srgbClr val="00B0F0"/>
                </a:solidFill>
              </a:rPr>
              <a:t>Ổn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định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tổ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chức</a:t>
            </a:r>
            <a:endParaRPr lang="en-US" sz="3200" b="1" dirty="0">
              <a:solidFill>
                <a:srgbClr val="00B0F0"/>
              </a:solidFill>
            </a:endParaRPr>
          </a:p>
          <a:p>
            <a:pPr marL="514350" indent="-514350" algn="ctr" eaLnBrk="1" hangingPunct="1"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Mời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cùng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cô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 “Cháu vẽ ông mặt trời”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Bé Chúc Tết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2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900" y="2133600"/>
            <a:ext cx="78506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sz="3200" b="1" dirty="0">
                <a:solidFill>
                  <a:srgbClr val="00B0F0"/>
                </a:solidFill>
              </a:rPr>
              <a:t>2.Phương </a:t>
            </a:r>
            <a:r>
              <a:rPr lang="en-US" sz="3200" b="1" dirty="0" err="1">
                <a:solidFill>
                  <a:srgbClr val="00B0F0"/>
                </a:solidFill>
              </a:rPr>
              <a:t>pháp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hình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thức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tổ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chức</a:t>
            </a:r>
            <a:endParaRPr lang="en-US" sz="3200" b="1" dirty="0">
              <a:solidFill>
                <a:srgbClr val="00B0F0"/>
              </a:solidFill>
            </a:endParaRPr>
          </a:p>
          <a:p>
            <a:pPr marL="514350" indent="-514350" algn="ctr" eaLnBrk="1" hangingPunct="1">
              <a:defRPr/>
            </a:pPr>
            <a:r>
              <a:rPr lang="en-US" sz="3200" err="1">
                <a:solidFill>
                  <a:schemeClr val="accent1">
                    <a:lumMod val="50000"/>
                  </a:schemeClr>
                </a:solidFill>
              </a:rPr>
              <a:t>Cô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 đọc thơ cho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trẻ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nghe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 algn="ctr" eaLnBrk="1" hangingPunct="1">
              <a:defRPr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Lần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1: 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</a:rPr>
              <a:t>Cô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 đọc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diễn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cảm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kết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hợp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cử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chỉ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điệu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bộ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5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6913" y="2133600"/>
            <a:ext cx="777494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 algn="ctr" eaLnBrk="1" hangingPunct="1">
              <a:defRPr/>
            </a:pP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 algn="ctr" eaLnBrk="1" hangingPunct="1">
              <a:defRPr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Lần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2: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Cô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kể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diễn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cảm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kết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hợp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giáo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án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điện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tử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ranh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0" name="Explosion 1 9"/>
          <p:cNvSpPr/>
          <p:nvPr/>
        </p:nvSpPr>
        <p:spPr>
          <a:xfrm>
            <a:off x="228600" y="-228600"/>
            <a:ext cx="2743200" cy="3733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990600"/>
            <a:ext cx="1371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ranh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Explosion 1 6"/>
          <p:cNvSpPr/>
          <p:nvPr/>
        </p:nvSpPr>
        <p:spPr>
          <a:xfrm>
            <a:off x="152400" y="0"/>
            <a:ext cx="2895600" cy="2438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762000"/>
            <a:ext cx="14478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360</Words>
  <Application>Microsoft Office PowerPoint</Application>
  <PresentationFormat>On-screen Show (4:3)</PresentationFormat>
  <Paragraphs>52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đọc thơ</vt:lpstr>
      <vt:lpstr>Hoạt động kết thúc: Trò chơi</vt:lpstr>
      <vt:lpstr>PowerPoint Presentation</vt:lpstr>
    </vt:vector>
  </TitlesOfParts>
  <Company>andongnhi.violet.vn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Hòa Nguyễn Khánh</cp:lastModifiedBy>
  <cp:revision>16</cp:revision>
  <dcterms:created xsi:type="dcterms:W3CDTF">2017-09-08T12:36:52Z</dcterms:created>
  <dcterms:modified xsi:type="dcterms:W3CDTF">2023-06-29T02:03:31Z</dcterms:modified>
</cp:coreProperties>
</file>