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8" r:id="rId4"/>
    <p:sldId id="259" r:id="rId5"/>
    <p:sldId id="260" r:id="rId6"/>
    <p:sldId id="263" r:id="rId7"/>
    <p:sldId id="267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71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4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7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0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5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3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9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AED96-059F-445B-9D3D-18A6E6AD9DD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ED96-059F-445B-9D3D-18A6E6AD9DDF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ABF0-A622-457B-BE61-D13124ADE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7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tags" Target="../tags/tag3.xml"/><Relationship Id="rId7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11" Type="http://schemas.openxmlformats.org/officeDocument/2006/relationships/image" Target="../media/image7.gif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gif"/><Relationship Id="rId4" Type="http://schemas.openxmlformats.org/officeDocument/2006/relationships/tags" Target="../tags/tag4.xml"/><Relationship Id="rId9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tags" Target="../tags/tag7.xml"/><Relationship Id="rId7" Type="http://schemas.openxmlformats.org/officeDocument/2006/relationships/image" Target="../media/image5.gif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" Target="slide4.xml"/><Relationship Id="rId11" Type="http://schemas.openxmlformats.org/officeDocument/2006/relationships/image" Target="../media/image9.jpg"/><Relationship Id="rId5" Type="http://schemas.openxmlformats.org/officeDocument/2006/relationships/image" Target="../media/image4.jpeg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5F8D539-A719-4911-917F-953D295128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93273"/>
              </p:ext>
            </p:extLst>
          </p:nvPr>
        </p:nvGraphicFramePr>
        <p:xfrm>
          <a:off x="1025475" y="204946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</a:rPr>
                        <a:t>PHÒNG GIÁO DỤC VÀ ĐÀO TẠO QUẬN LONG BIÊN</a:t>
                      </a:r>
                      <a:endParaRPr lang="vi-VN" sz="2400" dirty="0">
                        <a:solidFill>
                          <a:schemeClr val="accent6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</a:t>
                      </a:r>
                      <a:r>
                        <a:rPr lang="vi-VN" sz="2400" b="1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</a:rPr>
                        <a:t>HOA </a:t>
                      </a:r>
                      <a:r>
                        <a:rPr lang="en-US" sz="2400" b="1" smtClean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</a:rPr>
                        <a:t>HƯỚNG</a:t>
                      </a:r>
                      <a:r>
                        <a:rPr lang="en-US" sz="2400" b="1" baseline="0" smtClean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</a:rPr>
                        <a:t> DƯƠNG</a:t>
                      </a:r>
                      <a:endParaRPr lang="vi-VN" sz="2400" dirty="0">
                        <a:solidFill>
                          <a:schemeClr val="accent6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E93F85A-E051-4FE6-818F-11024970A5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424607"/>
              </p:ext>
            </p:extLst>
          </p:nvPr>
        </p:nvGraphicFramePr>
        <p:xfrm>
          <a:off x="1125801" y="2246859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LÀM QUEN </a:t>
                      </a:r>
                      <a:r>
                        <a:rPr lang="en-US" sz="4000" b="1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CHỮ </a:t>
                      </a:r>
                      <a:r>
                        <a:rPr lang="en-US" sz="4000" b="1" smtClean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VIẾT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5527EF19-6402-4268-808A-78BA47FB05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721292"/>
              </p:ext>
            </p:extLst>
          </p:nvPr>
        </p:nvGraphicFramePr>
        <p:xfrm>
          <a:off x="2939325" y="3591328"/>
          <a:ext cx="8887693" cy="701040"/>
        </p:xfrm>
        <a:graphic>
          <a:graphicData uri="http://schemas.openxmlformats.org/drawingml/2006/table">
            <a:tbl>
              <a:tblPr/>
              <a:tblGrid>
                <a:gridCol w="8887693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Làm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quen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chữ</a:t>
                      </a:r>
                      <a:r>
                        <a:rPr lang="en-US" sz="4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viết p-q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DA865D5-B95E-42CA-BB54-62253EA55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935165"/>
              </p:ext>
            </p:extLst>
          </p:nvPr>
        </p:nvGraphicFramePr>
        <p:xfrm>
          <a:off x="4485408" y="4502697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tuổi: 5-6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Nguyễn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baseline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Hân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356E3E8-61DD-48C8-80B6-18DEFC93D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79228"/>
              </p:ext>
            </p:extLst>
          </p:nvPr>
        </p:nvGraphicFramePr>
        <p:xfrm>
          <a:off x="4485408" y="6126274"/>
          <a:ext cx="3991842" cy="518160"/>
        </p:xfrm>
        <a:graphic>
          <a:graphicData uri="http://schemas.openxmlformats.org/drawingml/2006/table">
            <a:tbl>
              <a:tblPr/>
              <a:tblGrid>
                <a:gridCol w="3991842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vi-VN" sz="2800" b="1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en-US" sz="2800" b="1" baseline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lang="vi-VN" sz="2800" b="1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202</a:t>
                      </a:r>
                      <a:r>
                        <a:rPr lang="en-US" sz="2800" b="1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vi-VN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pic>
        <p:nvPicPr>
          <p:cNvPr id="21" name="Picture 2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447" y="981959"/>
            <a:ext cx="1241523" cy="124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7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b="60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301884" y="681673"/>
            <a:ext cx="2923967" cy="4102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1300" b="1" dirty="0">
                <a:solidFill>
                  <a:srgbClr val="00206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02166" y="1438074"/>
            <a:ext cx="708714" cy="39134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67450" y="-595955"/>
            <a:ext cx="3080657" cy="6587218"/>
          </a:xfrm>
        </p:spPr>
        <p:txBody>
          <a:bodyPr>
            <a:normAutofit/>
          </a:bodyPr>
          <a:lstStyle/>
          <a:p>
            <a:r>
              <a:rPr lang="en-US" sz="41300" b="1" dirty="0">
                <a:solidFill>
                  <a:srgbClr val="002060"/>
                </a:solidFill>
                <a:latin typeface=".VnAvant" panose="020B7200000000000000" pitchFamily="34" charset="0"/>
              </a:rPr>
              <a:t>q</a:t>
            </a:r>
            <a:r>
              <a:rPr lang="en-US" sz="4800" b="1" dirty="0">
                <a:latin typeface=".VnAvant" panose="020B7200000000000000" pitchFamily="34" charset="0"/>
              </a:rPr>
              <a:t>­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076064" y="1308285"/>
            <a:ext cx="3061174" cy="3151163"/>
            <a:chOff x="3643087" y="1209822"/>
            <a:chExt cx="3033484" cy="3129949"/>
          </a:xfrm>
        </p:grpSpPr>
        <p:sp>
          <p:nvSpPr>
            <p:cNvPr id="14" name="Flowchart: Connector 13"/>
            <p:cNvSpPr/>
            <p:nvPr/>
          </p:nvSpPr>
          <p:spPr>
            <a:xfrm>
              <a:off x="3643087" y="1209822"/>
              <a:ext cx="3033484" cy="312994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4339771" y="1930400"/>
              <a:ext cx="1669143" cy="17417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9472259" y="1392692"/>
            <a:ext cx="684628" cy="39248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388969" y="1306953"/>
            <a:ext cx="3016141" cy="3222171"/>
            <a:chOff x="4811153" y="1069146"/>
            <a:chExt cx="3629466" cy="3727937"/>
          </a:xfrm>
        </p:grpSpPr>
        <p:sp>
          <p:nvSpPr>
            <p:cNvPr id="9" name="Flowchart: Connector 8"/>
            <p:cNvSpPr/>
            <p:nvPr/>
          </p:nvSpPr>
          <p:spPr>
            <a:xfrm>
              <a:off x="4811153" y="1069146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5430128" y="1899138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174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44"/>
          <a:stretch/>
        </p:blipFill>
        <p:spPr>
          <a:xfrm>
            <a:off x="29614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704" y="1083205"/>
            <a:ext cx="1595511" cy="1280160"/>
          </a:xfrm>
        </p:spPr>
        <p:txBody>
          <a:bodyPr>
            <a:noAutofit/>
          </a:bodyPr>
          <a:lstStyle/>
          <a:p>
            <a:r>
              <a:rPr lang="en-US" sz="23000" b="1" dirty="0">
                <a:latin typeface=".VnAvant" panose="020B7200000000000000" pitchFamily="34" charset="0"/>
                <a:ea typeface="MingLiU-ExtB" panose="02020500000000000000" pitchFamily="18" charset="-120"/>
              </a:rPr>
              <a:t>p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27858" y="1688116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0" b="1" dirty="0">
                <a:latin typeface=".VnAvant" panose="020B7200000000000000" pitchFamily="34" charset="0"/>
                <a:ea typeface="MingLiU-ExtB" panose="02020500000000000000" pitchFamily="18" charset="-120"/>
              </a:rPr>
              <a:t>P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63282" y="4181621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0" b="1" dirty="0">
                <a:latin typeface=".VnAvant" panose="020B7200000000000000" pitchFamily="34" charset="0"/>
                <a:ea typeface="MingLiU-ExtB" panose="02020500000000000000" pitchFamily="18" charset="-120"/>
              </a:rPr>
              <a:t>q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51075" y="4712677"/>
            <a:ext cx="1595511" cy="12801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0" b="1" dirty="0">
                <a:latin typeface=".VnAvant" panose="020B7200000000000000" pitchFamily="34" charset="0"/>
                <a:ea typeface="MingLiU-ExtB" panose="02020500000000000000" pitchFamily="18" charset="-120"/>
              </a:rPr>
              <a:t>Q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27" y="422027"/>
            <a:ext cx="3492451" cy="32496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749" y="4009292"/>
            <a:ext cx="1752885" cy="229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7"/>
          <a:stretch/>
        </p:blipFill>
        <p:spPr>
          <a:xfrm>
            <a:off x="80905" y="570468"/>
            <a:ext cx="11989066" cy="6218441"/>
          </a:xfrm>
        </p:spPr>
      </p:pic>
      <p:pic>
        <p:nvPicPr>
          <p:cNvPr id="14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7" cstate="print"/>
          <a:srcRect l="1462" t="5319" r="45381" b="3359"/>
          <a:stretch/>
        </p:blipFill>
        <p:spPr>
          <a:xfrm>
            <a:off x="3085333" y="699428"/>
            <a:ext cx="5641144" cy="60894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 descr="mien bac.gif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89212" y="844068"/>
            <a:ext cx="3957175" cy="1934188"/>
          </a:xfrm>
          <a:prstGeom prst="rect">
            <a:avLst/>
          </a:prstGeom>
        </p:spPr>
      </p:pic>
      <p:pic>
        <p:nvPicPr>
          <p:cNvPr id="6" name="Picture 5" descr="m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77294">
            <a:off x="4007733" y="2362483"/>
            <a:ext cx="4271775" cy="3189268"/>
          </a:xfrm>
          <a:prstGeom prst="rect">
            <a:avLst/>
          </a:prstGeom>
        </p:spPr>
      </p:pic>
      <p:pic>
        <p:nvPicPr>
          <p:cNvPr id="7" name="Picture 6" descr="nam ok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2201">
            <a:off x="4493874" y="4872793"/>
            <a:ext cx="2190119" cy="1711566"/>
          </a:xfrm>
          <a:prstGeom prst="rect">
            <a:avLst/>
          </a:prstGeom>
        </p:spPr>
      </p:pic>
      <p:cxnSp>
        <p:nvCxnSpPr>
          <p:cNvPr id="19" name="Straight Connector 18"/>
          <p:cNvCxnSpPr/>
          <p:nvPr>
            <p:custDataLst>
              <p:tags r:id="rId2"/>
            </p:custDataLst>
          </p:nvPr>
        </p:nvCxnSpPr>
        <p:spPr>
          <a:xfrm flipV="1">
            <a:off x="3771133" y="1806379"/>
            <a:ext cx="762000" cy="381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85333" y="2149279"/>
            <a:ext cx="1066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B¾c</a:t>
            </a:r>
          </a:p>
        </p:txBody>
      </p:sp>
      <p:cxnSp>
        <p:nvCxnSpPr>
          <p:cNvPr id="22" name="Straight Connector 21"/>
          <p:cNvCxnSpPr/>
          <p:nvPr>
            <p:custDataLst>
              <p:tags r:id="rId3"/>
            </p:custDataLst>
          </p:nvPr>
        </p:nvCxnSpPr>
        <p:spPr>
          <a:xfrm flipV="1">
            <a:off x="5427738" y="3667969"/>
            <a:ext cx="1295400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405799" y="3775392"/>
            <a:ext cx="1524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Trung</a:t>
            </a:r>
            <a:endParaRPr lang="en-US" sz="1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3" name="Straight Connector 32"/>
          <p:cNvCxnSpPr/>
          <p:nvPr>
            <p:custDataLst>
              <p:tags r:id="rId4"/>
            </p:custDataLst>
          </p:nvPr>
        </p:nvCxnSpPr>
        <p:spPr>
          <a:xfrm flipV="1">
            <a:off x="4152133" y="5936994"/>
            <a:ext cx="1219200" cy="2286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394966" y="6153078"/>
            <a:ext cx="1143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>
                <a:solidFill>
                  <a:srgbClr val="0000CC"/>
                </a:solidFill>
                <a:latin typeface=".VnAvant" pitchFamily="34" charset="0"/>
              </a:rPr>
              <a:t>MiÒn</a:t>
            </a:r>
            <a:r>
              <a:rPr lang="en-US" sz="1400" b="1" dirty="0">
                <a:solidFill>
                  <a:srgbClr val="0000CC"/>
                </a:solidFill>
                <a:latin typeface=".VnAvant" pitchFamily="34" charset="0"/>
              </a:rPr>
              <a:t> Nam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2939" y="-32408"/>
            <a:ext cx="4550389" cy="741906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  <a:cs typeface="Arial" pitchFamily="34" charset="0"/>
              </a:rPr>
              <a:t>B¶n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  <a:cs typeface="Arial" pitchFamily="34" charset="0"/>
              </a:rPr>
              <a:t> ®å ®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  <a:cs typeface="Arial" pitchFamily="34" charset="0"/>
              </a:rPr>
              <a:t>Êt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  <a:cs typeface="Arial" pitchFamily="34" charset="0"/>
              </a:rPr>
              <a:t>n­­íc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.VnAvant" panose="020B7200000000000000" pitchFamily="34" charset="0"/>
                <a:cs typeface="Arial" pitchFamily="34" charset="0"/>
              </a:rPr>
              <a:t>ViÖt</a:t>
            </a:r>
            <a:r>
              <a:rPr lang="en-US" sz="2800" b="1" dirty="0">
                <a:solidFill>
                  <a:srgbClr val="002060"/>
                </a:solidFill>
                <a:latin typeface=".VnAvant" panose="020B7200000000000000" pitchFamily="34" charset="0"/>
                <a:cs typeface="Arial" pitchFamily="34" charset="0"/>
              </a:rPr>
              <a:t> Nam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457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1201584_xu_phat_nang_neu_in_sai_ban_do_Phunutoday.vn.jpg"/>
          <p:cNvPicPr>
            <a:picLocks noChangeAspect="1"/>
          </p:cNvPicPr>
          <p:nvPr/>
        </p:nvPicPr>
        <p:blipFill rotWithShape="1">
          <a:blip r:embed="rId5" cstate="print"/>
          <a:srcRect l="1462" t="5319" r="45381" b="3359"/>
          <a:stretch/>
        </p:blipFill>
        <p:spPr>
          <a:xfrm>
            <a:off x="3085333" y="0"/>
            <a:ext cx="5641144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2" name="Group 21"/>
          <p:cNvGrpSpPr/>
          <p:nvPr/>
        </p:nvGrpSpPr>
        <p:grpSpPr>
          <a:xfrm>
            <a:off x="3085333" y="61173"/>
            <a:ext cx="3957175" cy="2549120"/>
            <a:chOff x="3085333" y="62546"/>
            <a:chExt cx="3957175" cy="2549120"/>
          </a:xfrm>
        </p:grpSpPr>
        <p:pic>
          <p:nvPicPr>
            <p:cNvPr id="5" name="Picture 4" descr="mien bac.gif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85333" y="62546"/>
              <a:ext cx="3957175" cy="2178291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>
              <p:custDataLst>
                <p:tags r:id="rId3"/>
              </p:custDataLst>
            </p:nvPr>
          </p:nvCxnSpPr>
          <p:spPr>
            <a:xfrm flipV="1">
              <a:off x="3771133" y="1806379"/>
              <a:ext cx="762000" cy="381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085333" y="2096766"/>
              <a:ext cx="10668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0000CC"/>
                  </a:solidFill>
                  <a:latin typeface=".VnAvant" pitchFamily="34" charset="0"/>
                </a:rPr>
                <a:t>MiÒn</a:t>
              </a:r>
              <a:r>
                <a:rPr lang="en-US" sz="1400" b="1" dirty="0">
                  <a:solidFill>
                    <a:srgbClr val="0000CC"/>
                  </a:solidFill>
                  <a:latin typeface=".VnAvant" pitchFamily="34" charset="0"/>
                </a:rPr>
                <a:t> B¾c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69248" y="2016026"/>
            <a:ext cx="4361855" cy="3471315"/>
            <a:chOff x="4201843" y="2263220"/>
            <a:chExt cx="4310968" cy="3314338"/>
          </a:xfrm>
        </p:grpSpPr>
        <p:pic>
          <p:nvPicPr>
            <p:cNvPr id="6" name="Picture 5" descr="m.gif"/>
            <p:cNvPicPr>
              <a:picLocks noChangeAspect="1"/>
            </p:cNvPicPr>
            <p:nvPr/>
          </p:nvPicPr>
          <p:blipFill rotWithShape="1">
            <a:blip r:embed="rId8" cstate="print"/>
            <a:srcRect l="3230" t="7724"/>
            <a:stretch/>
          </p:blipFill>
          <p:spPr>
            <a:xfrm rot="277294">
              <a:off x="4201843" y="2263220"/>
              <a:ext cx="4310968" cy="3314338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>
              <p:custDataLst>
                <p:tags r:id="rId2"/>
              </p:custDataLst>
            </p:nvPr>
          </p:nvCxnSpPr>
          <p:spPr>
            <a:xfrm flipV="1">
              <a:off x="5427738" y="3667969"/>
              <a:ext cx="1295400" cy="1524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405799" y="3722879"/>
              <a:ext cx="15240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0000CC"/>
                  </a:solidFill>
                  <a:latin typeface=".VnAvant" pitchFamily="34" charset="0"/>
                </a:rPr>
                <a:t>MiÒn</a:t>
              </a:r>
              <a:r>
                <a:rPr lang="en-US" sz="1400" b="1" dirty="0">
                  <a:solidFill>
                    <a:srgbClr val="0000CC"/>
                  </a:solidFill>
                  <a:latin typeface=".VnAvant" pitchFamily="34" charset="0"/>
                </a:rPr>
                <a:t> </a:t>
              </a:r>
              <a:r>
                <a:rPr lang="en-US" sz="1400" b="1" dirty="0" err="1">
                  <a:solidFill>
                    <a:srgbClr val="0000CC"/>
                  </a:solidFill>
                  <a:latin typeface=".VnAvant" pitchFamily="34" charset="0"/>
                </a:rPr>
                <a:t>Trung</a:t>
              </a:r>
              <a:endParaRPr lang="en-US" sz="1400" b="1" dirty="0">
                <a:solidFill>
                  <a:srgbClr val="0000CC"/>
                </a:solidFill>
                <a:latin typeface=".VnAvant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54286" y="4732574"/>
            <a:ext cx="3293206" cy="1939163"/>
            <a:chOff x="3394966" y="4676302"/>
            <a:chExt cx="3293206" cy="1939163"/>
          </a:xfrm>
        </p:grpSpPr>
        <p:pic>
          <p:nvPicPr>
            <p:cNvPr id="7" name="Picture 6" descr="nam ok.gif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162201">
              <a:off x="4498053" y="4676302"/>
              <a:ext cx="2190119" cy="1927573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>
              <p:custDataLst>
                <p:tags r:id="rId1"/>
              </p:custDataLst>
            </p:nvPr>
          </p:nvCxnSpPr>
          <p:spPr>
            <a:xfrm flipV="1">
              <a:off x="4152133" y="5936994"/>
              <a:ext cx="1219200" cy="2286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394966" y="6100565"/>
              <a:ext cx="1143000" cy="5149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>
                  <a:solidFill>
                    <a:srgbClr val="0000CC"/>
                  </a:solidFill>
                  <a:latin typeface=".VnAvant" pitchFamily="34" charset="0"/>
                </a:rPr>
                <a:t>MiÒn</a:t>
              </a:r>
              <a:r>
                <a:rPr lang="en-US" sz="1400" b="1" dirty="0">
                  <a:solidFill>
                    <a:srgbClr val="0000CC"/>
                  </a:solidFill>
                  <a:latin typeface=".VnAvant" pitchFamily="34" charset="0"/>
                </a:rPr>
                <a:t> Nam</a:t>
              </a:r>
            </a:p>
          </p:txBody>
        </p:sp>
      </p:grpSp>
      <p:pic>
        <p:nvPicPr>
          <p:cNvPr id="21" name="Picture 20" descr="mien bac.gif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09580" y="91595"/>
            <a:ext cx="3957175" cy="217829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44" y="2696317"/>
            <a:ext cx="2887613" cy="18829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83" y="306882"/>
            <a:ext cx="2748247" cy="193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1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06393 0.2726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0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06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8601" y="-180777"/>
            <a:ext cx="12290601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411" y="5712355"/>
            <a:ext cx="474781" cy="929103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r="8416"/>
          <a:stretch/>
        </p:blipFill>
        <p:spPr>
          <a:xfrm>
            <a:off x="2571452" y="917724"/>
            <a:ext cx="6716727" cy="46615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164260" y="5712355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96837" y="5712354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.VnAvant" panose="020B7200000000000000" pitchFamily="34" charset="0"/>
              </a:rPr>
              <a:t>ë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24496" y="5703145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918031" y="5712354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.VnAvant" panose="020B7200000000000000" pitchFamily="34" charset="0"/>
              </a:rPr>
              <a:t>µ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660099" y="5698795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200546" y="5712354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.VnAvant" panose="020B7200000000000000" pitchFamily="34" charset="0"/>
              </a:rPr>
              <a:t>é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686447" y="5712354"/>
            <a:ext cx="474781" cy="929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latin typeface=".VnAvant" panose="020B7200000000000000" pitchFamily="34" charset="0"/>
              </a:rPr>
              <a:t>i</a:t>
            </a:r>
            <a:endParaRPr lang="en-US" sz="6000" b="1" dirty="0"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4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324522" cy="7397087"/>
            <a:chOff x="0" y="-1"/>
            <a:chExt cx="12324522" cy="739708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324522" cy="7397087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864704" y="3507475"/>
              <a:ext cx="2042269" cy="312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1"/>
          <p:cNvSpPr txBox="1">
            <a:spLocks/>
          </p:cNvSpPr>
          <p:nvPr/>
        </p:nvSpPr>
        <p:spPr>
          <a:xfrm>
            <a:off x="3115604" y="194753"/>
            <a:ext cx="4822371" cy="5466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600" b="1" dirty="0">
                <a:solidFill>
                  <a:srgbClr val="002060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7" name="Rectangle 6"/>
          <p:cNvSpPr/>
          <p:nvPr/>
        </p:nvSpPr>
        <p:spPr>
          <a:xfrm>
            <a:off x="3743348" y="1400745"/>
            <a:ext cx="870857" cy="47209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10823" y="1294235"/>
            <a:ext cx="3629466" cy="3727937"/>
            <a:chOff x="4811153" y="1069146"/>
            <a:chExt cx="3629466" cy="3727937"/>
          </a:xfrm>
        </p:grpSpPr>
        <p:sp>
          <p:nvSpPr>
            <p:cNvPr id="5" name="Flowchart: Connector 4"/>
            <p:cNvSpPr/>
            <p:nvPr/>
          </p:nvSpPr>
          <p:spPr>
            <a:xfrm>
              <a:off x="4811153" y="1069146"/>
              <a:ext cx="3629466" cy="3727937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5430128" y="1899138"/>
              <a:ext cx="2053883" cy="2082019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10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6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0601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6578" y="5562380"/>
            <a:ext cx="576775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.VnAvant" panose="020B7200000000000000" pitchFamily="34" charset="0"/>
              </a:rPr>
              <a:t>q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918" y="947238"/>
            <a:ext cx="6926640" cy="472325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754880" y="5562380"/>
            <a:ext cx="5767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190978" y="5562380"/>
            <a:ext cx="5767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.VnAvant" panose="020B7200000000000000" pitchFamily="34" charset="0"/>
              </a:rPr>
              <a:t>¶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939619" y="5601763"/>
            <a:ext cx="5767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.VnAvant" panose="020B7200000000000000" pitchFamily="34" charset="0"/>
              </a:rPr>
              <a:t>d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435041" y="5601763"/>
            <a:ext cx="5767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69785" y="5607785"/>
            <a:ext cx="5767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atin typeface=".VnAvant" panose="020B7200000000000000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537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324522" cy="7397087"/>
            <a:chOff x="0" y="-1"/>
            <a:chExt cx="12324522" cy="739708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12324522" cy="739708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864704" y="3507475"/>
              <a:ext cx="2042269" cy="31253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055" y="-314582"/>
            <a:ext cx="3080657" cy="6587218"/>
          </a:xfrm>
        </p:spPr>
        <p:txBody>
          <a:bodyPr>
            <a:normAutofit/>
          </a:bodyPr>
          <a:lstStyle/>
          <a:p>
            <a:r>
              <a:rPr lang="en-US" sz="41300" b="1" dirty="0">
                <a:solidFill>
                  <a:srgbClr val="002060"/>
                </a:solidFill>
                <a:latin typeface=".VnAvant" panose="020B7200000000000000" pitchFamily="34" charset="0"/>
              </a:rPr>
              <a:t>q</a:t>
            </a:r>
            <a:r>
              <a:rPr lang="en-US" sz="4800" b="1" dirty="0">
                <a:latin typeface=".VnAvant" panose="020B7200000000000000" pitchFamily="34" charset="0"/>
              </a:rPr>
              <a:t>­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71669" y="1589658"/>
            <a:ext cx="3061174" cy="3151163"/>
            <a:chOff x="3643087" y="1209822"/>
            <a:chExt cx="3033484" cy="3129949"/>
          </a:xfrm>
        </p:grpSpPr>
        <p:sp>
          <p:nvSpPr>
            <p:cNvPr id="5" name="Flowchart: Connector 4"/>
            <p:cNvSpPr/>
            <p:nvPr/>
          </p:nvSpPr>
          <p:spPr>
            <a:xfrm>
              <a:off x="3643087" y="1209822"/>
              <a:ext cx="3033484" cy="3129949"/>
            </a:xfrm>
            <a:prstGeom prst="flowChartConnector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4339771" y="1930400"/>
              <a:ext cx="1669143" cy="1741714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6067864" y="1674065"/>
            <a:ext cx="684628" cy="392488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0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,1124148831,E:\Ngoc\Nam 2016-2017\Bai elearning\Bien hai dao Vietnam\Bien dao Viet Nam_ppt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2EA7B8C-7D69-46E9-A62D-E1C57D014387}&quot;/&gt;&lt;filename val=&quot;E:\Ngoc\Nam 2016-2017\Bai elearning\Bien hai dao Vietnam\Bien va hai dao_Elearning(1)\data\asimages\{62EA7B8C-7D69-46E9-A62D-E1C57D014387}.png&quot;/&gt;&lt;hasEffects val=&quot;1&quot;/&gt;&lt;left val=&quot;97.56&quot;/&gt;&lt;top val=&quot;434.28&quot;/&gt;&lt;width val=&quot;106.8&quot;/&gt;&lt;height val=&quot;30.36&quot;/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7F8F7F8-C15C-46C5-830B-3B585594B4BC}&quot;/&gt;&lt;filename val=&quot;E:\Ngoc\Nam 2016-2017\Bai elearning\Bien hai dao Vietnam\Bien va hai dao_Elearning(1)\data\asimages\{D7F8F7F8-C15C-46C5-830B-3B585594B4BC}.png&quot;/&gt;&lt;hasEffects val=&quot;1&quot;/&gt;&lt;left val=&quot;169.56&quot;/&gt;&lt;top val=&quot;266.28&quot;/&gt;&lt;width val=&quot;112.8&quot;/&gt;&lt;height val=&quot;24.36&quot;/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2323F6-3896-4C05-AF86-CE2B72FB3945}&quot;/&gt;&lt;filename val=&quot;E:\Ngoc\Nam 2016-2017\Bai elearning\Bien hai dao Vietnam\Bien va hai dao_Elearning(1)\data\asimages\{CD2323F6-3896-4C05-AF86-CE2B72FB3945}.png&quot;/&gt;&lt;hasEffects val=&quot;1&quot;/&gt;&lt;left val=&quot;73.56&quot;/&gt;&lt;top val=&quot;92.28&quot;/&gt;&lt;width val=&quot;70.8&quot;/&gt;&lt;height val=&quot;42.36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94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MingLiU-ExtB</vt:lpstr>
      <vt:lpstr>Times New Roman</vt:lpstr>
      <vt:lpstr>Office Theme</vt:lpstr>
      <vt:lpstr>PowerPoint Presentation</vt:lpstr>
      <vt:lpstr>B¶n ®å ®Êt n­­íc ViÖt Nam</vt:lpstr>
      <vt:lpstr>PowerPoint Presentation</vt:lpstr>
      <vt:lpstr>PowerPoint Presentation</vt:lpstr>
      <vt:lpstr>p</vt:lpstr>
      <vt:lpstr>PowerPoint Presentation</vt:lpstr>
      <vt:lpstr>PowerPoint Presentation</vt:lpstr>
      <vt:lpstr>q</vt:lpstr>
      <vt:lpstr>q­</vt:lpstr>
      <vt:lpstr>q­</vt:lpstr>
      <vt:lpstr>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58</cp:revision>
  <dcterms:created xsi:type="dcterms:W3CDTF">2018-01-20T02:02:26Z</dcterms:created>
  <dcterms:modified xsi:type="dcterms:W3CDTF">2023-06-01T04:07:01Z</dcterms:modified>
</cp:coreProperties>
</file>