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8288000" cy="10287000"/>
  <p:notesSz cx="6858000" cy="9144000"/>
  <p:embeddedFontLst>
    <p:embeddedFont>
      <p:font typeface="Vollkorn Bold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Vollkorn" panose="020B0604020202020204" charset="0"/>
      <p:regular r:id="rId17"/>
    </p:embeddedFont>
    <p:embeddedFont>
      <p:font typeface="Josefin Sans Regular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A0D565"/>
    <a:srgbClr val="221391"/>
    <a:srgbClr val="304D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270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mailto:dangthuy.mnhtt@gmail.com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13.svg"/><Relationship Id="rId7" Type="http://schemas.openxmlformats.org/officeDocument/2006/relationships/image" Target="../media/image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10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5" Type="http://schemas.openxmlformats.org/officeDocument/2006/relationships/image" Target="../media/image7.svg"/><Relationship Id="rId10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sv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12" Type="http://schemas.openxmlformats.org/officeDocument/2006/relationships/image" Target="../media/image14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svg"/><Relationship Id="rId12" Type="http://schemas.openxmlformats.org/officeDocument/2006/relationships/image" Target="../media/image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png"/><Relationship Id="rId11" Type="http://schemas.openxmlformats.org/officeDocument/2006/relationships/image" Target="../media/image11.svg"/><Relationship Id="rId5" Type="http://schemas.openxmlformats.org/officeDocument/2006/relationships/image" Target="../media/image13.svg"/><Relationship Id="rId10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5.svg"/><Relationship Id="rId1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jpg"/><Relationship Id="rId12" Type="http://schemas.openxmlformats.org/officeDocument/2006/relationships/image" Target="../media/image17.jpg"/><Relationship Id="rId2" Type="http://schemas.openxmlformats.org/officeDocument/2006/relationships/image" Target="../media/image7.png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15" Type="http://schemas.openxmlformats.org/officeDocument/2006/relationships/image" Target="../media/image20.jpeg"/><Relationship Id="rId10" Type="http://schemas.openxmlformats.org/officeDocument/2006/relationships/image" Target="../media/image5.png"/><Relationship Id="rId9" Type="http://schemas.openxmlformats.org/officeDocument/2006/relationships/image" Target="../media/image13.svg"/><Relationship Id="rId1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10" Type="http://schemas.openxmlformats.org/officeDocument/2006/relationships/image" Target="../media/image23.jpeg"/><Relationship Id="rId4" Type="http://schemas.openxmlformats.org/officeDocument/2006/relationships/image" Target="../media/image5.png"/><Relationship Id="rId9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bg1"/>
            </a:gs>
            <a:gs pos="46000">
              <a:schemeClr val="accent3">
                <a:lumMod val="60000"/>
                <a:lumOff val="40000"/>
              </a:schemeClr>
            </a:gs>
            <a:gs pos="84000">
              <a:srgbClr val="A0D565"/>
            </a:gs>
            <a:gs pos="10000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6420" y="6120752"/>
            <a:ext cx="4641671" cy="41891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FEB046-B878-BFDE-D297-2B153A07F7E6}"/>
              </a:ext>
            </a:extLst>
          </p:cNvPr>
          <p:cNvSpPr txBox="1"/>
          <p:nvPr/>
        </p:nvSpPr>
        <p:spPr>
          <a:xfrm>
            <a:off x="4572000" y="2667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HƯỚNG DƯƠNG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780D01-26F3-A307-4CED-718DBCC28A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68" y="1409700"/>
            <a:ext cx="1262063" cy="12620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36519F-4931-FC39-A380-17E22D1B562B}"/>
              </a:ext>
            </a:extLst>
          </p:cNvPr>
          <p:cNvSpPr txBox="1"/>
          <p:nvPr/>
        </p:nvSpPr>
        <p:spPr>
          <a:xfrm>
            <a:off x="3206114" y="2860656"/>
            <a:ext cx="11875770" cy="2175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</a:p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PHÁ: QUẢ DƯA HẤU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D964C0-544C-FE77-1EF5-656EAB02580A}"/>
              </a:ext>
            </a:extLst>
          </p:cNvPr>
          <p:cNvSpPr txBox="1"/>
          <p:nvPr/>
        </p:nvSpPr>
        <p:spPr>
          <a:xfrm>
            <a:off x="4571999" y="5143500"/>
            <a:ext cx="9144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221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  <a:endParaRPr lang="en-US" sz="3200" b="1" dirty="0">
              <a:solidFill>
                <a:srgbClr val="2213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221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3- 4 tuổi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Đặng Thị Thu Thủy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221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vi-VN" sz="3200" b="1" dirty="0">
                <a:solidFill>
                  <a:srgbClr val="22139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dangthuy.mnhtt@gmail.com</a:t>
            </a:r>
            <a:endParaRPr lang="vi-VN" sz="3200" b="1" dirty="0">
              <a:solidFill>
                <a:srgbClr val="2213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221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Hoa Hướng Dương( Quận Long Biên)</a:t>
            </a:r>
          </a:p>
          <a:p>
            <a:pPr algn="ctr"/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F6C629-3B65-CC8A-AC51-AB03B6505B8E}"/>
              </a:ext>
            </a:extLst>
          </p:cNvPr>
          <p:cNvSpPr txBox="1"/>
          <p:nvPr/>
        </p:nvSpPr>
        <p:spPr>
          <a:xfrm>
            <a:off x="3206114" y="9338222"/>
            <a:ext cx="11875770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221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2022- 2023</a:t>
            </a: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7875A447-141B-6811-37D1-7F562E64CD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4401800" y="7251769"/>
            <a:ext cx="3494581" cy="295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9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79750" y="2101476"/>
            <a:ext cx="4641670" cy="39454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864224">
            <a:off x="-2679855" y="-988067"/>
            <a:ext cx="4641670" cy="39454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990303" flipH="1">
            <a:off x="10734498" y="-1581204"/>
            <a:ext cx="3388608" cy="38949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59978">
            <a:off x="13480255" y="6444509"/>
            <a:ext cx="6565728" cy="65657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152644" y="1028700"/>
            <a:ext cx="7982712" cy="822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54185" y="3430995"/>
            <a:ext cx="13979630" cy="34250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359020" y="6046895"/>
            <a:ext cx="4698177" cy="4240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366266" y="4521758"/>
            <a:ext cx="7186862" cy="2292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07"/>
              </a:lnSpc>
            </a:pPr>
            <a:r>
              <a:rPr lang="en-US" sz="8403" dirty="0" err="1">
                <a:solidFill>
                  <a:srgbClr val="F1E9DC"/>
                </a:solidFill>
                <a:latin typeface="Vollkorn Bold"/>
              </a:rPr>
              <a:t>Khám</a:t>
            </a:r>
            <a:r>
              <a:rPr lang="en-US" sz="8403" dirty="0">
                <a:solidFill>
                  <a:srgbClr val="F1E9DC"/>
                </a:solidFill>
                <a:latin typeface="Vollkorn Bold"/>
              </a:rPr>
              <a:t> </a:t>
            </a:r>
            <a:r>
              <a:rPr lang="en-US" sz="8403" dirty="0" err="1">
                <a:solidFill>
                  <a:srgbClr val="F1E9DC"/>
                </a:solidFill>
                <a:latin typeface="Vollkorn Bold"/>
              </a:rPr>
              <a:t>phá</a:t>
            </a:r>
            <a:r>
              <a:rPr lang="en-US" sz="8403" dirty="0">
                <a:solidFill>
                  <a:srgbClr val="F1E9DC"/>
                </a:solidFill>
                <a:latin typeface="Vollkorn Bold"/>
              </a:rPr>
              <a:t> </a:t>
            </a:r>
            <a:r>
              <a:rPr lang="en-US" sz="8403" dirty="0" err="1">
                <a:solidFill>
                  <a:srgbClr val="F1E9DC"/>
                </a:solidFill>
                <a:latin typeface="Vollkorn Bold"/>
              </a:rPr>
              <a:t>quả</a:t>
            </a:r>
            <a:r>
              <a:rPr lang="en-US" sz="8403" dirty="0">
                <a:solidFill>
                  <a:srgbClr val="F1E9DC"/>
                </a:solidFill>
                <a:latin typeface="Vollkorn Bold"/>
              </a:rPr>
              <a:t> </a:t>
            </a:r>
            <a:r>
              <a:rPr lang="en-US" sz="8403" dirty="0" err="1">
                <a:solidFill>
                  <a:srgbClr val="F1E9DC"/>
                </a:solidFill>
                <a:latin typeface="Vollkorn Bold"/>
              </a:rPr>
              <a:t>dưa</a:t>
            </a:r>
            <a:r>
              <a:rPr lang="en-US" sz="8403" dirty="0">
                <a:solidFill>
                  <a:srgbClr val="F1E9DC"/>
                </a:solidFill>
                <a:latin typeface="Vollkorn Bold"/>
              </a:rPr>
              <a:t> </a:t>
            </a:r>
            <a:r>
              <a:rPr lang="en-US" sz="8403" dirty="0" err="1">
                <a:solidFill>
                  <a:srgbClr val="F1E9DC"/>
                </a:solidFill>
                <a:latin typeface="Vollkorn Bold"/>
              </a:rPr>
              <a:t>hấu</a:t>
            </a:r>
            <a:endParaRPr lang="en-US" sz="8403" dirty="0">
              <a:solidFill>
                <a:srgbClr val="F1E9DC"/>
              </a:solidFill>
              <a:latin typeface="Vollkorn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42873">
            <a:off x="13963767" y="-4327480"/>
            <a:ext cx="7143850" cy="74029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34775" flipH="1">
            <a:off x="15652399" y="7952304"/>
            <a:ext cx="3213802" cy="36940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061879" flipH="1">
            <a:off x="-1578372" y="-522180"/>
            <a:ext cx="3388608" cy="38949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533400" y="8420100"/>
            <a:ext cx="3804102" cy="3233486"/>
          </a:xfrm>
          <a:prstGeom prst="rect">
            <a:avLst/>
          </a:prstGeom>
        </p:spPr>
      </p:pic>
      <p:pic>
        <p:nvPicPr>
          <p:cNvPr id="10" name="Picture 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1368651" y="2646330"/>
            <a:ext cx="10230715" cy="5773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500624">
            <a:off x="12602579" y="5222718"/>
            <a:ext cx="7343599" cy="734359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778588" y="692594"/>
            <a:ext cx="14163909" cy="1114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615505" lvl="1" indent="-807752">
              <a:lnSpc>
                <a:spcPts val="8679"/>
              </a:lnSpc>
              <a:buFont typeface="Arial"/>
              <a:buChar char="•"/>
            </a:pPr>
            <a:r>
              <a:rPr lang="en-US" sz="7482" dirty="0" err="1">
                <a:solidFill>
                  <a:srgbClr val="F1E9DC"/>
                </a:solidFill>
                <a:latin typeface="Josefin Sans Regular"/>
              </a:rPr>
              <a:t>Đặc</a:t>
            </a:r>
            <a:r>
              <a:rPr lang="en-US" sz="7482" dirty="0">
                <a:solidFill>
                  <a:srgbClr val="F1E9DC"/>
                </a:solidFill>
                <a:latin typeface="Josefin Sans Regular"/>
              </a:rPr>
              <a:t> </a:t>
            </a:r>
            <a:r>
              <a:rPr lang="en-US" sz="7482" dirty="0" err="1">
                <a:solidFill>
                  <a:srgbClr val="F1E9DC"/>
                </a:solidFill>
                <a:latin typeface="Josefin Sans Regular"/>
              </a:rPr>
              <a:t>điểm</a:t>
            </a:r>
            <a:r>
              <a:rPr lang="en-US" sz="7482" dirty="0">
                <a:solidFill>
                  <a:srgbClr val="F1E9DC"/>
                </a:solidFill>
                <a:latin typeface="Josefin Sans Regular"/>
              </a:rPr>
              <a:t> </a:t>
            </a:r>
            <a:r>
              <a:rPr lang="en-US" sz="7482" dirty="0" err="1">
                <a:solidFill>
                  <a:srgbClr val="F1E9DC"/>
                </a:solidFill>
                <a:latin typeface="Josefin Sans Regular"/>
              </a:rPr>
              <a:t>của</a:t>
            </a:r>
            <a:r>
              <a:rPr lang="en-US" sz="7482" dirty="0">
                <a:solidFill>
                  <a:srgbClr val="F1E9DC"/>
                </a:solidFill>
                <a:latin typeface="Josefin Sans Regular"/>
              </a:rPr>
              <a:t> </a:t>
            </a:r>
            <a:r>
              <a:rPr lang="en-US" sz="7482" dirty="0" err="1">
                <a:solidFill>
                  <a:srgbClr val="F1E9DC"/>
                </a:solidFill>
                <a:latin typeface="Josefin Sans Regular"/>
              </a:rPr>
              <a:t>quả</a:t>
            </a:r>
            <a:r>
              <a:rPr lang="en-US" sz="7482" dirty="0">
                <a:solidFill>
                  <a:srgbClr val="F1E9DC"/>
                </a:solidFill>
                <a:latin typeface="Josefin Sans Regular"/>
              </a:rPr>
              <a:t> </a:t>
            </a:r>
            <a:r>
              <a:rPr lang="en-US" sz="7482" dirty="0" err="1">
                <a:solidFill>
                  <a:srgbClr val="F1E9DC"/>
                </a:solidFill>
                <a:latin typeface="Josefin Sans Regular"/>
              </a:rPr>
              <a:t>dưa</a:t>
            </a:r>
            <a:r>
              <a:rPr lang="en-US" sz="7482" dirty="0">
                <a:solidFill>
                  <a:srgbClr val="F1E9DC"/>
                </a:solidFill>
                <a:latin typeface="Josefin Sans Regular"/>
              </a:rPr>
              <a:t> </a:t>
            </a:r>
            <a:r>
              <a:rPr lang="en-US" sz="7482" dirty="0" err="1">
                <a:solidFill>
                  <a:srgbClr val="F1E9DC"/>
                </a:solidFill>
                <a:latin typeface="Josefin Sans Regular"/>
              </a:rPr>
              <a:t>hấu</a:t>
            </a:r>
            <a:endParaRPr lang="en-US" sz="7482" dirty="0">
              <a:solidFill>
                <a:srgbClr val="F1E9DC"/>
              </a:solidFill>
              <a:latin typeface="Josefin Sans Regular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181268" flipH="1">
            <a:off x="392475" y="8146971"/>
            <a:ext cx="3388608" cy="38949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949056" flipH="1">
            <a:off x="16071558" y="-918776"/>
            <a:ext cx="3388608" cy="3894952"/>
          </a:xfrm>
          <a:prstGeom prst="rect">
            <a:avLst/>
          </a:prstGeom>
        </p:spPr>
      </p:pic>
      <p:pic>
        <p:nvPicPr>
          <p:cNvPr id="8" name="Picture 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3591666" y="2620206"/>
            <a:ext cx="10537752" cy="59470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717322" y="-943199"/>
            <a:ext cx="3804102" cy="3233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235316">
            <a:off x="16164523" y="724291"/>
            <a:ext cx="6909909" cy="71605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235316">
            <a:off x="-3454954" y="7259730"/>
            <a:ext cx="6909909" cy="71605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672770" flipH="1">
            <a:off x="-1348316" y="-1449638"/>
            <a:ext cx="3388608" cy="389495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1376713">
            <a:off x="5186158" y="2987241"/>
            <a:ext cx="5616666" cy="6113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 l="929" r="929"/>
          <a:stretch>
            <a:fillRect/>
          </a:stretch>
        </p:blipFill>
        <p:spPr>
          <a:xfrm rot="4732891">
            <a:off x="9793805" y="4794562"/>
            <a:ext cx="3531756" cy="702537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872792" y="650618"/>
            <a:ext cx="13344830" cy="841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66"/>
              </a:lnSpc>
            </a:pPr>
            <a:r>
              <a:rPr lang="en-US" sz="6100" dirty="0" err="1">
                <a:solidFill>
                  <a:srgbClr val="F1E9DC"/>
                </a:solidFill>
                <a:latin typeface="Vollkorn Bold"/>
              </a:rPr>
              <a:t>Đặc</a:t>
            </a:r>
            <a:r>
              <a:rPr lang="en-US" sz="6100" dirty="0">
                <a:solidFill>
                  <a:srgbClr val="F1E9DC"/>
                </a:solidFill>
                <a:latin typeface="Vollkorn Bold"/>
              </a:rPr>
              <a:t> </a:t>
            </a:r>
            <a:r>
              <a:rPr lang="en-US" sz="6100" dirty="0" err="1">
                <a:solidFill>
                  <a:srgbClr val="F1E9DC"/>
                </a:solidFill>
                <a:latin typeface="Vollkorn Bold"/>
              </a:rPr>
              <a:t>điểm</a:t>
            </a:r>
            <a:r>
              <a:rPr lang="en-US" sz="6100" dirty="0">
                <a:solidFill>
                  <a:srgbClr val="F1E9DC"/>
                </a:solidFill>
                <a:latin typeface="Vollkorn Bold"/>
              </a:rPr>
              <a:t> </a:t>
            </a:r>
            <a:r>
              <a:rPr lang="en-US" sz="6100" dirty="0" err="1">
                <a:solidFill>
                  <a:srgbClr val="F1E9DC"/>
                </a:solidFill>
                <a:latin typeface="Vollkorn Bold"/>
              </a:rPr>
              <a:t>bên</a:t>
            </a:r>
            <a:r>
              <a:rPr lang="en-US" sz="6100" dirty="0">
                <a:solidFill>
                  <a:srgbClr val="F1E9DC"/>
                </a:solidFill>
                <a:latin typeface="Vollkorn Bold"/>
              </a:rPr>
              <a:t> </a:t>
            </a:r>
            <a:r>
              <a:rPr lang="en-US" sz="6100" dirty="0" err="1">
                <a:solidFill>
                  <a:srgbClr val="F1E9DC"/>
                </a:solidFill>
                <a:latin typeface="Vollkorn Bold"/>
              </a:rPr>
              <a:t>ngoài</a:t>
            </a:r>
            <a:r>
              <a:rPr lang="en-US" sz="6100" dirty="0">
                <a:solidFill>
                  <a:srgbClr val="F1E9DC"/>
                </a:solidFill>
                <a:latin typeface="Vollkorn Bold"/>
              </a:rPr>
              <a:t> </a:t>
            </a:r>
            <a:r>
              <a:rPr lang="en-US" sz="6100" dirty="0" err="1">
                <a:solidFill>
                  <a:srgbClr val="F1E9DC"/>
                </a:solidFill>
                <a:latin typeface="Vollkorn Bold"/>
              </a:rPr>
              <a:t>của</a:t>
            </a:r>
            <a:r>
              <a:rPr lang="en-US" sz="6100" dirty="0">
                <a:solidFill>
                  <a:srgbClr val="F1E9DC"/>
                </a:solidFill>
                <a:latin typeface="Vollkorn Bold"/>
              </a:rPr>
              <a:t> </a:t>
            </a:r>
            <a:r>
              <a:rPr lang="en-US" sz="6100" dirty="0" err="1">
                <a:solidFill>
                  <a:srgbClr val="F1E9DC"/>
                </a:solidFill>
                <a:latin typeface="Vollkorn Bold"/>
              </a:rPr>
              <a:t>quả</a:t>
            </a:r>
            <a:r>
              <a:rPr lang="en-US" sz="6100" dirty="0">
                <a:solidFill>
                  <a:srgbClr val="F1E9DC"/>
                </a:solidFill>
                <a:latin typeface="Vollkorn Bold"/>
              </a:rPr>
              <a:t> </a:t>
            </a:r>
            <a:r>
              <a:rPr lang="en-US" sz="6100" dirty="0" err="1">
                <a:solidFill>
                  <a:srgbClr val="F1E9DC"/>
                </a:solidFill>
                <a:latin typeface="Vollkorn Bold"/>
              </a:rPr>
              <a:t>dưa</a:t>
            </a:r>
            <a:r>
              <a:rPr lang="en-US" sz="6100" dirty="0">
                <a:solidFill>
                  <a:srgbClr val="F1E9DC"/>
                </a:solidFill>
                <a:latin typeface="Vollkorn Bold"/>
              </a:rPr>
              <a:t> </a:t>
            </a:r>
            <a:r>
              <a:rPr lang="en-US" sz="6100" dirty="0" err="1">
                <a:solidFill>
                  <a:srgbClr val="F1E9DC"/>
                </a:solidFill>
                <a:latin typeface="Vollkorn Bold"/>
              </a:rPr>
              <a:t>hấu</a:t>
            </a:r>
            <a:endParaRPr lang="en-US" sz="6100" dirty="0">
              <a:solidFill>
                <a:srgbClr val="F1E9DC"/>
              </a:solidFill>
              <a:latin typeface="Vollkorn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21CD04-769D-7BBF-97B6-29BBD687E8BC}"/>
              </a:ext>
            </a:extLst>
          </p:cNvPr>
          <p:cNvSpPr txBox="1"/>
          <p:nvPr/>
        </p:nvSpPr>
        <p:spPr>
          <a:xfrm>
            <a:off x="302004" y="3587355"/>
            <a:ext cx="4911243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Vỏ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 </a:t>
            </a:r>
            <a:r>
              <a:rPr lang="en-US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dưa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 </a:t>
            </a:r>
            <a:r>
              <a:rPr lang="en-US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hấu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 </a:t>
            </a:r>
            <a:r>
              <a:rPr lang="en-US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màu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 </a:t>
            </a:r>
            <a:r>
              <a:rPr lang="en-US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xanh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 </a:t>
            </a:r>
            <a:r>
              <a:rPr lang="en-US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đậm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, </a:t>
            </a:r>
            <a:r>
              <a:rPr lang="en-US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có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 </a:t>
            </a:r>
            <a:r>
              <a:rPr lang="en-US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các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 </a:t>
            </a:r>
            <a:r>
              <a:rPr lang="en-US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đường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 </a:t>
            </a:r>
            <a:r>
              <a:rPr lang="en-US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kẻ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 </a:t>
            </a:r>
            <a:r>
              <a:rPr lang="en-US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xanh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 </a:t>
            </a:r>
            <a:r>
              <a:rPr lang="en-US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nhạt</a:t>
            </a:r>
            <a:endParaRPr lang="en-US" sz="4400" b="1" dirty="0">
              <a:solidFill>
                <a:schemeClr val="accent6">
                  <a:lumMod val="60000"/>
                  <a:lumOff val="40000"/>
                </a:schemeClr>
              </a:solidFill>
              <a:latin typeface="Vollkor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CF6794-9F0D-EF4B-8FA7-83407F2F6E7D}"/>
              </a:ext>
            </a:extLst>
          </p:cNvPr>
          <p:cNvSpPr txBox="1"/>
          <p:nvPr/>
        </p:nvSpPr>
        <p:spPr>
          <a:xfrm>
            <a:off x="11544443" y="3942345"/>
            <a:ext cx="491124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Vỏ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 </a:t>
            </a:r>
            <a:r>
              <a:rPr lang="en-US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dưa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 </a:t>
            </a:r>
            <a:r>
              <a:rPr lang="en-US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hấu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 </a:t>
            </a:r>
            <a:r>
              <a:rPr lang="en-US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cứng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, </a:t>
            </a:r>
            <a:r>
              <a:rPr lang="en-US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nhẵn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 </a:t>
            </a:r>
            <a:r>
              <a:rPr lang="en-US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Vollkorn"/>
              </a:rPr>
              <a:t>bóng</a:t>
            </a:r>
            <a:endParaRPr lang="en-US" sz="4400" b="1" dirty="0">
              <a:solidFill>
                <a:schemeClr val="accent6">
                  <a:lumMod val="60000"/>
                  <a:lumOff val="40000"/>
                </a:schemeClr>
              </a:solidFill>
              <a:latin typeface="Vollkor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42873">
            <a:off x="-2812695" y="-4557164"/>
            <a:ext cx="6909909" cy="71605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451291">
            <a:off x="11649373" y="5176703"/>
            <a:ext cx="7853127" cy="785312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2953" y="7733273"/>
            <a:ext cx="8738094" cy="1918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9"/>
              </a:lnSpc>
            </a:pPr>
            <a:r>
              <a:rPr lang="en-US" sz="6482">
                <a:solidFill>
                  <a:srgbClr val="F1E9DC"/>
                </a:solidFill>
                <a:latin typeface="Vollkorn Bold"/>
              </a:rPr>
              <a:t>Đặc điểm bên trong</a:t>
            </a:r>
            <a:r>
              <a:rPr lang="en-US" sz="6482">
                <a:solidFill>
                  <a:srgbClr val="F1E9DC"/>
                </a:solidFill>
                <a:latin typeface="Vollkorn"/>
              </a:rPr>
              <a:t> </a:t>
            </a:r>
            <a:r>
              <a:rPr lang="en-US" sz="6482">
                <a:solidFill>
                  <a:srgbClr val="F1E9DC"/>
                </a:solidFill>
                <a:latin typeface="Vollkorn Bold"/>
              </a:rPr>
              <a:t>quả dưa hấu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98369" y="3948077"/>
            <a:ext cx="3804102" cy="32334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181268" flipH="1">
            <a:off x="9190440" y="8339524"/>
            <a:ext cx="3388608" cy="3894952"/>
          </a:xfrm>
          <a:prstGeom prst="rect">
            <a:avLst/>
          </a:prstGeom>
        </p:spPr>
      </p:pic>
      <p:pic>
        <p:nvPicPr>
          <p:cNvPr id="8" name="Picture 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3494843" y="988594"/>
            <a:ext cx="11298315" cy="6376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83898" y="8135376"/>
            <a:ext cx="3804102" cy="32334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9005">
            <a:off x="14472569" y="-1890743"/>
            <a:ext cx="6565728" cy="65657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442873">
            <a:off x="-3454954" y="7788598"/>
            <a:ext cx="6909909" cy="71605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181268" flipH="1">
            <a:off x="1055635" y="8282793"/>
            <a:ext cx="3388608" cy="38949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100000" flipH="1">
            <a:off x="17162273" y="-179507"/>
            <a:ext cx="3388608" cy="3894952"/>
          </a:xfrm>
          <a:prstGeom prst="rect">
            <a:avLst/>
          </a:prstGeom>
        </p:spPr>
      </p:pic>
      <p:pic>
        <p:nvPicPr>
          <p:cNvPr id="7" name="Picture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3329270" y="2119758"/>
            <a:ext cx="11629459" cy="6628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79170" y="2986657"/>
            <a:ext cx="2684337" cy="22816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506567" flipH="1">
            <a:off x="15564996" y="-2108829"/>
            <a:ext cx="3388608" cy="389495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430000" y="1736657"/>
            <a:ext cx="6038479" cy="2404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27"/>
              </a:lnSpc>
            </a:pPr>
            <a:r>
              <a:rPr lang="en-US" sz="8799" dirty="0" err="1">
                <a:solidFill>
                  <a:srgbClr val="F1E9DC"/>
                </a:solidFill>
                <a:latin typeface="Vollkorn"/>
              </a:rPr>
              <a:t>Ích</a:t>
            </a:r>
            <a:r>
              <a:rPr lang="en-US" sz="8799" dirty="0">
                <a:solidFill>
                  <a:srgbClr val="F1E9DC"/>
                </a:solidFill>
                <a:latin typeface="Vollkorn"/>
              </a:rPr>
              <a:t> </a:t>
            </a:r>
            <a:r>
              <a:rPr lang="en-US" sz="8799" dirty="0" err="1">
                <a:solidFill>
                  <a:srgbClr val="F1E9DC"/>
                </a:solidFill>
                <a:latin typeface="Vollkorn"/>
              </a:rPr>
              <a:t>lợi</a:t>
            </a:r>
            <a:r>
              <a:rPr lang="en-US" sz="8799" dirty="0">
                <a:solidFill>
                  <a:srgbClr val="F1E9DC"/>
                </a:solidFill>
                <a:latin typeface="Vollkorn"/>
              </a:rPr>
              <a:t> </a:t>
            </a:r>
            <a:r>
              <a:rPr lang="en-US" sz="8799" dirty="0" err="1">
                <a:solidFill>
                  <a:srgbClr val="F1E9DC"/>
                </a:solidFill>
                <a:latin typeface="Vollkorn"/>
              </a:rPr>
              <a:t>của</a:t>
            </a:r>
            <a:r>
              <a:rPr lang="en-US" sz="8799" dirty="0">
                <a:solidFill>
                  <a:srgbClr val="F1E9DC"/>
                </a:solidFill>
                <a:latin typeface="Vollkorn"/>
              </a:rPr>
              <a:t> </a:t>
            </a:r>
            <a:r>
              <a:rPr lang="en-US" sz="8799" dirty="0" err="1">
                <a:solidFill>
                  <a:srgbClr val="F1E9DC"/>
                </a:solidFill>
                <a:latin typeface="Vollkorn"/>
              </a:rPr>
              <a:t>quả</a:t>
            </a:r>
            <a:r>
              <a:rPr lang="en-US" sz="8799" dirty="0">
                <a:solidFill>
                  <a:srgbClr val="F1E9DC"/>
                </a:solidFill>
                <a:latin typeface="Vollkorn"/>
              </a:rPr>
              <a:t> </a:t>
            </a:r>
            <a:r>
              <a:rPr lang="en-US" sz="8799" dirty="0" err="1">
                <a:solidFill>
                  <a:srgbClr val="F1E9DC"/>
                </a:solidFill>
                <a:latin typeface="Vollkorn"/>
              </a:rPr>
              <a:t>dưa</a:t>
            </a:r>
            <a:r>
              <a:rPr lang="en-US" sz="8799" dirty="0">
                <a:solidFill>
                  <a:srgbClr val="F1E9DC"/>
                </a:solidFill>
                <a:latin typeface="Vollkorn"/>
              </a:rPr>
              <a:t> </a:t>
            </a:r>
            <a:r>
              <a:rPr lang="en-US" sz="8799" dirty="0" err="1">
                <a:solidFill>
                  <a:srgbClr val="F1E9DC"/>
                </a:solidFill>
                <a:latin typeface="Vollkorn"/>
              </a:rPr>
              <a:t>hấu</a:t>
            </a:r>
            <a:endParaRPr lang="en-US" sz="8799" dirty="0">
              <a:solidFill>
                <a:srgbClr val="F1E9DC"/>
              </a:solidFill>
              <a:latin typeface="Vollkor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2" y="549404"/>
            <a:ext cx="5602518" cy="3735012"/>
          </a:xfrm>
          <a:prstGeom prst="round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78450"/>
            <a:ext cx="6781800" cy="4521200"/>
          </a:xfrm>
          <a:prstGeom prst="round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961" y="1877490"/>
            <a:ext cx="4688860" cy="3125907"/>
          </a:xfrm>
          <a:prstGeom prst="round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6" b="12986"/>
          <a:stretch/>
        </p:blipFill>
        <p:spPr>
          <a:xfrm>
            <a:off x="7447456" y="5590239"/>
            <a:ext cx="3773365" cy="4309411"/>
          </a:xfrm>
          <a:prstGeom prst="round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782" y="4927686"/>
            <a:ext cx="6390559" cy="4265414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911708" flipH="1">
            <a:off x="5954261" y="5602812"/>
            <a:ext cx="3388608" cy="38949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617674" flipH="1">
            <a:off x="16263344" y="-747191"/>
            <a:ext cx="3388608" cy="38949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320835" y="8602380"/>
            <a:ext cx="4641670" cy="39454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562539" y="-966430"/>
            <a:ext cx="3804102" cy="3233486"/>
          </a:xfrm>
          <a:prstGeom prst="rect">
            <a:avLst/>
          </a:prstGeom>
        </p:spPr>
      </p:pic>
      <p:pic>
        <p:nvPicPr>
          <p:cNvPr id="7" name="Picture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2844020" y="2091321"/>
            <a:ext cx="12699383" cy="716697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258081" y="195591"/>
            <a:ext cx="5771838" cy="1004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54"/>
              </a:lnSpc>
            </a:pPr>
            <a:r>
              <a:rPr lang="en-US" sz="7221">
                <a:solidFill>
                  <a:srgbClr val="F1E9DC"/>
                </a:solidFill>
                <a:latin typeface="Vollkorn Bold"/>
              </a:rPr>
              <a:t>Cây dưa hấu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83189" y="472697"/>
            <a:ext cx="9321623" cy="1026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9"/>
              </a:lnSpc>
            </a:pPr>
            <a:r>
              <a:rPr lang="en-US" sz="6212" spc="354" dirty="0">
                <a:solidFill>
                  <a:srgbClr val="F1E9DC"/>
                </a:solidFill>
                <a:latin typeface="Vollkorn Bold"/>
              </a:rPr>
              <a:t>CÁC LOẠI DƯA HẤU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79750" y="2101476"/>
            <a:ext cx="4641670" cy="39454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864224">
            <a:off x="-2679855" y="-988067"/>
            <a:ext cx="4641670" cy="39454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990303" flipH="1">
            <a:off x="13314026" y="-918776"/>
            <a:ext cx="3388608" cy="38949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06740" y="2349107"/>
            <a:ext cx="6128189" cy="50480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815245" y="2096830"/>
            <a:ext cx="5482405" cy="5160314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BD5AC0A6-705D-B92B-0B89-29758F46288A}"/>
              </a:ext>
            </a:extLst>
          </p:cNvPr>
          <p:cNvSpPr txBox="1"/>
          <p:nvPr/>
        </p:nvSpPr>
        <p:spPr>
          <a:xfrm>
            <a:off x="762000" y="7955549"/>
            <a:ext cx="7952978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49"/>
              </a:lnSpc>
            </a:pPr>
            <a:r>
              <a:rPr lang="en-US" sz="5400" spc="354" dirty="0" err="1">
                <a:solidFill>
                  <a:srgbClr val="F1E9DC"/>
                </a:solidFill>
                <a:latin typeface="Vollkorn Bold"/>
              </a:rPr>
              <a:t>Dưa</a:t>
            </a:r>
            <a:r>
              <a:rPr lang="en-US" sz="5400" spc="354" dirty="0">
                <a:solidFill>
                  <a:srgbClr val="F1E9DC"/>
                </a:solidFill>
                <a:latin typeface="Vollkorn Bold"/>
              </a:rPr>
              <a:t> </a:t>
            </a:r>
            <a:r>
              <a:rPr lang="en-US" sz="5400" spc="354" dirty="0" err="1">
                <a:solidFill>
                  <a:srgbClr val="F1E9DC"/>
                </a:solidFill>
                <a:latin typeface="Vollkorn Bold"/>
              </a:rPr>
              <a:t>hấu</a:t>
            </a:r>
            <a:r>
              <a:rPr lang="en-US" sz="5400" spc="354" dirty="0">
                <a:solidFill>
                  <a:srgbClr val="F1E9DC"/>
                </a:solidFill>
                <a:latin typeface="Vollkorn Bold"/>
              </a:rPr>
              <a:t> </a:t>
            </a:r>
            <a:r>
              <a:rPr lang="en-US" sz="5400" spc="354" dirty="0" err="1">
                <a:solidFill>
                  <a:srgbClr val="F1E9DC"/>
                </a:solidFill>
                <a:latin typeface="Vollkorn Bold"/>
              </a:rPr>
              <a:t>ruột</a:t>
            </a:r>
            <a:r>
              <a:rPr lang="en-US" sz="5400" spc="354" dirty="0">
                <a:solidFill>
                  <a:srgbClr val="F1E9DC"/>
                </a:solidFill>
                <a:latin typeface="Vollkorn Bold"/>
              </a:rPr>
              <a:t> </a:t>
            </a:r>
            <a:r>
              <a:rPr lang="en-US" sz="5400" spc="354" dirty="0" err="1">
                <a:solidFill>
                  <a:srgbClr val="F1E9DC"/>
                </a:solidFill>
                <a:latin typeface="Vollkorn Bold"/>
              </a:rPr>
              <a:t>đỏ</a:t>
            </a:r>
            <a:endParaRPr lang="en-US" sz="5400" spc="354" dirty="0">
              <a:solidFill>
                <a:srgbClr val="F1E9DC"/>
              </a:solidFill>
              <a:latin typeface="Vollkorn Bold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AEED03E5-D07E-A392-76CC-E48B8DCA33FF}"/>
              </a:ext>
            </a:extLst>
          </p:cNvPr>
          <p:cNvSpPr txBox="1"/>
          <p:nvPr/>
        </p:nvSpPr>
        <p:spPr>
          <a:xfrm>
            <a:off x="8452313" y="7955549"/>
            <a:ext cx="7952978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49"/>
              </a:lnSpc>
            </a:pPr>
            <a:r>
              <a:rPr lang="en-US" sz="5400" spc="354" dirty="0" err="1">
                <a:solidFill>
                  <a:srgbClr val="F1E9DC"/>
                </a:solidFill>
                <a:latin typeface="Vollkorn Bold"/>
              </a:rPr>
              <a:t>Dưa</a:t>
            </a:r>
            <a:r>
              <a:rPr lang="en-US" sz="5400" spc="354" dirty="0">
                <a:solidFill>
                  <a:srgbClr val="F1E9DC"/>
                </a:solidFill>
                <a:latin typeface="Vollkorn Bold"/>
              </a:rPr>
              <a:t> </a:t>
            </a:r>
            <a:r>
              <a:rPr lang="en-US" sz="5400" spc="354" dirty="0" err="1">
                <a:solidFill>
                  <a:srgbClr val="F1E9DC"/>
                </a:solidFill>
                <a:latin typeface="Vollkorn Bold"/>
              </a:rPr>
              <a:t>hấu</a:t>
            </a:r>
            <a:r>
              <a:rPr lang="en-US" sz="5400" spc="354" dirty="0">
                <a:solidFill>
                  <a:srgbClr val="F1E9DC"/>
                </a:solidFill>
                <a:latin typeface="Vollkorn Bold"/>
              </a:rPr>
              <a:t> </a:t>
            </a:r>
            <a:r>
              <a:rPr lang="en-US" sz="5400" spc="354" dirty="0" err="1">
                <a:solidFill>
                  <a:srgbClr val="F1E9DC"/>
                </a:solidFill>
                <a:latin typeface="Vollkorn Bold"/>
              </a:rPr>
              <a:t>ruột</a:t>
            </a:r>
            <a:r>
              <a:rPr lang="en-US" sz="5400" spc="354" dirty="0">
                <a:solidFill>
                  <a:srgbClr val="F1E9DC"/>
                </a:solidFill>
                <a:latin typeface="Vollkorn Bold"/>
              </a:rPr>
              <a:t> </a:t>
            </a:r>
            <a:r>
              <a:rPr lang="en-US" sz="5400" spc="354" dirty="0" err="1">
                <a:solidFill>
                  <a:srgbClr val="F1E9DC"/>
                </a:solidFill>
                <a:latin typeface="Vollkorn Bold"/>
              </a:rPr>
              <a:t>vàng</a:t>
            </a:r>
            <a:endParaRPr lang="en-US" sz="5400" spc="354" dirty="0">
              <a:solidFill>
                <a:srgbClr val="F1E9DC"/>
              </a:solidFill>
              <a:latin typeface="Vollkorn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123</Words>
  <Application>Microsoft Office PowerPoint</Application>
  <PresentationFormat>Custom</PresentationFormat>
  <Paragraphs>21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Vollkorn Bold</vt:lpstr>
      <vt:lpstr>Calibri</vt:lpstr>
      <vt:lpstr>Vollkorn</vt:lpstr>
      <vt:lpstr>Times New Roman</vt:lpstr>
      <vt:lpstr>Arial</vt:lpstr>
      <vt:lpstr>Josefin Sans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lá và Hồng Kinh doanh Nhà hàng Video Trình chiếu</dc:title>
  <cp:lastModifiedBy>Techsi.vn</cp:lastModifiedBy>
  <cp:revision>6</cp:revision>
  <dcterms:created xsi:type="dcterms:W3CDTF">2006-08-16T00:00:00Z</dcterms:created>
  <dcterms:modified xsi:type="dcterms:W3CDTF">2023-03-14T05:12:33Z</dcterms:modified>
  <dc:identifier>DAFdEu1opio</dc:identifier>
</cp:coreProperties>
</file>