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63" r:id="rId3"/>
    <p:sldId id="296" r:id="rId4"/>
    <p:sldId id="290" r:id="rId5"/>
    <p:sldId id="264" r:id="rId6"/>
    <p:sldId id="262" r:id="rId7"/>
    <p:sldId id="266" r:id="rId8"/>
    <p:sldId id="267" r:id="rId9"/>
    <p:sldId id="287" r:id="rId10"/>
    <p:sldId id="272" r:id="rId11"/>
    <p:sldId id="271" r:id="rId12"/>
    <p:sldId id="273" r:id="rId13"/>
    <p:sldId id="274" r:id="rId14"/>
    <p:sldId id="278" r:id="rId15"/>
    <p:sldId id="279" r:id="rId16"/>
    <p:sldId id="291" r:id="rId17"/>
    <p:sldId id="282" r:id="rId18"/>
    <p:sldId id="292" r:id="rId19"/>
    <p:sldId id="293" r:id="rId20"/>
    <p:sldId id="295"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6249"/>
    <a:srgbClr val="703E2E"/>
    <a:srgbClr val="4A8742"/>
    <a:srgbClr val="4B8642"/>
    <a:srgbClr val="1B3738"/>
    <a:srgbClr val="5B9BD5"/>
    <a:srgbClr val="052900"/>
    <a:srgbClr val="E6E6E6"/>
    <a:srgbClr val="224A00"/>
    <a:srgbClr val="0018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3" autoAdjust="0"/>
    <p:restoredTop sz="94660"/>
  </p:normalViewPr>
  <p:slideViewPr>
    <p:cSldViewPr snapToGrid="0">
      <p:cViewPr varScale="1">
        <p:scale>
          <a:sx n="72" d="100"/>
          <a:sy n="72" d="100"/>
        </p:scale>
        <p:origin x="4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630D58-3A05-48C7-BB43-3B3448FE5773}"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2363172951"/>
      </p:ext>
    </p:extLst>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30D58-3A05-48C7-BB43-3B3448FE5773}"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1848860840"/>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30D58-3A05-48C7-BB43-3B3448FE5773}"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2056602551"/>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30D58-3A05-48C7-BB43-3B3448FE5773}"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341764067"/>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630D58-3A05-48C7-BB43-3B3448FE5773}"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3179512993"/>
      </p:ext>
    </p:extLst>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630D58-3A05-48C7-BB43-3B3448FE5773}"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3377164022"/>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630D58-3A05-48C7-BB43-3B3448FE5773}" type="datetimeFigureOut">
              <a:rPr lang="en-US" smtClean="0"/>
              <a:t>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3865713598"/>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630D58-3A05-48C7-BB43-3B3448FE5773}" type="datetimeFigureOut">
              <a:rPr lang="en-US" smtClean="0"/>
              <a:t>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3498330939"/>
      </p:ext>
    </p:extLst>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630D58-3A05-48C7-BB43-3B3448FE5773}" type="datetimeFigureOut">
              <a:rPr lang="en-US" smtClean="0"/>
              <a:t>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95989582"/>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630D58-3A05-48C7-BB43-3B3448FE5773}"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1718794398"/>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630D58-3A05-48C7-BB43-3B3448FE5773}"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EF3B7-D5DC-4EE9-865B-9228908FF5D7}" type="slidenum">
              <a:rPr lang="en-US" smtClean="0"/>
              <a:t>‹#›</a:t>
            </a:fld>
            <a:endParaRPr lang="en-US"/>
          </a:p>
        </p:txBody>
      </p:sp>
    </p:spTree>
    <p:extLst>
      <p:ext uri="{BB962C8B-B14F-4D97-AF65-F5344CB8AC3E}">
        <p14:creationId xmlns:p14="http://schemas.microsoft.com/office/powerpoint/2010/main" val="4190870842"/>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630D58-3A05-48C7-BB43-3B3448FE5773}" type="datetimeFigureOut">
              <a:rPr lang="en-US" smtClean="0"/>
              <a:t>2/24/2023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EF3B7-D5DC-4EE9-865B-9228908FF5D7}" type="slidenum">
              <a:rPr lang="en-US" smtClean="0"/>
              <a:t>‹#›</a:t>
            </a:fld>
            <a:endParaRPr lang="en-US"/>
          </a:p>
        </p:txBody>
      </p:sp>
    </p:spTree>
    <p:extLst>
      <p:ext uri="{BB962C8B-B14F-4D97-AF65-F5344CB8AC3E}">
        <p14:creationId xmlns:p14="http://schemas.microsoft.com/office/powerpoint/2010/main" val="4035783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mailto:thuhang1787@gmail.com"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7.m4a"/><Relationship Id="rId7"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18.m4a"/><Relationship Id="rId5" Type="http://schemas.microsoft.com/office/2007/relationships/media" Target="../media/media18.m4a"/><Relationship Id="rId10" Type="http://schemas.openxmlformats.org/officeDocument/2006/relationships/image" Target="../media/image3.png"/><Relationship Id="rId4" Type="http://schemas.openxmlformats.org/officeDocument/2006/relationships/audio" Target="../media/media17.m4a"/><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png"/><Relationship Id="rId3" Type="http://schemas.microsoft.com/office/2007/relationships/media" Target="../media/media20.m4a"/><Relationship Id="rId7" Type="http://schemas.openxmlformats.org/officeDocument/2006/relationships/image" Target="../media/image19.png"/><Relationship Id="rId12" Type="http://schemas.openxmlformats.org/officeDocument/2006/relationships/image" Target="../media/image31.png"/><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18.jpeg"/><Relationship Id="rId11" Type="http://schemas.openxmlformats.org/officeDocument/2006/relationships/image" Target="../media/image30.png"/><Relationship Id="rId5" Type="http://schemas.openxmlformats.org/officeDocument/2006/relationships/slideLayout" Target="../slideLayouts/slideLayout2.xml"/><Relationship Id="rId10" Type="http://schemas.openxmlformats.org/officeDocument/2006/relationships/image" Target="../media/image29.png"/><Relationship Id="rId4" Type="http://schemas.openxmlformats.org/officeDocument/2006/relationships/audio" Target="../media/media20.m4a"/><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2.m4a"/><Relationship Id="rId7"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audio" Target="../media/media23.m4a"/><Relationship Id="rId5" Type="http://schemas.microsoft.com/office/2007/relationships/media" Target="../media/media23.m4a"/><Relationship Id="rId10" Type="http://schemas.openxmlformats.org/officeDocument/2006/relationships/image" Target="../media/image3.png"/><Relationship Id="rId4" Type="http://schemas.openxmlformats.org/officeDocument/2006/relationships/audio" Target="../media/media22.m4a"/><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3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audio" Target="../media/media31.m4a"/><Relationship Id="rId13" Type="http://schemas.openxmlformats.org/officeDocument/2006/relationships/image" Target="../media/image36.png"/><Relationship Id="rId18" Type="http://schemas.openxmlformats.org/officeDocument/2006/relationships/image" Target="../media/image35.png"/><Relationship Id="rId3" Type="http://schemas.microsoft.com/office/2007/relationships/media" Target="../media/media29.m4a"/><Relationship Id="rId7" Type="http://schemas.microsoft.com/office/2007/relationships/media" Target="../media/media31.m4a"/><Relationship Id="rId12" Type="http://schemas.openxmlformats.org/officeDocument/2006/relationships/image" Target="../media/image34.png"/><Relationship Id="rId17" Type="http://schemas.openxmlformats.org/officeDocument/2006/relationships/image" Target="../media/image3.png"/><Relationship Id="rId2" Type="http://schemas.openxmlformats.org/officeDocument/2006/relationships/video" Target="../media/media28.mp4"/><Relationship Id="rId16" Type="http://schemas.openxmlformats.org/officeDocument/2006/relationships/image" Target="../media/image40.png"/><Relationship Id="rId1" Type="http://schemas.microsoft.com/office/2007/relationships/media" Target="../media/media28.mp4"/><Relationship Id="rId6" Type="http://schemas.openxmlformats.org/officeDocument/2006/relationships/audio" Target="../media/media30.m4a"/><Relationship Id="rId11" Type="http://schemas.openxmlformats.org/officeDocument/2006/relationships/image" Target="../media/image33.png"/><Relationship Id="rId5" Type="http://schemas.microsoft.com/office/2007/relationships/media" Target="../media/media30.m4a"/><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audio" Target="../media/media29.m4a"/><Relationship Id="rId9" Type="http://schemas.openxmlformats.org/officeDocument/2006/relationships/slideLayout" Target="../slideLayouts/slideLayout2.xml"/><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audio" Target="../media/media31.m4a"/><Relationship Id="rId13" Type="http://schemas.openxmlformats.org/officeDocument/2006/relationships/image" Target="../media/image34.png"/><Relationship Id="rId18" Type="http://schemas.openxmlformats.org/officeDocument/2006/relationships/image" Target="../media/image40.png"/><Relationship Id="rId3" Type="http://schemas.microsoft.com/office/2007/relationships/media" Target="../media/media32.m4a"/><Relationship Id="rId7" Type="http://schemas.microsoft.com/office/2007/relationships/media" Target="../media/media31.m4a"/><Relationship Id="rId12" Type="http://schemas.openxmlformats.org/officeDocument/2006/relationships/image" Target="../media/image33.png"/><Relationship Id="rId17" Type="http://schemas.openxmlformats.org/officeDocument/2006/relationships/image" Target="../media/image14.png"/><Relationship Id="rId2" Type="http://schemas.openxmlformats.org/officeDocument/2006/relationships/video" Target="../media/media28.mp4"/><Relationship Id="rId16" Type="http://schemas.openxmlformats.org/officeDocument/2006/relationships/image" Target="../media/image37.png"/><Relationship Id="rId1" Type="http://schemas.microsoft.com/office/2007/relationships/media" Target="../media/media28.mp4"/><Relationship Id="rId6" Type="http://schemas.microsoft.com/office/2007/relationships/media" Target="../media/media33.m4a"/><Relationship Id="rId11" Type="http://schemas.openxmlformats.org/officeDocument/2006/relationships/image" Target="../media/image11.png"/><Relationship Id="rId5" Type="http://schemas.openxmlformats.org/officeDocument/2006/relationships/audio" Target="NULL" TargetMode="External"/><Relationship Id="rId15" Type="http://schemas.openxmlformats.org/officeDocument/2006/relationships/image" Target="../media/image36.png"/><Relationship Id="rId10" Type="http://schemas.openxmlformats.org/officeDocument/2006/relationships/slideLayout" Target="../slideLayouts/slideLayout2.xml"/><Relationship Id="rId19" Type="http://schemas.openxmlformats.org/officeDocument/2006/relationships/image" Target="../media/image3.png"/><Relationship Id="rId4" Type="http://schemas.openxmlformats.org/officeDocument/2006/relationships/audio" Target="../media/media32.m4a"/><Relationship Id="rId9" Type="http://schemas.microsoft.com/office/2007/relationships/media" Target="../media/media29.m4a"/><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1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jpeg"/><Relationship Id="rId5" Type="http://schemas.openxmlformats.org/officeDocument/2006/relationships/slideLayout" Target="../slideLayouts/slideLayout2.xml"/><Relationship Id="rId4" Type="http://schemas.microsoft.com/office/2007/relationships/media" Target="../media/media9.m4a"/></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3.m4a"/><Relationship Id="rId7" Type="http://schemas.openxmlformats.org/officeDocument/2006/relationships/image" Target="../media/image19.png"/><Relationship Id="rId12" Type="http://schemas.openxmlformats.org/officeDocument/2006/relationships/image" Target="../media/image3.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slideLayout" Target="../slideLayouts/slideLayout2.xml"/><Relationship Id="rId10" Type="http://schemas.openxmlformats.org/officeDocument/2006/relationships/image" Target="../media/image22.png"/><Relationship Id="rId4" Type="http://schemas.openxmlformats.org/officeDocument/2006/relationships/audio" Target="../media/media13.m4a"/><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21448"/>
            <a:ext cx="12192000" cy="6811660"/>
          </a:xfrm>
          <a:prstGeom prst="rect">
            <a:avLst/>
          </a:prstGeom>
        </p:spPr>
      </p:pic>
      <p:sp>
        <p:nvSpPr>
          <p:cNvPr id="2" name="Title 1"/>
          <p:cNvSpPr>
            <a:spLocks noGrp="1"/>
          </p:cNvSpPr>
          <p:nvPr>
            <p:ph type="ctrTitle"/>
          </p:nvPr>
        </p:nvSpPr>
        <p:spPr>
          <a:xfrm>
            <a:off x="-161577" y="-12269"/>
            <a:ext cx="12279086" cy="1016819"/>
          </a:xfrm>
        </p:spPr>
        <p:txBody>
          <a:bodyPr>
            <a:normAutofit/>
          </a:bodyPr>
          <a:lstStyle/>
          <a:p>
            <a:r>
              <a:rPr lang="en-US" sz="2400" b="1" dirty="0">
                <a:latin typeface="Times New Roman" panose="02020603050405020304" pitchFamily="18" charset="0"/>
                <a:cs typeface="Times New Roman" panose="02020603050405020304" pitchFamily="18" charset="0"/>
              </a:rPr>
              <a:t>PHÒNG GIÁO DỤC VÀ ĐÀO TẠO QUẬN LONG BIÊN</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TRƯỜNG MẦM NON HOA HƯỚNG DƯƠNG</a:t>
            </a:r>
          </a:p>
        </p:txBody>
      </p:sp>
      <p:sp>
        <p:nvSpPr>
          <p:cNvPr id="3" name="Subtitle 2"/>
          <p:cNvSpPr>
            <a:spLocks noGrp="1"/>
          </p:cNvSpPr>
          <p:nvPr>
            <p:ph type="subTitle" idx="1"/>
          </p:nvPr>
        </p:nvSpPr>
        <p:spPr>
          <a:xfrm>
            <a:off x="0" y="2475416"/>
            <a:ext cx="11913185" cy="666138"/>
          </a:xfrm>
        </p:spPr>
        <p:txBody>
          <a:bodyPr>
            <a:normAutofit lnSpcReduction="10000"/>
          </a:bodyPr>
          <a:lstStyle/>
          <a:p>
            <a:r>
              <a:rPr lang="en-US" sz="4200">
                <a:solidFill>
                  <a:srgbClr val="FF0000"/>
                </a:solidFill>
                <a:latin typeface="Times New Roman" panose="02020603050405020304" pitchFamily="18" charset="0"/>
                <a:cs typeface="Times New Roman" panose="02020603050405020304" pitchFamily="18" charset="0"/>
              </a:rPr>
              <a:t>CUỘC </a:t>
            </a:r>
            <a:r>
              <a:rPr lang="en-US" sz="4200" dirty="0">
                <a:solidFill>
                  <a:srgbClr val="FF0000"/>
                </a:solidFill>
                <a:latin typeface="Times New Roman" panose="02020603050405020304" pitchFamily="18" charset="0"/>
                <a:cs typeface="Times New Roman" panose="02020603050405020304" pitchFamily="18" charset="0"/>
              </a:rPr>
              <a:t>THI THIẾT KẾ BÀI GIẢNG </a:t>
            </a:r>
            <a:r>
              <a:rPr lang="en-US" sz="4200">
                <a:solidFill>
                  <a:srgbClr val="FF0000"/>
                </a:solidFill>
                <a:latin typeface="Times New Roman" panose="02020603050405020304" pitchFamily="18" charset="0"/>
                <a:cs typeface="Times New Roman" panose="02020603050405020304" pitchFamily="18" charset="0"/>
              </a:rPr>
              <a:t>ĐIỆN TỬ</a:t>
            </a:r>
            <a:endParaRPr lang="en-US" sz="42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80331" y="1020464"/>
            <a:ext cx="1352521" cy="1351433"/>
          </a:xfrm>
          <a:prstGeom prst="rect">
            <a:avLst/>
          </a:prstGeom>
        </p:spPr>
      </p:pic>
      <p:sp>
        <p:nvSpPr>
          <p:cNvPr id="4" name="TextBox 3"/>
          <p:cNvSpPr txBox="1"/>
          <p:nvPr/>
        </p:nvSpPr>
        <p:spPr>
          <a:xfrm>
            <a:off x="4465320" y="2960465"/>
            <a:ext cx="2648482" cy="861774"/>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BÀI GIẢNG: </a:t>
            </a:r>
          </a:p>
          <a:p>
            <a:endParaRPr lang="en-US"/>
          </a:p>
        </p:txBody>
      </p:sp>
      <p:sp>
        <p:nvSpPr>
          <p:cNvPr id="7" name="Rectangle 6"/>
          <p:cNvSpPr/>
          <p:nvPr/>
        </p:nvSpPr>
        <p:spPr>
          <a:xfrm>
            <a:off x="3150994" y="3450805"/>
            <a:ext cx="6096000" cy="584775"/>
          </a:xfrm>
          <a:prstGeom prst="rect">
            <a:avLst/>
          </a:prstGeom>
        </p:spPr>
        <p:txBody>
          <a:bodyPr>
            <a:spAutoFit/>
          </a:bodyPr>
          <a:lstStyle/>
          <a:p>
            <a:r>
              <a:rPr lang="en-US" sz="3200" b="1" i="1" dirty="0">
                <a:latin typeface="Times New Roman" panose="02020603050405020304" pitchFamily="18" charset="0"/>
                <a:cs typeface="Times New Roman" panose="02020603050405020304" pitchFamily="18" charset="0"/>
              </a:rPr>
              <a:t>MỘT SỐ LOẠI RAU ĂN LÁ</a:t>
            </a:r>
          </a:p>
        </p:txBody>
      </p:sp>
      <p:sp>
        <p:nvSpPr>
          <p:cNvPr id="8" name="Rectangle 7"/>
          <p:cNvSpPr/>
          <p:nvPr/>
        </p:nvSpPr>
        <p:spPr>
          <a:xfrm>
            <a:off x="2154613" y="4076455"/>
            <a:ext cx="7603958" cy="461665"/>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KHÁM PHÁ KHOA HỌC- LỨA TUỔI MẪU GIÁO NHỠ</a:t>
            </a:r>
            <a:endParaRPr lang="en-US" b="1" i="1">
              <a:latin typeface="Times New Roman" panose="02020603050405020304" pitchFamily="18" charset="0"/>
              <a:cs typeface="Times New Roman" panose="02020603050405020304" pitchFamily="18" charset="0"/>
            </a:endParaRPr>
          </a:p>
        </p:txBody>
      </p:sp>
      <p:sp>
        <p:nvSpPr>
          <p:cNvPr id="9" name="Rectangle 8"/>
          <p:cNvSpPr/>
          <p:nvPr/>
        </p:nvSpPr>
        <p:spPr>
          <a:xfrm>
            <a:off x="5433566" y="4694308"/>
            <a:ext cx="6096000" cy="369332"/>
          </a:xfrm>
          <a:prstGeom prst="rect">
            <a:avLst/>
          </a:prstGeom>
        </p:spPr>
        <p:txBody>
          <a:bodyPr>
            <a:spAutoFit/>
          </a:bodyPr>
          <a:lstStyle/>
          <a:p>
            <a:r>
              <a:rPr lang="en-US" b="1" i="1">
                <a:latin typeface="Times New Roman" panose="02020603050405020304" pitchFamily="18" charset="0"/>
                <a:cs typeface="Times New Roman" panose="02020603050405020304" pitchFamily="18" charset="0"/>
              </a:rPr>
              <a:t>Giáo viên: Nguyễn Thị Thu Hằng</a:t>
            </a:r>
          </a:p>
        </p:txBody>
      </p:sp>
      <p:sp>
        <p:nvSpPr>
          <p:cNvPr id="10" name="Rectangle 9"/>
          <p:cNvSpPr/>
          <p:nvPr/>
        </p:nvSpPr>
        <p:spPr>
          <a:xfrm>
            <a:off x="5433566" y="5145389"/>
            <a:ext cx="6096000" cy="369332"/>
          </a:xfrm>
          <a:prstGeom prst="rect">
            <a:avLst/>
          </a:prstGeom>
        </p:spPr>
        <p:txBody>
          <a:bodyPr>
            <a:spAutoFit/>
          </a:bodyPr>
          <a:lstStyle/>
          <a:p>
            <a:r>
              <a:rPr lang="en-US" b="1" i="1">
                <a:latin typeface="Times New Roman" panose="02020603050405020304" pitchFamily="18" charset="0"/>
                <a:cs typeface="Times New Roman" panose="02020603050405020304" pitchFamily="18" charset="0"/>
              </a:rPr>
              <a:t>Email: </a:t>
            </a:r>
            <a:r>
              <a:rPr lang="en-US" b="1" i="1">
                <a:latin typeface="Times New Roman" panose="02020603050405020304" pitchFamily="18" charset="0"/>
                <a:cs typeface="Times New Roman" panose="02020603050405020304" pitchFamily="18" charset="0"/>
                <a:hlinkClick r:id="rId6"/>
              </a:rPr>
              <a:t>thuhang1787@gmail.com</a:t>
            </a:r>
            <a:endParaRPr lang="en-US" b="1" i="1">
              <a:latin typeface="Times New Roman" panose="02020603050405020304" pitchFamily="18" charset="0"/>
              <a:cs typeface="Times New Roman" panose="02020603050405020304" pitchFamily="18" charset="0"/>
            </a:endParaRPr>
          </a:p>
        </p:txBody>
      </p:sp>
      <p:sp>
        <p:nvSpPr>
          <p:cNvPr id="11" name="Rectangle 10"/>
          <p:cNvSpPr/>
          <p:nvPr/>
        </p:nvSpPr>
        <p:spPr>
          <a:xfrm>
            <a:off x="5433566" y="5564836"/>
            <a:ext cx="6096000" cy="923330"/>
          </a:xfrm>
          <a:prstGeom prst="rect">
            <a:avLst/>
          </a:prstGeom>
        </p:spPr>
        <p:txBody>
          <a:bodyPr>
            <a:spAutoFit/>
          </a:bodyPr>
          <a:lstStyle/>
          <a:p>
            <a:r>
              <a:rPr lang="en-US" b="1" i="1">
                <a:latin typeface="Times New Roman" panose="02020603050405020304" pitchFamily="18" charset="0"/>
                <a:cs typeface="Times New Roman" panose="02020603050405020304" pitchFamily="18" charset="0"/>
              </a:rPr>
              <a:t>Trường: MN Hoa Hướng Dương- Quận Long Biên- Hà Nội</a:t>
            </a:r>
          </a:p>
          <a:p>
            <a:endParaRPr lang="en-US" b="1" i="1">
              <a:latin typeface="Times New Roman" panose="02020603050405020304" pitchFamily="18" charset="0"/>
              <a:cs typeface="Times New Roman" panose="02020603050405020304" pitchFamily="18" charset="0"/>
            </a:endParaRPr>
          </a:p>
          <a:p>
            <a:endParaRPr lang="en-US" b="1" i="1">
              <a:latin typeface="Times New Roman" panose="02020603050405020304" pitchFamily="18" charset="0"/>
              <a:cs typeface="Times New Roman" panose="02020603050405020304" pitchFamily="18" charset="0"/>
            </a:endParaRPr>
          </a:p>
        </p:txBody>
      </p:sp>
      <p:sp>
        <p:nvSpPr>
          <p:cNvPr id="12" name="Rectangle 11"/>
          <p:cNvSpPr/>
          <p:nvPr/>
        </p:nvSpPr>
        <p:spPr>
          <a:xfrm>
            <a:off x="4447639" y="6417563"/>
            <a:ext cx="2185214" cy="369332"/>
          </a:xfrm>
          <a:prstGeom prst="rect">
            <a:avLst/>
          </a:prstGeom>
        </p:spPr>
        <p:txBody>
          <a:bodyPr wrap="none">
            <a:spAutoFit/>
          </a:bodyPr>
          <a:lstStyle/>
          <a:p>
            <a:r>
              <a:rPr lang="en-US" b="1" i="1">
                <a:latin typeface="Times New Roman" panose="02020603050405020304" pitchFamily="18" charset="0"/>
                <a:cs typeface="Times New Roman" panose="02020603050405020304" pitchFamily="18" charset="0"/>
              </a:rPr>
              <a:t>Năm học: 2022-2023</a:t>
            </a:r>
          </a:p>
        </p:txBody>
      </p:sp>
      <p:pic>
        <p:nvPicPr>
          <p:cNvPr id="13" name="Nhac-nen-cho-PowerPoint-vui-nhon">
            <a:hlinkClick r:id="" action="ppaction://media"/>
          </p:cNvPr>
          <p:cNvPicPr>
            <a:picLocks noChangeAspect="1"/>
          </p:cNvPicPr>
          <p:nvPr>
            <a:audioFile r:link="rId1"/>
            <p:extLst>
              <p:ext uri="{DAA4B4D4-6D71-4841-9C94-3DE7FCFB9230}">
                <p14:media xmlns:p14="http://schemas.microsoft.com/office/powerpoint/2010/main" r:embed="rId2">
                  <p14:trim end="30890.375"/>
                </p14:media>
              </p:ext>
            </p:extLst>
          </p:nvPr>
        </p:nvPicPr>
        <p:blipFill>
          <a:blip r:embed="rId7"/>
          <a:stretch>
            <a:fillRect/>
          </a:stretch>
        </p:blipFill>
        <p:spPr>
          <a:xfrm>
            <a:off x="-797763" y="6026501"/>
            <a:ext cx="609600" cy="609600"/>
          </a:xfrm>
          <a:prstGeom prst="rect">
            <a:avLst/>
          </a:prstGeom>
        </p:spPr>
      </p:pic>
    </p:spTree>
    <p:extLst>
      <p:ext uri="{BB962C8B-B14F-4D97-AF65-F5344CB8AC3E}">
        <p14:creationId xmlns:p14="http://schemas.microsoft.com/office/powerpoint/2010/main" val="3114390492"/>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3000"/>
                                        <p:tgtEl>
                                          <p:spTgt spid="2"/>
                                        </p:tgtEl>
                                      </p:cBhvr>
                                    </p:animEffect>
                                  </p:childTnLst>
                                </p:cTn>
                              </p:par>
                              <p:par>
                                <p:cTn id="8" presetID="6" presetClass="entr" presetSubtype="16" fill="hold" nodeType="withEffect">
                                  <p:stCondLst>
                                    <p:cond delay="250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47" presetClass="entr" presetSubtype="0" fill="hold" grpId="0" nodeType="withEffect">
                                  <p:stCondLst>
                                    <p:cond delay="6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3000"/>
                                        <p:tgtEl>
                                          <p:spTgt spid="3">
                                            <p:txEl>
                                              <p:pRg st="0" end="0"/>
                                            </p:txEl>
                                          </p:spTgt>
                                        </p:tgtEl>
                                      </p:cBhvr>
                                    </p:animEffect>
                                    <p:anim calcmode="lin" valueType="num">
                                      <p:cBhvr>
                                        <p:cTn id="14"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1225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2000"/>
                                        <p:tgtEl>
                                          <p:spTgt spid="4"/>
                                        </p:tgtEl>
                                      </p:cBhvr>
                                    </p:animEffect>
                                  </p:childTnLst>
                                </p:cTn>
                              </p:par>
                              <p:par>
                                <p:cTn id="19" presetID="16" presetClass="entr" presetSubtype="37" fill="hold" grpId="0" nodeType="withEffect">
                                  <p:stCondLst>
                                    <p:cond delay="1425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2000"/>
                                        <p:tgtEl>
                                          <p:spTgt spid="7"/>
                                        </p:tgtEl>
                                      </p:cBhvr>
                                    </p:animEffect>
                                  </p:childTnLst>
                                </p:cTn>
                              </p:par>
                              <p:par>
                                <p:cTn id="22" presetID="42" presetClass="entr" presetSubtype="0" fill="hold" grpId="0" nodeType="withEffect">
                                  <p:stCondLst>
                                    <p:cond delay="17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ppt_x</p:attrName>
                                        </p:attrNameLst>
                                      </p:cBhvr>
                                      <p:tavLst>
                                        <p:tav tm="0">
                                          <p:val>
                                            <p:strVal val="#ppt_x"/>
                                          </p:val>
                                        </p:tav>
                                        <p:tav tm="100000">
                                          <p:val>
                                            <p:strVal val="#ppt_x"/>
                                          </p:val>
                                        </p:tav>
                                      </p:tavLst>
                                    </p:anim>
                                    <p:anim calcmode="lin" valueType="num">
                                      <p:cBhvr>
                                        <p:cTn id="26" dur="2000" fill="hold"/>
                                        <p:tgtEl>
                                          <p:spTgt spid="8"/>
                                        </p:tgtEl>
                                        <p:attrNameLst>
                                          <p:attrName>ppt_y</p:attrName>
                                        </p:attrNameLst>
                                      </p:cBhvr>
                                      <p:tavLst>
                                        <p:tav tm="0">
                                          <p:val>
                                            <p:strVal val="#ppt_y+.1"/>
                                          </p:val>
                                        </p:tav>
                                        <p:tav tm="100000">
                                          <p:val>
                                            <p:strVal val="#ppt_y"/>
                                          </p:val>
                                        </p:tav>
                                      </p:tavLst>
                                    </p:anim>
                                  </p:childTnLst>
                                </p:cTn>
                              </p:par>
                              <p:par>
                                <p:cTn id="27" presetID="14" presetClass="entr" presetSubtype="10" fill="hold" grpId="0" nodeType="withEffect">
                                  <p:stCondLst>
                                    <p:cond delay="2100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1000"/>
                                        <p:tgtEl>
                                          <p:spTgt spid="9"/>
                                        </p:tgtEl>
                                      </p:cBhvr>
                                    </p:animEffect>
                                  </p:childTnLst>
                                </p:cTn>
                              </p:par>
                              <p:par>
                                <p:cTn id="30" presetID="14" presetClass="entr" presetSubtype="10" fill="hold" grpId="0" nodeType="withEffect">
                                  <p:stCondLst>
                                    <p:cond delay="2475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1000"/>
                                        <p:tgtEl>
                                          <p:spTgt spid="11"/>
                                        </p:tgtEl>
                                      </p:cBhvr>
                                    </p:animEffect>
                                  </p:childTnLst>
                                </p:cTn>
                              </p:par>
                              <p:par>
                                <p:cTn id="33" presetID="2" presetClass="entr" presetSubtype="4" fill="hold" grpId="0" nodeType="withEffect">
                                  <p:stCondLst>
                                    <p:cond delay="2525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000" fill="hold"/>
                                        <p:tgtEl>
                                          <p:spTgt spid="12"/>
                                        </p:tgtEl>
                                        <p:attrNameLst>
                                          <p:attrName>ppt_x</p:attrName>
                                        </p:attrNameLst>
                                      </p:cBhvr>
                                      <p:tavLst>
                                        <p:tav tm="0">
                                          <p:val>
                                            <p:strVal val="#ppt_x"/>
                                          </p:val>
                                        </p:tav>
                                        <p:tav tm="100000">
                                          <p:val>
                                            <p:strVal val="#ppt_x"/>
                                          </p:val>
                                        </p:tav>
                                      </p:tavLst>
                                    </p:anim>
                                    <p:anim calcmode="lin" valueType="num">
                                      <p:cBhvr additive="base">
                                        <p:cTn id="36" dur="1000" fill="hold"/>
                                        <p:tgtEl>
                                          <p:spTgt spid="12"/>
                                        </p:tgtEl>
                                        <p:attrNameLst>
                                          <p:attrName>ppt_y</p:attrName>
                                        </p:attrNameLst>
                                      </p:cBhvr>
                                      <p:tavLst>
                                        <p:tav tm="0">
                                          <p:val>
                                            <p:strVal val="1+#ppt_h/2"/>
                                          </p:val>
                                        </p:tav>
                                        <p:tav tm="100000">
                                          <p:val>
                                            <p:strVal val="#ppt_y"/>
                                          </p:val>
                                        </p:tav>
                                      </p:tavLst>
                                    </p:anim>
                                  </p:childTnLst>
                                </p:cTn>
                              </p:par>
                              <p:par>
                                <p:cTn id="37" presetID="14" presetClass="entr" presetSubtype="10" fill="hold" grpId="0" nodeType="withEffect">
                                  <p:stCondLst>
                                    <p:cond delay="2300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1000"/>
                                        <p:tgtEl>
                                          <p:spTgt spid="10"/>
                                        </p:tgtEl>
                                      </p:cBhvr>
                                    </p:animEffect>
                                  </p:childTnLst>
                                </p:cTn>
                              </p:par>
                              <p:par>
                                <p:cTn id="40" presetID="1" presetClass="mediacall" presetSubtype="0" fill="hold" nodeType="withEffect">
                                  <p:stCondLst>
                                    <p:cond delay="0"/>
                                  </p:stCondLst>
                                  <p:childTnLst>
                                    <p:cmd type="call" cmd="playFrom(0.0)">
                                      <p:cBhvr>
                                        <p:cTn id="41" dur="3619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p:cTn id="42" fill="hold" display="0">
                  <p:stCondLst>
                    <p:cond delay="indefinite"/>
                  </p:stCondLst>
                  <p:endCondLst>
                    <p:cond evt="onStopAudio" delay="0">
                      <p:tgtEl>
                        <p:sldTgt/>
                      </p:tgtEl>
                    </p:cond>
                  </p:endCondLst>
                </p:cTn>
                <p:tgtEl>
                  <p:spTgt spid="13"/>
                </p:tgtEl>
              </p:cMediaNode>
            </p:audio>
          </p:childTnLst>
        </p:cTn>
      </p:par>
    </p:tnLst>
    <p:bldLst>
      <p:bldP spid="2" grpId="0"/>
      <p:bldP spid="3" grpId="0" build="p"/>
      <p:bldP spid="4" grpId="0"/>
      <p:bldP spid="7" grpId="0"/>
      <p:bldP spid="8" grpId="0"/>
      <p:bldP spid="9"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7937"/>
            <a:ext cx="12192000" cy="6827520"/>
          </a:xfrm>
          <a:prstGeom prst="rect">
            <a:avLst/>
          </a:prstGeom>
        </p:spPr>
      </p:pic>
      <p:sp>
        <p:nvSpPr>
          <p:cNvPr id="2" name="AutoShape 2" descr="Background món ăn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58614"/>
              </a:solidFill>
            </a:endParaRPr>
          </a:p>
        </p:txBody>
      </p:sp>
      <p:sp>
        <p:nvSpPr>
          <p:cNvPr id="4" name="TextBox 3"/>
          <p:cNvSpPr txBox="1"/>
          <p:nvPr/>
        </p:nvSpPr>
        <p:spPr>
          <a:xfrm>
            <a:off x="1367638" y="2754674"/>
            <a:ext cx="9970999" cy="707886"/>
          </a:xfrm>
          <a:prstGeom prst="rect">
            <a:avLst/>
          </a:prstGeom>
          <a:noFill/>
        </p:spPr>
        <p:txBody>
          <a:bodyPr wrap="none" rtlCol="0">
            <a:spAutoFit/>
          </a:bodyPr>
          <a:lstStyle/>
          <a:p>
            <a:r>
              <a:rPr lang="en-US" sz="4000" b="1" dirty="0" err="1">
                <a:solidFill>
                  <a:srgbClr val="224A00"/>
                </a:solidFill>
                <a:latin typeface="Times New Roman" panose="02020603050405020304" pitchFamily="18" charset="0"/>
                <a:cs typeface="Times New Roman" panose="02020603050405020304" pitchFamily="18" charset="0"/>
              </a:rPr>
              <a:t>Chúng</a:t>
            </a:r>
            <a:r>
              <a:rPr lang="en-US" sz="4000" b="1" dirty="0">
                <a:solidFill>
                  <a:srgbClr val="224A00"/>
                </a:solidFill>
                <a:latin typeface="Times New Roman" panose="02020603050405020304" pitchFamily="18" charset="0"/>
                <a:cs typeface="Times New Roman" panose="02020603050405020304" pitchFamily="18" charset="0"/>
              </a:rPr>
              <a:t> </a:t>
            </a:r>
            <a:r>
              <a:rPr lang="en-US" sz="4000" b="1" dirty="0" err="1">
                <a:solidFill>
                  <a:srgbClr val="224A00"/>
                </a:solidFill>
                <a:latin typeface="Times New Roman" panose="02020603050405020304" pitchFamily="18" charset="0"/>
                <a:cs typeface="Times New Roman" panose="02020603050405020304" pitchFamily="18" charset="0"/>
              </a:rPr>
              <a:t>mình</a:t>
            </a:r>
            <a:r>
              <a:rPr lang="en-US" sz="4000" b="1" dirty="0">
                <a:solidFill>
                  <a:srgbClr val="224A00"/>
                </a:solidFill>
                <a:latin typeface="Times New Roman" panose="02020603050405020304" pitchFamily="18" charset="0"/>
                <a:cs typeface="Times New Roman" panose="02020603050405020304" pitchFamily="18" charset="0"/>
              </a:rPr>
              <a:t> </a:t>
            </a:r>
            <a:r>
              <a:rPr lang="en-US" sz="4000" b="1" dirty="0" err="1">
                <a:solidFill>
                  <a:srgbClr val="224A00"/>
                </a:solidFill>
                <a:latin typeface="Times New Roman" panose="02020603050405020304" pitchFamily="18" charset="0"/>
                <a:cs typeface="Times New Roman" panose="02020603050405020304" pitchFamily="18" charset="0"/>
              </a:rPr>
              <a:t>cùng</a:t>
            </a:r>
            <a:r>
              <a:rPr lang="en-US" sz="4000" b="1" dirty="0">
                <a:solidFill>
                  <a:srgbClr val="224A00"/>
                </a:solidFill>
                <a:latin typeface="Times New Roman" panose="02020603050405020304" pitchFamily="18" charset="0"/>
                <a:cs typeface="Times New Roman" panose="02020603050405020304" pitchFamily="18" charset="0"/>
              </a:rPr>
              <a:t> </a:t>
            </a:r>
            <a:r>
              <a:rPr lang="en-US" sz="4000" b="1" dirty="0" err="1">
                <a:solidFill>
                  <a:srgbClr val="224A00"/>
                </a:solidFill>
                <a:latin typeface="Times New Roman" panose="02020603050405020304" pitchFamily="18" charset="0"/>
                <a:cs typeface="Times New Roman" panose="02020603050405020304" pitchFamily="18" charset="0"/>
              </a:rPr>
              <a:t>xem</a:t>
            </a:r>
            <a:r>
              <a:rPr lang="en-US" sz="4000" b="1" dirty="0">
                <a:solidFill>
                  <a:srgbClr val="224A00"/>
                </a:solidFill>
                <a:latin typeface="Times New Roman" panose="02020603050405020304" pitchFamily="18" charset="0"/>
                <a:cs typeface="Times New Roman" panose="02020603050405020304" pitchFamily="18" charset="0"/>
              </a:rPr>
              <a:t> </a:t>
            </a:r>
            <a:r>
              <a:rPr lang="en-US" sz="4000" b="1" dirty="0" err="1">
                <a:solidFill>
                  <a:srgbClr val="224A00"/>
                </a:solidFill>
                <a:latin typeface="Times New Roman" panose="02020603050405020304" pitchFamily="18" charset="0"/>
                <a:cs typeface="Times New Roman" panose="02020603050405020304" pitchFamily="18" charset="0"/>
              </a:rPr>
              <a:t>cô</a:t>
            </a:r>
            <a:r>
              <a:rPr lang="en-US" sz="4000" b="1" dirty="0">
                <a:solidFill>
                  <a:srgbClr val="224A00"/>
                </a:solidFill>
                <a:latin typeface="Times New Roman" panose="02020603050405020304" pitchFamily="18" charset="0"/>
                <a:cs typeface="Times New Roman" panose="02020603050405020304" pitchFamily="18" charset="0"/>
              </a:rPr>
              <a:t> </a:t>
            </a:r>
            <a:r>
              <a:rPr lang="en-US" sz="4000" b="1" dirty="0" err="1">
                <a:solidFill>
                  <a:srgbClr val="224A00"/>
                </a:solidFill>
                <a:latin typeface="Times New Roman" panose="02020603050405020304" pitchFamily="18" charset="0"/>
                <a:cs typeface="Times New Roman" panose="02020603050405020304" pitchFamily="18" charset="0"/>
              </a:rPr>
              <a:t>có</a:t>
            </a:r>
            <a:r>
              <a:rPr lang="en-US" sz="4000" b="1" dirty="0">
                <a:solidFill>
                  <a:srgbClr val="224A00"/>
                </a:solidFill>
                <a:latin typeface="Times New Roman" panose="02020603050405020304" pitchFamily="18" charset="0"/>
                <a:cs typeface="Times New Roman" panose="02020603050405020304" pitchFamily="18" charset="0"/>
              </a:rPr>
              <a:t> </a:t>
            </a:r>
            <a:r>
              <a:rPr lang="en-US" sz="4000" b="1" dirty="0" err="1">
                <a:solidFill>
                  <a:srgbClr val="224A00"/>
                </a:solidFill>
                <a:latin typeface="Times New Roman" panose="02020603050405020304" pitchFamily="18" charset="0"/>
                <a:cs typeface="Times New Roman" panose="02020603050405020304" pitchFamily="18" charset="0"/>
              </a:rPr>
              <a:t>rau</a:t>
            </a:r>
            <a:r>
              <a:rPr lang="en-US" sz="4000" b="1" dirty="0">
                <a:solidFill>
                  <a:srgbClr val="224A00"/>
                </a:solidFill>
                <a:latin typeface="Times New Roman" panose="02020603050405020304" pitchFamily="18" charset="0"/>
                <a:cs typeface="Times New Roman" panose="02020603050405020304" pitchFamily="18" charset="0"/>
              </a:rPr>
              <a:t> </a:t>
            </a:r>
            <a:r>
              <a:rPr lang="en-US" sz="4000" b="1" dirty="0" err="1">
                <a:solidFill>
                  <a:srgbClr val="224A00"/>
                </a:solidFill>
                <a:latin typeface="Times New Roman" panose="02020603050405020304" pitchFamily="18" charset="0"/>
                <a:cs typeface="Times New Roman" panose="02020603050405020304" pitchFamily="18" charset="0"/>
              </a:rPr>
              <a:t>gì</a:t>
            </a:r>
            <a:r>
              <a:rPr lang="en-US" sz="4000" b="1" dirty="0">
                <a:solidFill>
                  <a:srgbClr val="224A00"/>
                </a:solidFill>
                <a:latin typeface="Times New Roman" panose="02020603050405020304" pitchFamily="18" charset="0"/>
                <a:cs typeface="Times New Roman" panose="02020603050405020304" pitchFamily="18" charset="0"/>
              </a:rPr>
              <a:t> </a:t>
            </a:r>
            <a:r>
              <a:rPr lang="en-US" sz="4000" b="1" dirty="0" err="1">
                <a:solidFill>
                  <a:srgbClr val="224A00"/>
                </a:solidFill>
                <a:latin typeface="Times New Roman" panose="02020603050405020304" pitchFamily="18" charset="0"/>
                <a:cs typeface="Times New Roman" panose="02020603050405020304" pitchFamily="18" charset="0"/>
              </a:rPr>
              <a:t>nữa</a:t>
            </a:r>
            <a:r>
              <a:rPr lang="en-US" sz="4000" b="1" dirty="0">
                <a:solidFill>
                  <a:srgbClr val="224A00"/>
                </a:solidFill>
                <a:latin typeface="Times New Roman" panose="02020603050405020304" pitchFamily="18" charset="0"/>
                <a:cs typeface="Times New Roman" panose="02020603050405020304" pitchFamily="18" charset="0"/>
              </a:rPr>
              <a:t> </a:t>
            </a:r>
            <a:r>
              <a:rPr lang="en-US" sz="4000" b="1" dirty="0" err="1">
                <a:solidFill>
                  <a:srgbClr val="224A00"/>
                </a:solidFill>
                <a:latin typeface="Times New Roman" panose="02020603050405020304" pitchFamily="18" charset="0"/>
                <a:cs typeface="Times New Roman" panose="02020603050405020304" pitchFamily="18" charset="0"/>
              </a:rPr>
              <a:t>đây</a:t>
            </a:r>
            <a:r>
              <a:rPr lang="en-US" sz="4000" b="1" dirty="0">
                <a:solidFill>
                  <a:srgbClr val="224A00"/>
                </a:solidFill>
                <a:latin typeface="Times New Roman" panose="02020603050405020304" pitchFamily="18" charset="0"/>
                <a:cs typeface="Times New Roman" panose="02020603050405020304" pitchFamily="18" charset="0"/>
              </a:rPr>
              <a:t>?</a:t>
            </a:r>
          </a:p>
        </p:txBody>
      </p:sp>
      <p:pic>
        <p:nvPicPr>
          <p:cNvPr id="5" name="Thoại 0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3500" y="5581650"/>
            <a:ext cx="609600" cy="609600"/>
          </a:xfrm>
          <a:prstGeom prst="rect">
            <a:avLst/>
          </a:prstGeom>
        </p:spPr>
      </p:pic>
    </p:spTree>
    <p:extLst>
      <p:ext uri="{BB962C8B-B14F-4D97-AF65-F5344CB8AC3E}">
        <p14:creationId xmlns:p14="http://schemas.microsoft.com/office/powerpoint/2010/main" val="1645889044"/>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lide template | Desain powerpoint, Desain presentasi, Templat power 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47455" y="540328"/>
            <a:ext cx="2281394" cy="584775"/>
          </a:xfrm>
          <a:prstGeom prst="rect">
            <a:avLst/>
          </a:prstGeom>
          <a:noFill/>
        </p:spPr>
        <p:txBody>
          <a:bodyPr wrap="none" rtlCol="0">
            <a:spAutoFit/>
          </a:bodyPr>
          <a:lstStyle/>
          <a:p>
            <a:r>
              <a:rPr lang="en-US" sz="3200" b="1" dirty="0">
                <a:solidFill>
                  <a:schemeClr val="accent6">
                    <a:lumMod val="50000"/>
                  </a:schemeClr>
                </a:solidFill>
                <a:latin typeface="Times New Roman" panose="02020603050405020304" pitchFamily="18" charset="0"/>
                <a:cs typeface="Times New Roman" panose="02020603050405020304" pitchFamily="18" charset="0"/>
              </a:rPr>
              <a:t>Rau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gì</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32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4" name="AutoShape 2" descr="Rau cải bắp - món ngon chữa được nhiều loại bệ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Rau cải bắp - món ngon chữa được nhiều loại bện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4669151" y="5329978"/>
            <a:ext cx="3045324" cy="646331"/>
          </a:xfrm>
          <a:prstGeom prst="rect">
            <a:avLst/>
          </a:prstGeom>
          <a:noFill/>
        </p:spPr>
        <p:txBody>
          <a:bodyPr wrap="square" rtlCol="0">
            <a:spAutoFit/>
          </a:bodyPr>
          <a:lstStyle/>
          <a:p>
            <a:r>
              <a:rPr lang="en-US" sz="3600" b="1" dirty="0">
                <a:solidFill>
                  <a:srgbClr val="985110"/>
                </a:solidFill>
                <a:latin typeface="Times New Roman" panose="02020603050405020304" pitchFamily="18" charset="0"/>
                <a:cs typeface="Times New Roman" panose="02020603050405020304" pitchFamily="18" charset="0"/>
              </a:rPr>
              <a:t>Rau </a:t>
            </a:r>
            <a:r>
              <a:rPr lang="en-US" sz="3600" b="1" dirty="0" err="1">
                <a:solidFill>
                  <a:srgbClr val="985110"/>
                </a:solidFill>
                <a:latin typeface="Times New Roman" panose="02020603050405020304" pitchFamily="18" charset="0"/>
                <a:cs typeface="Times New Roman" panose="02020603050405020304" pitchFamily="18" charset="0"/>
              </a:rPr>
              <a:t>bắp</a:t>
            </a:r>
            <a:r>
              <a:rPr lang="en-US" sz="3600" b="1" dirty="0">
                <a:solidFill>
                  <a:srgbClr val="985110"/>
                </a:solidFill>
                <a:latin typeface="Times New Roman" panose="02020603050405020304" pitchFamily="18" charset="0"/>
                <a:cs typeface="Times New Roman" panose="02020603050405020304" pitchFamily="18" charset="0"/>
              </a:rPr>
              <a:t> </a:t>
            </a:r>
            <a:r>
              <a:rPr lang="en-US" sz="3600" b="1" dirty="0" err="1">
                <a:solidFill>
                  <a:srgbClr val="985110"/>
                </a:solidFill>
                <a:latin typeface="Times New Roman" panose="02020603050405020304" pitchFamily="18" charset="0"/>
                <a:cs typeface="Times New Roman" panose="02020603050405020304" pitchFamily="18" charset="0"/>
              </a:rPr>
              <a:t>cải</a:t>
            </a:r>
            <a:endParaRPr lang="en-US" sz="3600" b="1" dirty="0">
              <a:solidFill>
                <a:srgbClr val="98511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473" y="1516473"/>
            <a:ext cx="3825053" cy="3825053"/>
          </a:xfrm>
          <a:prstGeom prst="rect">
            <a:avLst/>
          </a:prstGeom>
        </p:spPr>
      </p:pic>
      <p:pic>
        <p:nvPicPr>
          <p:cNvPr id="7" name="Thoại 0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4950" y="3390898"/>
            <a:ext cx="609600" cy="609600"/>
          </a:xfrm>
          <a:prstGeom prst="rect">
            <a:avLst/>
          </a:prstGeom>
        </p:spPr>
      </p:pic>
    </p:spTree>
    <p:extLst>
      <p:ext uri="{BB962C8B-B14F-4D97-AF65-F5344CB8AC3E}">
        <p14:creationId xmlns:p14="http://schemas.microsoft.com/office/powerpoint/2010/main" val="2080303839"/>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317" fill="hold"/>
                                        <p:tgtEl>
                                          <p:spTgt spid="7"/>
                                        </p:tgtEl>
                                      </p:cBhvr>
                                    </p:cmd>
                                  </p:childTnLst>
                                </p:cTn>
                              </p:par>
                              <p:par>
                                <p:cTn id="7" presetID="6"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circle(in)">
                                      <p:cBhvr>
                                        <p:cTn id="9" dur="1500"/>
                                        <p:tgtEl>
                                          <p:spTgt spid="9"/>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8"/>
          <a:stretch>
            <a:fillRect/>
          </a:stretch>
        </p:blipFill>
        <p:spPr>
          <a:xfrm>
            <a:off x="489674" y="28587"/>
            <a:ext cx="12192000" cy="6885888"/>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6821" y="1559005"/>
            <a:ext cx="3825053" cy="3825053"/>
          </a:xfrm>
          <a:prstGeom prst="rect">
            <a:avLst/>
          </a:prstGeom>
        </p:spPr>
      </p:pic>
      <p:sp>
        <p:nvSpPr>
          <p:cNvPr id="8" name="TextBox 7"/>
          <p:cNvSpPr txBox="1"/>
          <p:nvPr/>
        </p:nvSpPr>
        <p:spPr>
          <a:xfrm>
            <a:off x="3641151" y="465076"/>
            <a:ext cx="5313058" cy="461665"/>
          </a:xfrm>
          <a:prstGeom prst="rect">
            <a:avLst/>
          </a:prstGeom>
          <a:solidFill>
            <a:schemeClr val="accent5">
              <a:lumMod val="40000"/>
              <a:lumOff val="60000"/>
            </a:schemeClr>
          </a:solidFill>
        </p:spPr>
        <p:txBody>
          <a:bodyPr wrap="square" rtlCol="0">
            <a:spAutoFit/>
          </a:bodyPr>
          <a:lstStyle/>
          <a:p>
            <a:r>
              <a:rPr lang="en-US" sz="2400" b="1" dirty="0" err="1">
                <a:solidFill>
                  <a:srgbClr val="224A00"/>
                </a:solidFill>
                <a:latin typeface="Times New Roman" panose="02020603050405020304" pitchFamily="18" charset="0"/>
                <a:cs typeface="Times New Roman" panose="02020603050405020304" pitchFamily="18" charset="0"/>
              </a:rPr>
              <a:t>Các</a:t>
            </a:r>
            <a:r>
              <a:rPr lang="en-US" sz="2400" b="1" dirty="0">
                <a:solidFill>
                  <a:srgbClr val="224A00"/>
                </a:solidFill>
                <a:latin typeface="Times New Roman" panose="02020603050405020304" pitchFamily="18" charset="0"/>
                <a:cs typeface="Times New Roman" panose="02020603050405020304" pitchFamily="18" charset="0"/>
              </a:rPr>
              <a:t> con </a:t>
            </a:r>
            <a:r>
              <a:rPr lang="en-US" sz="2400" b="1" dirty="0" err="1">
                <a:solidFill>
                  <a:srgbClr val="224A00"/>
                </a:solidFill>
                <a:latin typeface="Times New Roman" panose="02020603050405020304" pitchFamily="18" charset="0"/>
                <a:cs typeface="Times New Roman" panose="02020603050405020304" pitchFamily="18" charset="0"/>
              </a:rPr>
              <a:t>có</a:t>
            </a:r>
            <a:r>
              <a:rPr lang="en-US" sz="2400" b="1" dirty="0">
                <a:solidFill>
                  <a:srgbClr val="224A00"/>
                </a:solidFill>
                <a:latin typeface="Times New Roman" panose="02020603050405020304" pitchFamily="18" charset="0"/>
                <a:cs typeface="Times New Roman" panose="02020603050405020304" pitchFamily="18" charset="0"/>
              </a:rPr>
              <a:t> </a:t>
            </a:r>
            <a:r>
              <a:rPr lang="en-US" sz="2400" b="1" dirty="0" err="1">
                <a:solidFill>
                  <a:srgbClr val="224A00"/>
                </a:solidFill>
                <a:latin typeface="Times New Roman" panose="02020603050405020304" pitchFamily="18" charset="0"/>
                <a:cs typeface="Times New Roman" panose="02020603050405020304" pitchFamily="18" charset="0"/>
              </a:rPr>
              <a:t>nhận</a:t>
            </a:r>
            <a:r>
              <a:rPr lang="en-US" sz="2400" b="1" dirty="0">
                <a:solidFill>
                  <a:srgbClr val="224A00"/>
                </a:solidFill>
                <a:latin typeface="Times New Roman" panose="02020603050405020304" pitchFamily="18" charset="0"/>
                <a:cs typeface="Times New Roman" panose="02020603050405020304" pitchFamily="18" charset="0"/>
              </a:rPr>
              <a:t> </a:t>
            </a:r>
            <a:r>
              <a:rPr lang="en-US" sz="2400" b="1" dirty="0" err="1">
                <a:solidFill>
                  <a:srgbClr val="224A00"/>
                </a:solidFill>
                <a:latin typeface="Times New Roman" panose="02020603050405020304" pitchFamily="18" charset="0"/>
                <a:cs typeface="Times New Roman" panose="02020603050405020304" pitchFamily="18" charset="0"/>
              </a:rPr>
              <a:t>xét</a:t>
            </a:r>
            <a:r>
              <a:rPr lang="en-US" sz="2400" b="1" dirty="0">
                <a:solidFill>
                  <a:srgbClr val="224A00"/>
                </a:solidFill>
                <a:latin typeface="Times New Roman" panose="02020603050405020304" pitchFamily="18" charset="0"/>
                <a:cs typeface="Times New Roman" panose="02020603050405020304" pitchFamily="18" charset="0"/>
              </a:rPr>
              <a:t> </a:t>
            </a:r>
            <a:r>
              <a:rPr lang="en-US" sz="2400" b="1" dirty="0" err="1">
                <a:solidFill>
                  <a:srgbClr val="224A00"/>
                </a:solidFill>
                <a:latin typeface="Times New Roman" panose="02020603050405020304" pitchFamily="18" charset="0"/>
                <a:cs typeface="Times New Roman" panose="02020603050405020304" pitchFamily="18" charset="0"/>
              </a:rPr>
              <a:t>gì</a:t>
            </a:r>
            <a:r>
              <a:rPr lang="en-US" sz="2400" b="1" dirty="0">
                <a:solidFill>
                  <a:srgbClr val="224A00"/>
                </a:solidFill>
                <a:latin typeface="Times New Roman" panose="02020603050405020304" pitchFamily="18" charset="0"/>
                <a:cs typeface="Times New Roman" panose="02020603050405020304" pitchFamily="18" charset="0"/>
              </a:rPr>
              <a:t> </a:t>
            </a:r>
            <a:r>
              <a:rPr lang="en-US" sz="2400" b="1" dirty="0" err="1">
                <a:solidFill>
                  <a:srgbClr val="224A00"/>
                </a:solidFill>
                <a:latin typeface="Times New Roman" panose="02020603050405020304" pitchFamily="18" charset="0"/>
                <a:cs typeface="Times New Roman" panose="02020603050405020304" pitchFamily="18" charset="0"/>
              </a:rPr>
              <a:t>về</a:t>
            </a:r>
            <a:r>
              <a:rPr lang="en-US" sz="2400" b="1" dirty="0">
                <a:solidFill>
                  <a:srgbClr val="224A00"/>
                </a:solidFill>
                <a:latin typeface="Times New Roman" panose="02020603050405020304" pitchFamily="18" charset="0"/>
                <a:cs typeface="Times New Roman" panose="02020603050405020304" pitchFamily="18" charset="0"/>
              </a:rPr>
              <a:t> </a:t>
            </a:r>
            <a:r>
              <a:rPr lang="en-US" sz="2400" b="1" dirty="0" err="1">
                <a:solidFill>
                  <a:srgbClr val="224A00"/>
                </a:solidFill>
                <a:latin typeface="Times New Roman" panose="02020603050405020304" pitchFamily="18" charset="0"/>
                <a:cs typeface="Times New Roman" panose="02020603050405020304" pitchFamily="18" charset="0"/>
              </a:rPr>
              <a:t>cây</a:t>
            </a:r>
            <a:r>
              <a:rPr lang="en-US" sz="2400" b="1" dirty="0">
                <a:solidFill>
                  <a:srgbClr val="224A00"/>
                </a:solidFill>
                <a:latin typeface="Times New Roman" panose="02020603050405020304" pitchFamily="18" charset="0"/>
                <a:cs typeface="Times New Roman" panose="02020603050405020304" pitchFamily="18" charset="0"/>
              </a:rPr>
              <a:t> </a:t>
            </a:r>
            <a:r>
              <a:rPr lang="en-US" sz="2400" b="1" dirty="0" err="1">
                <a:solidFill>
                  <a:srgbClr val="224A00"/>
                </a:solidFill>
                <a:latin typeface="Times New Roman" panose="02020603050405020304" pitchFamily="18" charset="0"/>
                <a:cs typeface="Times New Roman" panose="02020603050405020304" pitchFamily="18" charset="0"/>
              </a:rPr>
              <a:t>bắp</a:t>
            </a:r>
            <a:r>
              <a:rPr lang="en-US" sz="2400" b="1" dirty="0">
                <a:solidFill>
                  <a:srgbClr val="224A00"/>
                </a:solidFill>
                <a:latin typeface="Times New Roman" panose="02020603050405020304" pitchFamily="18" charset="0"/>
                <a:cs typeface="Times New Roman" panose="02020603050405020304" pitchFamily="18" charset="0"/>
              </a:rPr>
              <a:t> </a:t>
            </a:r>
            <a:r>
              <a:rPr lang="en-US" sz="2400" b="1" dirty="0" err="1">
                <a:solidFill>
                  <a:srgbClr val="224A00"/>
                </a:solidFill>
                <a:latin typeface="Times New Roman" panose="02020603050405020304" pitchFamily="18" charset="0"/>
                <a:cs typeface="Times New Roman" panose="02020603050405020304" pitchFamily="18" charset="0"/>
              </a:rPr>
              <a:t>cải</a:t>
            </a:r>
            <a:r>
              <a:rPr lang="en-US" sz="2400" b="1" dirty="0">
                <a:solidFill>
                  <a:srgbClr val="224A00"/>
                </a:solidFill>
                <a:latin typeface="Times New Roman" panose="02020603050405020304" pitchFamily="18" charset="0"/>
                <a:cs typeface="Times New Roman" panose="02020603050405020304" pitchFamily="18" charset="0"/>
              </a:rPr>
              <a:t>?</a:t>
            </a:r>
          </a:p>
        </p:txBody>
      </p:sp>
      <p:grpSp>
        <p:nvGrpSpPr>
          <p:cNvPr id="7" name="Group 6"/>
          <p:cNvGrpSpPr/>
          <p:nvPr/>
        </p:nvGrpSpPr>
        <p:grpSpPr>
          <a:xfrm>
            <a:off x="1244007" y="1449600"/>
            <a:ext cx="4933014" cy="461665"/>
            <a:chOff x="1244007" y="1449600"/>
            <a:chExt cx="4933014" cy="461665"/>
          </a:xfrm>
        </p:grpSpPr>
        <p:sp>
          <p:nvSpPr>
            <p:cNvPr id="2" name="TextBox 1"/>
            <p:cNvSpPr txBox="1"/>
            <p:nvPr/>
          </p:nvSpPr>
          <p:spPr>
            <a:xfrm>
              <a:off x="2080901" y="1449600"/>
              <a:ext cx="4096120" cy="461665"/>
            </a:xfrm>
            <a:prstGeom prst="rect">
              <a:avLst/>
            </a:prstGeom>
            <a:solidFill>
              <a:schemeClr val="accent5">
                <a:lumMod val="40000"/>
                <a:lumOff val="60000"/>
              </a:schemeClr>
            </a:solidFill>
          </p:spPr>
          <p:txBody>
            <a:bodyPr wrap="square" rtlCol="0">
              <a:spAutoFit/>
            </a:bodyPr>
            <a:lstStyle/>
            <a:p>
              <a:r>
                <a:rPr lang="en-US" sz="2400" b="1" dirty="0" err="1">
                  <a:solidFill>
                    <a:srgbClr val="32580C"/>
                  </a:solidFill>
                  <a:latin typeface="Times New Roman" panose="02020603050405020304" pitchFamily="18" charset="0"/>
                  <a:cs typeface="Times New Roman" panose="02020603050405020304" pitchFamily="18" charset="0"/>
                </a:rPr>
                <a:t>Lá</a:t>
              </a:r>
              <a:r>
                <a:rPr lang="en-US" sz="2400" b="1" dirty="0">
                  <a:solidFill>
                    <a:srgbClr val="32580C"/>
                  </a:solidFill>
                  <a:latin typeface="Times New Roman" panose="02020603050405020304" pitchFamily="18" charset="0"/>
                  <a:cs typeface="Times New Roman" panose="02020603050405020304" pitchFamily="18" charset="0"/>
                </a:rPr>
                <a:t> </a:t>
              </a:r>
              <a:r>
                <a:rPr lang="en-US" sz="2400" b="1" dirty="0" err="1">
                  <a:solidFill>
                    <a:srgbClr val="32580C"/>
                  </a:solidFill>
                  <a:latin typeface="Times New Roman" panose="02020603050405020304" pitchFamily="18" charset="0"/>
                  <a:cs typeface="Times New Roman" panose="02020603050405020304" pitchFamily="18" charset="0"/>
                </a:rPr>
                <a:t>bắp</a:t>
              </a:r>
              <a:r>
                <a:rPr lang="en-US" sz="2400" b="1" dirty="0">
                  <a:solidFill>
                    <a:srgbClr val="32580C"/>
                  </a:solidFill>
                  <a:latin typeface="Times New Roman" panose="02020603050405020304" pitchFamily="18" charset="0"/>
                  <a:cs typeface="Times New Roman" panose="02020603050405020304" pitchFamily="18" charset="0"/>
                </a:rPr>
                <a:t> </a:t>
              </a:r>
              <a:r>
                <a:rPr lang="en-US" sz="2400" b="1" dirty="0" err="1">
                  <a:solidFill>
                    <a:srgbClr val="32580C"/>
                  </a:solidFill>
                  <a:latin typeface="Times New Roman" panose="02020603050405020304" pitchFamily="18" charset="0"/>
                  <a:cs typeface="Times New Roman" panose="02020603050405020304" pitchFamily="18" charset="0"/>
                </a:rPr>
                <a:t>cải</a:t>
              </a:r>
              <a:r>
                <a:rPr lang="en-US" sz="2400" b="1" dirty="0">
                  <a:solidFill>
                    <a:srgbClr val="32580C"/>
                  </a:solidFill>
                  <a:latin typeface="Times New Roman" panose="02020603050405020304" pitchFamily="18" charset="0"/>
                  <a:cs typeface="Times New Roman" panose="02020603050405020304" pitchFamily="18" charset="0"/>
                </a:rPr>
                <a:t> </a:t>
              </a:r>
              <a:r>
                <a:rPr lang="en-US" sz="2400" b="1" err="1">
                  <a:solidFill>
                    <a:srgbClr val="32580C"/>
                  </a:solidFill>
                  <a:latin typeface="Times New Roman" panose="02020603050405020304" pitchFamily="18" charset="0"/>
                  <a:cs typeface="Times New Roman" panose="02020603050405020304" pitchFamily="18" charset="0"/>
                </a:rPr>
                <a:t>có</a:t>
              </a:r>
              <a:r>
                <a:rPr lang="en-US" sz="2400" b="1">
                  <a:solidFill>
                    <a:srgbClr val="32580C"/>
                  </a:solidFill>
                  <a:latin typeface="Times New Roman" panose="02020603050405020304" pitchFamily="18" charset="0"/>
                  <a:cs typeface="Times New Roman" panose="02020603050405020304" pitchFamily="18" charset="0"/>
                </a:rPr>
                <a:t> dạng hình tròn</a:t>
              </a:r>
              <a:endParaRPr lang="en-US" sz="2400" b="1" dirty="0">
                <a:solidFill>
                  <a:srgbClr val="32580C"/>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1244007" y="1559005"/>
              <a:ext cx="500566" cy="197229"/>
              <a:chOff x="1289371" y="2302137"/>
              <a:chExt cx="500566" cy="197229"/>
            </a:xfrm>
          </p:grpSpPr>
          <p:sp>
            <p:nvSpPr>
              <p:cNvPr id="13" name="Chevron 12"/>
              <p:cNvSpPr/>
              <p:nvPr/>
            </p:nvSpPr>
            <p:spPr>
              <a:xfrm>
                <a:off x="1553430" y="2302137"/>
                <a:ext cx="236507" cy="1972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a:off x="1289371" y="2302137"/>
                <a:ext cx="236507" cy="1972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0" name="Group 9"/>
          <p:cNvGrpSpPr/>
          <p:nvPr/>
        </p:nvGrpSpPr>
        <p:grpSpPr>
          <a:xfrm>
            <a:off x="1380691" y="3379111"/>
            <a:ext cx="5323312" cy="461665"/>
            <a:chOff x="1202669" y="3451001"/>
            <a:chExt cx="5323312" cy="461665"/>
          </a:xfrm>
        </p:grpSpPr>
        <p:sp>
          <p:nvSpPr>
            <p:cNvPr id="3" name="TextBox 2"/>
            <p:cNvSpPr txBox="1"/>
            <p:nvPr/>
          </p:nvSpPr>
          <p:spPr>
            <a:xfrm>
              <a:off x="1809955" y="3451001"/>
              <a:ext cx="4716026" cy="461665"/>
            </a:xfrm>
            <a:prstGeom prst="rect">
              <a:avLst/>
            </a:prstGeom>
            <a:solidFill>
              <a:schemeClr val="accent5">
                <a:lumMod val="40000"/>
                <a:lumOff val="60000"/>
              </a:schemeClr>
            </a:solidFill>
          </p:spPr>
          <p:txBody>
            <a:bodyPr wrap="square" rtlCol="0">
              <a:spAutoFit/>
            </a:bodyPr>
            <a:lstStyle/>
            <a:p>
              <a:r>
                <a:rPr lang="en-US" sz="2400" b="1" dirty="0" err="1">
                  <a:solidFill>
                    <a:srgbClr val="376415"/>
                  </a:solidFill>
                  <a:latin typeface="Times New Roman" panose="02020603050405020304" pitchFamily="18" charset="0"/>
                  <a:cs typeface="Times New Roman" panose="02020603050405020304" pitchFamily="18" charset="0"/>
                </a:rPr>
                <a:t>Lá</a:t>
              </a:r>
              <a:r>
                <a:rPr lang="en-US" sz="2400" b="1" dirty="0">
                  <a:solidFill>
                    <a:srgbClr val="376415"/>
                  </a:solidFill>
                  <a:latin typeface="Times New Roman" panose="02020603050405020304" pitchFamily="18" charset="0"/>
                  <a:cs typeface="Times New Roman" panose="02020603050405020304" pitchFamily="18" charset="0"/>
                </a:rPr>
                <a:t> </a:t>
              </a:r>
              <a:r>
                <a:rPr lang="en-US" sz="2400" b="1" dirty="0" err="1">
                  <a:solidFill>
                    <a:srgbClr val="376415"/>
                  </a:solidFill>
                  <a:latin typeface="Times New Roman" panose="02020603050405020304" pitchFamily="18" charset="0"/>
                  <a:cs typeface="Times New Roman" panose="02020603050405020304" pitchFamily="18" charset="0"/>
                </a:rPr>
                <a:t>bắp</a:t>
              </a:r>
              <a:r>
                <a:rPr lang="en-US" sz="2400" b="1" dirty="0">
                  <a:solidFill>
                    <a:srgbClr val="376415"/>
                  </a:solidFill>
                  <a:latin typeface="Times New Roman" panose="02020603050405020304" pitchFamily="18" charset="0"/>
                  <a:cs typeface="Times New Roman" panose="02020603050405020304" pitchFamily="18" charset="0"/>
                </a:rPr>
                <a:t> </a:t>
              </a:r>
              <a:r>
                <a:rPr lang="en-US" sz="2400" b="1" dirty="0" err="1">
                  <a:solidFill>
                    <a:srgbClr val="376415"/>
                  </a:solidFill>
                  <a:latin typeface="Times New Roman" panose="02020603050405020304" pitchFamily="18" charset="0"/>
                  <a:cs typeface="Times New Roman" panose="02020603050405020304" pitchFamily="18" charset="0"/>
                </a:rPr>
                <a:t>cải</a:t>
              </a:r>
              <a:r>
                <a:rPr lang="en-US" sz="2400" b="1" dirty="0">
                  <a:solidFill>
                    <a:srgbClr val="376415"/>
                  </a:solidFill>
                  <a:latin typeface="Times New Roman" panose="02020603050405020304" pitchFamily="18" charset="0"/>
                  <a:cs typeface="Times New Roman" panose="02020603050405020304" pitchFamily="18" charset="0"/>
                </a:rPr>
                <a:t> </a:t>
              </a:r>
              <a:r>
                <a:rPr lang="en-US" sz="2400" b="1" err="1">
                  <a:solidFill>
                    <a:srgbClr val="376415"/>
                  </a:solidFill>
                  <a:latin typeface="Times New Roman" panose="02020603050405020304" pitchFamily="18" charset="0"/>
                  <a:cs typeface="Times New Roman" panose="02020603050405020304" pitchFamily="18" charset="0"/>
                </a:rPr>
                <a:t>có</a:t>
              </a:r>
              <a:r>
                <a:rPr lang="en-US" sz="2400" b="1">
                  <a:solidFill>
                    <a:srgbClr val="376415"/>
                  </a:solidFill>
                  <a:latin typeface="Times New Roman" panose="02020603050405020304" pitchFamily="18" charset="0"/>
                  <a:cs typeface="Times New Roman" panose="02020603050405020304" pitchFamily="18" charset="0"/>
                </a:rPr>
                <a:t> màu xanh</a:t>
              </a:r>
              <a:endParaRPr lang="en-US" sz="2400" b="1" dirty="0">
                <a:solidFill>
                  <a:srgbClr val="376415"/>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202669" y="3547273"/>
              <a:ext cx="500566" cy="197229"/>
              <a:chOff x="1289371" y="2302137"/>
              <a:chExt cx="500566" cy="197229"/>
            </a:xfrm>
          </p:grpSpPr>
          <p:sp>
            <p:nvSpPr>
              <p:cNvPr id="22" name="Chevron 21"/>
              <p:cNvSpPr/>
              <p:nvPr/>
            </p:nvSpPr>
            <p:spPr>
              <a:xfrm>
                <a:off x="1553430" y="2302137"/>
                <a:ext cx="236507" cy="1972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p:cNvSpPr/>
              <p:nvPr/>
            </p:nvSpPr>
            <p:spPr>
              <a:xfrm>
                <a:off x="1289371" y="2302137"/>
                <a:ext cx="236507" cy="1972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4" name="Group 23"/>
          <p:cNvGrpSpPr/>
          <p:nvPr/>
        </p:nvGrpSpPr>
        <p:grpSpPr>
          <a:xfrm rot="21160769">
            <a:off x="-287420" y="-537596"/>
            <a:ext cx="1461000" cy="7905304"/>
            <a:chOff x="-317227" y="-1835193"/>
            <a:chExt cx="1461000" cy="12256759"/>
          </a:xfrm>
        </p:grpSpPr>
        <p:sp>
          <p:nvSpPr>
            <p:cNvPr id="12" name="Parallelogram 11"/>
            <p:cNvSpPr/>
            <p:nvPr/>
          </p:nvSpPr>
          <p:spPr>
            <a:xfrm rot="331976">
              <a:off x="490630" y="-1786661"/>
              <a:ext cx="653143" cy="12208227"/>
            </a:xfrm>
            <a:prstGeom prst="parallelogram">
              <a:avLst/>
            </a:prstGeom>
            <a:solidFill>
              <a:srgbClr val="FFC000"/>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rot="331976">
              <a:off x="87103" y="-1810927"/>
              <a:ext cx="653143" cy="12208227"/>
            </a:xfrm>
            <a:prstGeom prst="parallelogram">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rot="331976">
              <a:off x="-317227" y="-1835193"/>
              <a:ext cx="653143" cy="12208227"/>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1260638" y="5384058"/>
            <a:ext cx="6039415" cy="461665"/>
            <a:chOff x="1218635" y="5289868"/>
            <a:chExt cx="6039415" cy="461665"/>
          </a:xfrm>
        </p:grpSpPr>
        <p:grpSp>
          <p:nvGrpSpPr>
            <p:cNvPr id="18" name="Group 17"/>
            <p:cNvGrpSpPr/>
            <p:nvPr/>
          </p:nvGrpSpPr>
          <p:grpSpPr>
            <a:xfrm>
              <a:off x="1218635" y="5404479"/>
              <a:ext cx="500566" cy="197229"/>
              <a:chOff x="1289371" y="2302137"/>
              <a:chExt cx="500566" cy="197229"/>
            </a:xfrm>
          </p:grpSpPr>
          <p:sp>
            <p:nvSpPr>
              <p:cNvPr id="19" name="Chevron 18"/>
              <p:cNvSpPr/>
              <p:nvPr/>
            </p:nvSpPr>
            <p:spPr>
              <a:xfrm>
                <a:off x="1553430" y="2302137"/>
                <a:ext cx="236507" cy="1972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p:cNvSpPr/>
              <p:nvPr/>
            </p:nvSpPr>
            <p:spPr>
              <a:xfrm>
                <a:off x="1289371" y="2302137"/>
                <a:ext cx="236507" cy="1972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 name="TextBox 25"/>
            <p:cNvSpPr txBox="1"/>
            <p:nvPr/>
          </p:nvSpPr>
          <p:spPr>
            <a:xfrm>
              <a:off x="1848174" y="5289868"/>
              <a:ext cx="5409876" cy="461665"/>
            </a:xfrm>
            <a:prstGeom prst="rect">
              <a:avLst/>
            </a:prstGeom>
            <a:solidFill>
              <a:schemeClr val="accent5">
                <a:lumMod val="40000"/>
                <a:lumOff val="60000"/>
              </a:schemeClr>
            </a:solidFill>
          </p:spPr>
          <p:txBody>
            <a:bodyPr wrap="square" rtlCol="0">
              <a:spAutoFit/>
            </a:bodyPr>
            <a:lstStyle/>
            <a:p>
              <a:r>
                <a:rPr lang="en-US" sz="2400" b="1" dirty="0" err="1">
                  <a:solidFill>
                    <a:srgbClr val="376415"/>
                  </a:solidFill>
                  <a:latin typeface="Times New Roman" panose="02020603050405020304" pitchFamily="18" charset="0"/>
                  <a:cs typeface="Times New Roman" panose="02020603050405020304" pitchFamily="18" charset="0"/>
                </a:rPr>
                <a:t>Chúng</a:t>
              </a:r>
              <a:r>
                <a:rPr lang="en-US" sz="2400" b="1" dirty="0">
                  <a:solidFill>
                    <a:srgbClr val="376415"/>
                  </a:solidFill>
                  <a:latin typeface="Times New Roman" panose="02020603050405020304" pitchFamily="18" charset="0"/>
                  <a:cs typeface="Times New Roman" panose="02020603050405020304" pitchFamily="18" charset="0"/>
                </a:rPr>
                <a:t> ta </a:t>
              </a:r>
              <a:r>
                <a:rPr lang="en-US" sz="2400" b="1" dirty="0" err="1">
                  <a:solidFill>
                    <a:srgbClr val="376415"/>
                  </a:solidFill>
                  <a:latin typeface="Times New Roman" panose="02020603050405020304" pitchFamily="18" charset="0"/>
                  <a:cs typeface="Times New Roman" panose="02020603050405020304" pitchFamily="18" charset="0"/>
                </a:rPr>
                <a:t>ăn</a:t>
              </a:r>
              <a:r>
                <a:rPr lang="en-US" sz="2400" b="1" dirty="0">
                  <a:solidFill>
                    <a:srgbClr val="376415"/>
                  </a:solidFill>
                  <a:latin typeface="Times New Roman" panose="02020603050405020304" pitchFamily="18" charset="0"/>
                  <a:cs typeface="Times New Roman" panose="02020603050405020304" pitchFamily="18" charset="0"/>
                </a:rPr>
                <a:t> </a:t>
              </a:r>
              <a:r>
                <a:rPr lang="en-US" sz="2400" b="1" dirty="0" err="1">
                  <a:solidFill>
                    <a:srgbClr val="376415"/>
                  </a:solidFill>
                  <a:latin typeface="Times New Roman" panose="02020603050405020304" pitchFamily="18" charset="0"/>
                  <a:cs typeface="Times New Roman" panose="02020603050405020304" pitchFamily="18" charset="0"/>
                </a:rPr>
                <a:t>phần</a:t>
              </a:r>
              <a:r>
                <a:rPr lang="en-US" sz="2400" b="1" dirty="0">
                  <a:solidFill>
                    <a:srgbClr val="376415"/>
                  </a:solidFill>
                  <a:latin typeface="Times New Roman" panose="02020603050405020304" pitchFamily="18" charset="0"/>
                  <a:cs typeface="Times New Roman" panose="02020603050405020304" pitchFamily="18" charset="0"/>
                </a:rPr>
                <a:t> </a:t>
              </a:r>
              <a:r>
                <a:rPr lang="en-US" sz="2400" b="1" dirty="0" err="1">
                  <a:solidFill>
                    <a:srgbClr val="376415"/>
                  </a:solidFill>
                  <a:latin typeface="Times New Roman" panose="02020603050405020304" pitchFamily="18" charset="0"/>
                  <a:cs typeface="Times New Roman" panose="02020603050405020304" pitchFamily="18" charset="0"/>
                </a:rPr>
                <a:t>lá</a:t>
              </a:r>
              <a:r>
                <a:rPr lang="en-US" sz="2400" b="1" dirty="0">
                  <a:solidFill>
                    <a:srgbClr val="376415"/>
                  </a:solidFill>
                  <a:latin typeface="Times New Roman" panose="02020603050405020304" pitchFamily="18" charset="0"/>
                  <a:cs typeface="Times New Roman" panose="02020603050405020304" pitchFamily="18" charset="0"/>
                </a:rPr>
                <a:t> </a:t>
              </a:r>
              <a:r>
                <a:rPr lang="en-US" sz="2400" b="1" dirty="0" err="1">
                  <a:solidFill>
                    <a:srgbClr val="376415"/>
                  </a:solidFill>
                  <a:latin typeface="Times New Roman" panose="02020603050405020304" pitchFamily="18" charset="0"/>
                  <a:cs typeface="Times New Roman" panose="02020603050405020304" pitchFamily="18" charset="0"/>
                </a:rPr>
                <a:t>của</a:t>
              </a:r>
              <a:r>
                <a:rPr lang="en-US" sz="2400" b="1" dirty="0">
                  <a:solidFill>
                    <a:srgbClr val="376415"/>
                  </a:solidFill>
                  <a:latin typeface="Times New Roman" panose="02020603050405020304" pitchFamily="18" charset="0"/>
                  <a:cs typeface="Times New Roman" panose="02020603050405020304" pitchFamily="18" charset="0"/>
                </a:rPr>
                <a:t> </a:t>
              </a:r>
              <a:r>
                <a:rPr lang="en-US" sz="2400" b="1" dirty="0" err="1">
                  <a:solidFill>
                    <a:srgbClr val="376415"/>
                  </a:solidFill>
                  <a:latin typeface="Times New Roman" panose="02020603050405020304" pitchFamily="18" charset="0"/>
                  <a:cs typeface="Times New Roman" panose="02020603050405020304" pitchFamily="18" charset="0"/>
                </a:rPr>
                <a:t>rau</a:t>
              </a:r>
              <a:r>
                <a:rPr lang="en-US" sz="2400" b="1" dirty="0">
                  <a:solidFill>
                    <a:srgbClr val="376415"/>
                  </a:solidFill>
                  <a:latin typeface="Times New Roman" panose="02020603050405020304" pitchFamily="18" charset="0"/>
                  <a:cs typeface="Times New Roman" panose="02020603050405020304" pitchFamily="18" charset="0"/>
                </a:rPr>
                <a:t> </a:t>
              </a:r>
              <a:r>
                <a:rPr lang="en-US" sz="2400" b="1" dirty="0" err="1">
                  <a:solidFill>
                    <a:srgbClr val="376415"/>
                  </a:solidFill>
                  <a:latin typeface="Times New Roman" panose="02020603050405020304" pitchFamily="18" charset="0"/>
                  <a:cs typeface="Times New Roman" panose="02020603050405020304" pitchFamily="18" charset="0"/>
                </a:rPr>
                <a:t>bắp</a:t>
              </a:r>
              <a:r>
                <a:rPr lang="en-US" sz="2400" b="1" dirty="0">
                  <a:solidFill>
                    <a:srgbClr val="376415"/>
                  </a:solidFill>
                  <a:latin typeface="Times New Roman" panose="02020603050405020304" pitchFamily="18" charset="0"/>
                  <a:cs typeface="Times New Roman" panose="02020603050405020304" pitchFamily="18" charset="0"/>
                </a:rPr>
                <a:t> </a:t>
              </a:r>
              <a:r>
                <a:rPr lang="en-US" sz="2400" b="1" dirty="0" err="1">
                  <a:solidFill>
                    <a:srgbClr val="376415"/>
                  </a:solidFill>
                  <a:latin typeface="Times New Roman" panose="02020603050405020304" pitchFamily="18" charset="0"/>
                  <a:cs typeface="Times New Roman" panose="02020603050405020304" pitchFamily="18" charset="0"/>
                </a:rPr>
                <a:t>cải</a:t>
              </a:r>
              <a:endParaRPr lang="en-US" sz="2400" b="1" dirty="0">
                <a:solidFill>
                  <a:srgbClr val="376415"/>
                </a:solidFill>
                <a:latin typeface="Times New Roman" panose="02020603050405020304" pitchFamily="18" charset="0"/>
                <a:cs typeface="Times New Roman" panose="02020603050405020304" pitchFamily="18" charset="0"/>
              </a:endParaRPr>
            </a:p>
          </p:txBody>
        </p:sp>
      </p:grpSp>
      <p:pic>
        <p:nvPicPr>
          <p:cNvPr id="5" name="Thoại 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6141" y="4911100"/>
            <a:ext cx="609600" cy="609600"/>
          </a:xfrm>
          <a:prstGeom prst="rect">
            <a:avLst/>
          </a:prstGeom>
        </p:spPr>
      </p:pic>
      <p:pic>
        <p:nvPicPr>
          <p:cNvPr id="17" name="Thoại 0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15417" y="6248400"/>
            <a:ext cx="609600" cy="609600"/>
          </a:xfrm>
          <a:prstGeom prst="rect">
            <a:avLst/>
          </a:prstGeom>
        </p:spPr>
      </p:pic>
      <p:pic>
        <p:nvPicPr>
          <p:cNvPr id="29" name="Thoại 018">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820146" y="7404557"/>
            <a:ext cx="609600" cy="609600"/>
          </a:xfrm>
          <a:prstGeom prst="rect">
            <a:avLst/>
          </a:prstGeom>
        </p:spPr>
      </p:pic>
    </p:spTree>
    <p:extLst>
      <p:ext uri="{BB962C8B-B14F-4D97-AF65-F5344CB8AC3E}">
        <p14:creationId xmlns:p14="http://schemas.microsoft.com/office/powerpoint/2010/main" val="3119462831"/>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3"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2000"/>
                                        <p:tgtEl>
                                          <p:spTgt spid="4"/>
                                        </p:tgtEl>
                                      </p:cBhvr>
                                    </p:animEffect>
                                  </p:childTnLst>
                                </p:cTn>
                              </p:par>
                              <p:par>
                                <p:cTn id="10" presetID="2" presetClass="entr" presetSubtype="4"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14" presetClass="entr" presetSubtype="1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2000"/>
                                        <p:tgtEl>
                                          <p:spTgt spid="8"/>
                                        </p:tgtEl>
                                      </p:cBhvr>
                                    </p:animEffect>
                                  </p:childTnLst>
                                </p:cTn>
                              </p:par>
                              <p:par>
                                <p:cTn id="17" presetID="1" presetClass="exit" presetSubtype="0" fill="hold" grpId="1" nodeType="withEffect">
                                  <p:stCondLst>
                                    <p:cond delay="6500"/>
                                  </p:stCondLst>
                                  <p:childTnLst>
                                    <p:set>
                                      <p:cBhvr>
                                        <p:cTn id="18" dur="1" fill="hold">
                                          <p:stCondLst>
                                            <p:cond delay="0"/>
                                          </p:stCondLst>
                                        </p:cTn>
                                        <p:tgtEl>
                                          <p:spTgt spid="8"/>
                                        </p:tgtEl>
                                        <p:attrNameLst>
                                          <p:attrName>style.visibility</p:attrName>
                                        </p:attrNameLst>
                                      </p:cBhvr>
                                      <p:to>
                                        <p:strVal val="hidden"/>
                                      </p:to>
                                    </p:set>
                                  </p:childTnLst>
                                </p:cTn>
                              </p:par>
                              <p:par>
                                <p:cTn id="19" presetID="2" presetClass="entr" presetSubtype="8" fill="hold" nodeType="withEffect">
                                  <p:stCondLst>
                                    <p:cond delay="60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0-#ppt_w/2"/>
                                          </p:val>
                                        </p:tav>
                                        <p:tav tm="100000">
                                          <p:val>
                                            <p:strVal val="#ppt_x"/>
                                          </p:val>
                                        </p:tav>
                                      </p:tavLst>
                                    </p:anim>
                                    <p:anim calcmode="lin" valueType="num">
                                      <p:cBhvr additive="base">
                                        <p:cTn id="22" dur="10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90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0-#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1300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12250"/>
                                  </p:stCondLst>
                                  <p:childTnLst>
                                    <p:cmd type="call" cmd="playFrom(0.0)">
                                      <p:cBhvr>
                                        <p:cTn id="32" dur="4388" fill="hold"/>
                                        <p:tgtEl>
                                          <p:spTgt spid="17"/>
                                        </p:tgtEl>
                                      </p:cBhvr>
                                    </p:cmd>
                                  </p:childTnLst>
                                </p:cTn>
                              </p:par>
                            </p:childTnLst>
                          </p:cTn>
                        </p:par>
                        <p:par>
                          <p:cTn id="33" fill="hold">
                            <p:stCondLst>
                              <p:cond delay="16638"/>
                            </p:stCondLst>
                            <p:childTnLst>
                              <p:par>
                                <p:cTn id="34" presetID="1" presetClass="mediacall" presetSubtype="0" fill="hold" nodeType="afterEffect">
                                  <p:stCondLst>
                                    <p:cond delay="0"/>
                                  </p:stCondLst>
                                  <p:childTnLst>
                                    <p:cmd type="call" cmd="playFrom(0.0)">
                                      <p:cBhvr>
                                        <p:cTn id="35" dur="5247"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
                </p:tgtEl>
              </p:cMediaNode>
            </p:audio>
            <p:audio>
              <p:cMediaNode vol="80000">
                <p:cTn id="37" fill="hold" display="0">
                  <p:stCondLst>
                    <p:cond delay="indefinite"/>
                  </p:stCondLst>
                  <p:endCondLst>
                    <p:cond evt="onStopAudio" delay="0">
                      <p:tgtEl>
                        <p:sldTgt/>
                      </p:tgtEl>
                    </p:cond>
                  </p:endCondLst>
                </p:cTn>
                <p:tgtEl>
                  <p:spTgt spid="17"/>
                </p:tgtEl>
              </p:cMediaNode>
            </p:audio>
            <p:audio>
              <p:cMediaNode vol="80000">
                <p:cTn id="38" fill="hold" display="0">
                  <p:stCondLst>
                    <p:cond delay="indefinite"/>
                  </p:stCondLst>
                  <p:endCondLst>
                    <p:cond evt="onStopAudio" delay="0">
                      <p:tgtEl>
                        <p:sldTgt/>
                      </p:tgtEl>
                    </p:cond>
                  </p:endCondLst>
                </p:cTn>
                <p:tgtEl>
                  <p:spTgt spid="29"/>
                </p:tgtEl>
              </p:cMediaNode>
            </p:audio>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0" y="0"/>
            <a:ext cx="12192000" cy="6858000"/>
          </a:xfrm>
          <a:prstGeom prst="ellipse">
            <a:avLst/>
          </a:prstGeom>
          <a:blipFill dpi="0" rotWithShape="1">
            <a:blip r:embed="rId6">
              <a:alphaModFix amt="51000"/>
            </a:blip>
            <a:srcRect/>
            <a:tile tx="0" ty="0" sx="100000" sy="100000" flip="none" algn="tl"/>
          </a:blipFill>
          <a:ln w="38100">
            <a:solidFill>
              <a:srgbClr val="7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3676"/>
            <a:ext cx="4440747" cy="592862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4439" y="-3161"/>
            <a:ext cx="3398250" cy="285730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2383" y="3481937"/>
            <a:ext cx="3957530" cy="2471913"/>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47585">
            <a:off x="8188175" y="635219"/>
            <a:ext cx="2785563" cy="2785563"/>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270074">
            <a:off x="5933971" y="1758193"/>
            <a:ext cx="2364165" cy="2956528"/>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62781" y="3723350"/>
            <a:ext cx="3451044" cy="2289191"/>
          </a:xfrm>
          <a:prstGeom prst="rect">
            <a:avLst/>
          </a:prstGeom>
        </p:spPr>
      </p:pic>
      <p:pic>
        <p:nvPicPr>
          <p:cNvPr id="8" name="Thoại 019">
            <a:hlinkClick r:id="" action="ppaction://media"/>
          </p:cNvPr>
          <p:cNvPicPr>
            <a:picLocks noChangeAspect="1"/>
          </p:cNvPicPr>
          <p:nvPr>
            <a:audioFile r:link="rId1"/>
            <p:extLst>
              <p:ext uri="{DAA4B4D4-6D71-4841-9C94-3DE7FCFB9230}">
                <p14:media xmlns:p14="http://schemas.microsoft.com/office/powerpoint/2010/main" r:embed="rId2">
                  <p14:trim end="11823.1"/>
                </p14:media>
              </p:ext>
            </p:extLst>
          </p:nvPr>
        </p:nvPicPr>
        <p:blipFill>
          <a:blip r:embed="rId13"/>
          <a:stretch>
            <a:fillRect/>
          </a:stretch>
        </p:blipFill>
        <p:spPr>
          <a:xfrm>
            <a:off x="-1178175" y="3742400"/>
            <a:ext cx="609600" cy="609600"/>
          </a:xfrm>
          <a:prstGeom prst="rect">
            <a:avLst/>
          </a:prstGeom>
        </p:spPr>
      </p:pic>
      <p:pic>
        <p:nvPicPr>
          <p:cNvPr id="12" name="Thoại 0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78607" y="5943007"/>
            <a:ext cx="609600" cy="609600"/>
          </a:xfrm>
          <a:prstGeom prst="rect">
            <a:avLst/>
          </a:prstGeom>
        </p:spPr>
      </p:pic>
    </p:spTree>
    <p:extLst>
      <p:ext uri="{BB962C8B-B14F-4D97-AF65-F5344CB8AC3E}">
        <p14:creationId xmlns:p14="http://schemas.microsoft.com/office/powerpoint/2010/main" val="2730138660"/>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93" fill="hold"/>
                                        <p:tgtEl>
                                          <p:spTgt spid="8"/>
                                        </p:tgtEl>
                                      </p:cBhvr>
                                    </p:cmd>
                                  </p:childTnLst>
                                </p:cTn>
                              </p:par>
                              <p:par>
                                <p:cTn id="7" presetID="1" presetClass="mediacall" presetSubtype="0" fill="hold" nodeType="withEffect">
                                  <p:stCondLst>
                                    <p:cond delay="8000"/>
                                  </p:stCondLst>
                                  <p:childTnLst>
                                    <p:cmd type="call" cmd="playFrom(0.0)">
                                      <p:cBhvr>
                                        <p:cTn id="8" dur="18459" fill="hold"/>
                                        <p:tgtEl>
                                          <p:spTgt spid="12"/>
                                        </p:tgtEl>
                                      </p:cBhvr>
                                    </p:cmd>
                                  </p:childTnLst>
                                </p:cTn>
                              </p:par>
                              <p:par>
                                <p:cTn id="9" presetID="53" presetClass="entr" presetSubtype="16" fill="hold" nodeType="withEffect">
                                  <p:stCondLst>
                                    <p:cond delay="8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6" presetClass="entr" presetSubtype="32" fill="hold" nodeType="withEffect">
                                  <p:stCondLst>
                                    <p:cond delay="12000"/>
                                  </p:stCondLst>
                                  <p:childTnLst>
                                    <p:set>
                                      <p:cBhvr>
                                        <p:cTn id="15" dur="1" fill="hold">
                                          <p:stCondLst>
                                            <p:cond delay="0"/>
                                          </p:stCondLst>
                                        </p:cTn>
                                        <p:tgtEl>
                                          <p:spTgt spid="6"/>
                                        </p:tgtEl>
                                        <p:attrNameLst>
                                          <p:attrName>style.visibility</p:attrName>
                                        </p:attrNameLst>
                                      </p:cBhvr>
                                      <p:to>
                                        <p:strVal val="visible"/>
                                      </p:to>
                                    </p:set>
                                    <p:animEffect transition="in" filter="circle(out)">
                                      <p:cBhvr>
                                        <p:cTn id="16" dur="2000"/>
                                        <p:tgtEl>
                                          <p:spTgt spid="6"/>
                                        </p:tgtEl>
                                      </p:cBhvr>
                                    </p:animEffect>
                                  </p:childTnLst>
                                </p:cTn>
                              </p:par>
                              <p:par>
                                <p:cTn id="17" presetID="16" presetClass="entr" presetSubtype="37" fill="hold" nodeType="withEffect">
                                  <p:stCondLst>
                                    <p:cond delay="1500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750"/>
                                        <p:tgtEl>
                                          <p:spTgt spid="10"/>
                                        </p:tgtEl>
                                      </p:cBhvr>
                                    </p:animEffect>
                                  </p:childTnLst>
                                </p:cTn>
                              </p:par>
                              <p:par>
                                <p:cTn id="20" presetID="2" presetClass="entr" presetSubtype="2" fill="hold" nodeType="withEffect">
                                  <p:stCondLst>
                                    <p:cond delay="180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1+#ppt_w/2"/>
                                          </p:val>
                                        </p:tav>
                                        <p:tav tm="100000">
                                          <p:val>
                                            <p:strVal val="#ppt_x"/>
                                          </p:val>
                                        </p:tav>
                                      </p:tavLst>
                                    </p:anim>
                                    <p:anim calcmode="lin" valueType="num">
                                      <p:cBhvr additive="base">
                                        <p:cTn id="23" dur="750" fill="hold"/>
                                        <p:tgtEl>
                                          <p:spTgt spid="9"/>
                                        </p:tgtEl>
                                        <p:attrNameLst>
                                          <p:attrName>ppt_y</p:attrName>
                                        </p:attrNameLst>
                                      </p:cBhvr>
                                      <p:tavLst>
                                        <p:tav tm="0">
                                          <p:val>
                                            <p:strVal val="#ppt_y"/>
                                          </p:val>
                                        </p:tav>
                                        <p:tav tm="100000">
                                          <p:val>
                                            <p:strVal val="#ppt_y"/>
                                          </p:val>
                                        </p:tav>
                                      </p:tavLst>
                                    </p:anim>
                                  </p:childTnLst>
                                </p:cTn>
                              </p:par>
                              <p:par>
                                <p:cTn id="24" presetID="42" presetClass="entr" presetSubtype="0" fill="hold" nodeType="withEffect">
                                  <p:stCondLst>
                                    <p:cond delay="240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8"/>
                </p:tgtEl>
              </p:cMediaNode>
            </p:audio>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4750">
              <a:srgbClr val="BED7EF"/>
            </a:gs>
            <a:gs pos="55500">
              <a:srgbClr val="C6DCF1"/>
            </a:gs>
            <a:gs pos="37000">
              <a:srgbClr val="D6E6F5"/>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875945" y="259499"/>
            <a:ext cx="2753218" cy="2772771"/>
            <a:chOff x="378524" y="208547"/>
            <a:chExt cx="2753218" cy="2772771"/>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524" y="208547"/>
              <a:ext cx="2753218" cy="2753218"/>
            </a:xfrm>
            <a:prstGeom prst="rect">
              <a:avLst/>
            </a:prstGeom>
          </p:spPr>
        </p:pic>
        <p:sp>
          <p:nvSpPr>
            <p:cNvPr id="6" name="Rectangle 5"/>
            <p:cNvSpPr/>
            <p:nvPr/>
          </p:nvSpPr>
          <p:spPr>
            <a:xfrm>
              <a:off x="460548" y="2396543"/>
              <a:ext cx="2589170" cy="584775"/>
            </a:xfrm>
            <a:prstGeom prst="rect">
              <a:avLst/>
            </a:prstGeom>
          </p:spPr>
          <p:txBody>
            <a:bodyPr wrap="none">
              <a:spAutoFit/>
            </a:bodyPr>
            <a:lstStyle/>
            <a:p>
              <a:r>
                <a:rPr lang="en-US" sz="3200" b="1" dirty="0">
                  <a:solidFill>
                    <a:schemeClr val="accent6">
                      <a:lumMod val="50000"/>
                    </a:schemeClr>
                  </a:solidFill>
                  <a:latin typeface="Times New Roman" panose="02020603050405020304" pitchFamily="18" charset="0"/>
                  <a:cs typeface="Times New Roman" panose="02020603050405020304" pitchFamily="18" charset="0"/>
                </a:rPr>
                <a:t>Rau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xanh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endParaRPr lang="en-US" sz="3200" b="1" dirty="0">
                <a:solidFill>
                  <a:schemeClr val="accent6">
                    <a:lumMod val="50000"/>
                  </a:schemeClr>
                </a:solidFill>
              </a:endParaRPr>
            </a:p>
          </p:txBody>
        </p:sp>
      </p:grpSp>
      <p:grpSp>
        <p:nvGrpSpPr>
          <p:cNvPr id="4" name="Group 3"/>
          <p:cNvGrpSpPr/>
          <p:nvPr/>
        </p:nvGrpSpPr>
        <p:grpSpPr>
          <a:xfrm>
            <a:off x="972190" y="3249735"/>
            <a:ext cx="2429285" cy="3026516"/>
            <a:chOff x="490926" y="3297387"/>
            <a:chExt cx="2429285" cy="3026516"/>
          </a:xfrm>
        </p:grpSpPr>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926" y="3297387"/>
              <a:ext cx="2429285" cy="2429285"/>
            </a:xfrm>
            <a:prstGeom prst="rect">
              <a:avLst/>
            </a:prstGeom>
          </p:spPr>
        </p:pic>
        <p:sp>
          <p:nvSpPr>
            <p:cNvPr id="7" name="Rectangle 6"/>
            <p:cNvSpPr/>
            <p:nvPr/>
          </p:nvSpPr>
          <p:spPr>
            <a:xfrm>
              <a:off x="490926" y="5739128"/>
              <a:ext cx="2281394" cy="584775"/>
            </a:xfrm>
            <a:prstGeom prst="rect">
              <a:avLst/>
            </a:prstGeom>
          </p:spPr>
          <p:txBody>
            <a:bodyPr wrap="none">
              <a:spAutoFit/>
            </a:bodyPr>
            <a:lstStyle/>
            <a:p>
              <a:r>
                <a:rPr lang="en-US" sz="3200" b="1" dirty="0">
                  <a:solidFill>
                    <a:schemeClr val="accent6">
                      <a:lumMod val="50000"/>
                    </a:schemeClr>
                  </a:solidFill>
                  <a:latin typeface="Times New Roman" panose="02020603050405020304" pitchFamily="18" charset="0"/>
                  <a:cs typeface="Times New Roman" panose="02020603050405020304" pitchFamily="18" charset="0"/>
                </a:rPr>
                <a:t>Rau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bắp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cải</a:t>
              </a:r>
              <a:endParaRPr lang="en-US" sz="3200" b="1" dirty="0">
                <a:solidFill>
                  <a:schemeClr val="accent6">
                    <a:lumMod val="50000"/>
                  </a:schemeClr>
                </a:solidFill>
              </a:endParaRPr>
            </a:p>
          </p:txBody>
        </p:sp>
      </p:grpSp>
      <p:grpSp>
        <p:nvGrpSpPr>
          <p:cNvPr id="19" name="Group 18"/>
          <p:cNvGrpSpPr/>
          <p:nvPr/>
        </p:nvGrpSpPr>
        <p:grpSpPr>
          <a:xfrm>
            <a:off x="4239127" y="1645885"/>
            <a:ext cx="7423484" cy="1138773"/>
            <a:chOff x="4239127" y="1645885"/>
            <a:chExt cx="7423484" cy="1138773"/>
          </a:xfrm>
        </p:grpSpPr>
        <p:grpSp>
          <p:nvGrpSpPr>
            <p:cNvPr id="11" name="Group 10"/>
            <p:cNvGrpSpPr/>
            <p:nvPr/>
          </p:nvGrpSpPr>
          <p:grpSpPr>
            <a:xfrm>
              <a:off x="4239127" y="2075902"/>
              <a:ext cx="689812" cy="267707"/>
              <a:chOff x="4535905" y="1424735"/>
              <a:chExt cx="689812" cy="267707"/>
            </a:xfrm>
          </p:grpSpPr>
          <p:sp>
            <p:nvSpPr>
              <p:cNvPr id="8" name="Chevron 7"/>
              <p:cNvSpPr/>
              <p:nvPr/>
            </p:nvSpPr>
            <p:spPr>
              <a:xfrm>
                <a:off x="4535905" y="1424735"/>
                <a:ext cx="272716" cy="2566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4744453" y="1424735"/>
                <a:ext cx="272716" cy="2566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a:off x="4953001" y="1435768"/>
                <a:ext cx="272716" cy="2566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Rectangle 11"/>
            <p:cNvSpPr/>
            <p:nvPr/>
          </p:nvSpPr>
          <p:spPr>
            <a:xfrm>
              <a:off x="5330355" y="1645885"/>
              <a:ext cx="6332256" cy="1138773"/>
            </a:xfrm>
            <a:prstGeom prst="rect">
              <a:avLst/>
            </a:prstGeom>
            <a:ln w="57150">
              <a:solidFill>
                <a:schemeClr val="accent1"/>
              </a:solidFill>
            </a:ln>
          </p:spPr>
          <p:txBody>
            <a:bodyPr wrap="square">
              <a:spAutoFit/>
            </a:bodyPr>
            <a:lstStyle/>
            <a:p>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Giống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nhau</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rau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lá</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màu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xanh</a:t>
              </a:r>
              <a:r>
                <a:rPr lang="en-US" sz="2000" dirty="0">
                  <a:latin typeface="Times New Roman" panose="02020603050405020304" pitchFamily="18" charset="0"/>
                  <a:cs typeface="Times New Roman" panose="02020603050405020304" pitchFamily="18" charset="0"/>
                </a:rPr>
                <a:t>.</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4239127" y="3849826"/>
            <a:ext cx="7423484" cy="1569660"/>
            <a:chOff x="4239127" y="3849826"/>
            <a:chExt cx="7423484" cy="1569660"/>
          </a:xfrm>
        </p:grpSpPr>
        <p:grpSp>
          <p:nvGrpSpPr>
            <p:cNvPr id="13" name="Group 12"/>
            <p:cNvGrpSpPr/>
            <p:nvPr/>
          </p:nvGrpSpPr>
          <p:grpSpPr>
            <a:xfrm>
              <a:off x="4239127" y="4495286"/>
              <a:ext cx="689812" cy="267707"/>
              <a:chOff x="4535905" y="1424735"/>
              <a:chExt cx="689812" cy="267707"/>
            </a:xfrm>
          </p:grpSpPr>
          <p:sp>
            <p:nvSpPr>
              <p:cNvPr id="14" name="Chevron 13"/>
              <p:cNvSpPr/>
              <p:nvPr/>
            </p:nvSpPr>
            <p:spPr>
              <a:xfrm>
                <a:off x="4535905" y="1424735"/>
                <a:ext cx="272716" cy="2566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a:off x="4744453" y="1424735"/>
                <a:ext cx="272716" cy="2566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a:off x="4953001" y="1435768"/>
                <a:ext cx="272716" cy="2566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Rectangle 16"/>
            <p:cNvSpPr/>
            <p:nvPr/>
          </p:nvSpPr>
          <p:spPr>
            <a:xfrm>
              <a:off x="5330355" y="3849826"/>
              <a:ext cx="6332256" cy="1569660"/>
            </a:xfrm>
            <a:prstGeom prst="rect">
              <a:avLst/>
            </a:prstGeom>
            <a:ln w="57150">
              <a:solidFill>
                <a:srgbClr val="5B9BD5"/>
              </a:solidFill>
            </a:ln>
          </p:spPr>
          <p:txBody>
            <a:bodyPr wrap="square">
              <a:spAutoFit/>
            </a:bodyPr>
            <a:lstStyle/>
            <a:p>
              <a:r>
                <a:rPr lang="en-US" sz="3200" b="1" dirty="0" err="1">
                  <a:solidFill>
                    <a:schemeClr val="accent6">
                      <a:lumMod val="50000"/>
                    </a:schemeClr>
                  </a:solidFill>
                  <a:latin typeface="Times New Roman" panose="02020603050405020304" pitchFamily="18" charset="0"/>
                  <a:cs typeface="Times New Roman" panose="02020603050405020304" pitchFamily="18" charset="0"/>
                </a:rPr>
                <a:t>Khác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nhau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Lá</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rau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xanh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err="1">
                  <a:solidFill>
                    <a:schemeClr val="accent6">
                      <a:lumMod val="50000"/>
                    </a:schemeClr>
                  </a:solidFill>
                  <a:latin typeface="Times New Roman" panose="02020603050405020304" pitchFamily="18" charset="0"/>
                  <a:cs typeface="Times New Roman" panose="02020603050405020304" pitchFamily="18" charset="0"/>
                </a:rPr>
                <a:t>dạng</a:t>
              </a:r>
              <a:r>
                <a:rPr lang="en-US" sz="3200" b="1">
                  <a:solidFill>
                    <a:schemeClr val="accent6">
                      <a:lumMod val="50000"/>
                    </a:schemeClr>
                  </a:solidFill>
                  <a:latin typeface="Times New Roman" panose="02020603050405020304" pitchFamily="18" charset="0"/>
                  <a:cs typeface="Times New Roman" panose="02020603050405020304" pitchFamily="18" charset="0"/>
                </a:rPr>
                <a:t> dài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lá</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rau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bắp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dạng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tròn</a:t>
              </a:r>
              <a:r>
                <a:rPr lang="en-US" sz="3200" b="1" dirty="0">
                  <a:solidFill>
                    <a:schemeClr val="accent6">
                      <a:lumMod val="50000"/>
                    </a:schemeClr>
                  </a:solidFill>
                  <a:latin typeface="Times New Roman" panose="02020603050405020304" pitchFamily="18" charset="0"/>
                  <a:cs typeface="Times New Roman" panose="02020603050405020304" pitchFamily="18" charset="0"/>
                </a:rPr>
                <a:t>.</a:t>
              </a:r>
            </a:p>
          </p:txBody>
        </p:sp>
      </p:grpSp>
      <p:pic>
        <p:nvPicPr>
          <p:cNvPr id="20" name="Thoại 0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6690" y="3808862"/>
            <a:ext cx="609600" cy="609600"/>
          </a:xfrm>
          <a:prstGeom prst="rect">
            <a:avLst/>
          </a:prstGeom>
        </p:spPr>
      </p:pic>
      <p:pic>
        <p:nvPicPr>
          <p:cNvPr id="21" name="Thoại 0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7190" y="7244378"/>
            <a:ext cx="609600" cy="609600"/>
          </a:xfrm>
          <a:prstGeom prst="rect">
            <a:avLst/>
          </a:prstGeom>
        </p:spPr>
      </p:pic>
      <p:pic>
        <p:nvPicPr>
          <p:cNvPr id="22" name="_Thoại 02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42390" y="5679020"/>
            <a:ext cx="609600" cy="609600"/>
          </a:xfrm>
          <a:prstGeom prst="rect">
            <a:avLst/>
          </a:prstGeom>
        </p:spPr>
      </p:pic>
    </p:spTree>
    <p:extLst>
      <p:ext uri="{BB962C8B-B14F-4D97-AF65-F5344CB8AC3E}">
        <p14:creationId xmlns:p14="http://schemas.microsoft.com/office/powerpoint/2010/main" val="1067941142"/>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99" fill="hold"/>
                                        <p:tgtEl>
                                          <p:spTgt spid="20"/>
                                        </p:tgtEl>
                                      </p:cBhvr>
                                    </p:cmd>
                                  </p:childTnLst>
                                </p:cTn>
                              </p:par>
                              <p:par>
                                <p:cTn id="7" presetID="2" presetClass="entr" presetSubtype="8" fill="hold" nodeType="withEffect">
                                  <p:stCondLst>
                                    <p:cond delay="2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1000" fill="hold"/>
                                        <p:tgtEl>
                                          <p:spTgt spid="2"/>
                                        </p:tgtEl>
                                        <p:attrNameLst>
                                          <p:attrName>ppt_x</p:attrName>
                                        </p:attrNameLst>
                                      </p:cBhvr>
                                      <p:tavLst>
                                        <p:tav tm="0">
                                          <p:val>
                                            <p:strVal val="0-#ppt_w/2"/>
                                          </p:val>
                                        </p:tav>
                                        <p:tav tm="100000">
                                          <p:val>
                                            <p:strVal val="#ppt_x"/>
                                          </p:val>
                                        </p:tav>
                                      </p:tavLst>
                                    </p:anim>
                                    <p:anim calcmode="lin" valueType="num">
                                      <p:cBhvr additive="base">
                                        <p:cTn id="10" dur="10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325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1" fill="hold" nodeType="withEffect">
                                  <p:stCondLst>
                                    <p:cond delay="850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000" fill="hold"/>
                                        <p:tgtEl>
                                          <p:spTgt spid="19"/>
                                        </p:tgtEl>
                                        <p:attrNameLst>
                                          <p:attrName>ppt_x</p:attrName>
                                        </p:attrNameLst>
                                      </p:cBhvr>
                                      <p:tavLst>
                                        <p:tav tm="0">
                                          <p:val>
                                            <p:strVal val="#ppt_x"/>
                                          </p:val>
                                        </p:tav>
                                        <p:tav tm="100000">
                                          <p:val>
                                            <p:strVal val="#ppt_x"/>
                                          </p:val>
                                        </p:tav>
                                      </p:tavLst>
                                    </p:anim>
                                    <p:anim calcmode="lin" valueType="num">
                                      <p:cBhvr additive="base">
                                        <p:cTn id="18" dur="2000" fill="hold"/>
                                        <p:tgtEl>
                                          <p:spTgt spid="19"/>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1700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750" fill="hold"/>
                                        <p:tgtEl>
                                          <p:spTgt spid="18"/>
                                        </p:tgtEl>
                                        <p:attrNameLst>
                                          <p:attrName>ppt_x</p:attrName>
                                        </p:attrNameLst>
                                      </p:cBhvr>
                                      <p:tavLst>
                                        <p:tav tm="0">
                                          <p:val>
                                            <p:strVal val="#ppt_x"/>
                                          </p:val>
                                        </p:tav>
                                        <p:tav tm="100000">
                                          <p:val>
                                            <p:strVal val="#ppt_x"/>
                                          </p:val>
                                        </p:tav>
                                      </p:tavLst>
                                    </p:anim>
                                    <p:anim calcmode="lin" valueType="num">
                                      <p:cBhvr additive="base">
                                        <p:cTn id="22" dur="750" fill="hold"/>
                                        <p:tgtEl>
                                          <p:spTgt spid="18"/>
                                        </p:tgtEl>
                                        <p:attrNameLst>
                                          <p:attrName>ppt_y</p:attrName>
                                        </p:attrNameLst>
                                      </p:cBhvr>
                                      <p:tavLst>
                                        <p:tav tm="0">
                                          <p:val>
                                            <p:strVal val="1+#ppt_h/2"/>
                                          </p:val>
                                        </p:tav>
                                        <p:tav tm="100000">
                                          <p:val>
                                            <p:strVal val="#ppt_y"/>
                                          </p:val>
                                        </p:tav>
                                      </p:tavLst>
                                    </p:anim>
                                  </p:childTnLst>
                                </p:cTn>
                              </p:par>
                              <p:par>
                                <p:cTn id="23" presetID="1" presetClass="mediacall" presetSubtype="0" fill="hold" nodeType="withEffect">
                                  <p:stCondLst>
                                    <p:cond delay="17000"/>
                                  </p:stCondLst>
                                  <p:childTnLst>
                                    <p:cmd type="call" cmd="playFrom(0.0)">
                                      <p:cBhvr>
                                        <p:cTn id="24" dur="9868" fill="hold"/>
                                        <p:tgtEl>
                                          <p:spTgt spid="22"/>
                                        </p:tgtEl>
                                      </p:cBhvr>
                                    </p:cmd>
                                  </p:childTnLst>
                                </p:cTn>
                              </p:par>
                              <p:par>
                                <p:cTn id="25" presetID="1" presetClass="mediacall" presetSubtype="0" fill="hold" nodeType="withEffect">
                                  <p:stCondLst>
                                    <p:cond delay="8500"/>
                                  </p:stCondLst>
                                  <p:childTnLst>
                                    <p:cmd type="call" cmd="playFrom(0.0)">
                                      <p:cBhvr>
                                        <p:cTn id="26" dur="961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0"/>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70032"/>
          </a:xfrm>
          <a:prstGeom prst="rect">
            <a:avLst/>
          </a:prstGeom>
        </p:spPr>
      </p:pic>
      <p:sp>
        <p:nvSpPr>
          <p:cNvPr id="3" name="TextBox 2"/>
          <p:cNvSpPr txBox="1"/>
          <p:nvPr/>
        </p:nvSpPr>
        <p:spPr>
          <a:xfrm>
            <a:off x="2085475" y="288758"/>
            <a:ext cx="7782900" cy="1077218"/>
          </a:xfrm>
          <a:prstGeom prst="rect">
            <a:avLst/>
          </a:prstGeom>
          <a:noFill/>
        </p:spPr>
        <p:txBody>
          <a:bodyPr wrap="none" rtlCol="0">
            <a:spAutoFit/>
          </a:bodyPr>
          <a:lstStyle/>
          <a:p>
            <a:pPr algn="ctr"/>
            <a:r>
              <a:rPr lang="en-US" sz="3200" b="1" err="1">
                <a:latin typeface="Times New Roman" panose="02020603050405020304" pitchFamily="18" charset="0"/>
                <a:cs typeface="Times New Roman" panose="02020603050405020304" pitchFamily="18" charset="0"/>
              </a:rPr>
              <a:t>Ngoài</a:t>
            </a:r>
            <a:r>
              <a:rPr lang="en-US" sz="3200" b="1">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rau</a:t>
            </a:r>
            <a:r>
              <a:rPr lang="en-US" sz="3200" b="1">
                <a:latin typeface="Times New Roman" panose="02020603050405020304" pitchFamily="18" charset="0"/>
                <a:cs typeface="Times New Roman" panose="02020603050405020304" pitchFamily="18" charset="0"/>
              </a:rPr>
              <a:t> cô và các con vừa tìm hiểu</a:t>
            </a:r>
          </a:p>
          <a:p>
            <a:pPr algn="ctr"/>
            <a:r>
              <a:rPr lang="en-US" sz="3200" b="1">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rau</a:t>
            </a:r>
            <a:r>
              <a:rPr lang="en-US" sz="3200" b="1">
                <a:latin typeface="Times New Roman" panose="02020603050405020304" pitchFamily="18" charset="0"/>
                <a:cs typeface="Times New Roman" panose="02020603050405020304" pitchFamily="18" charset="0"/>
              </a:rPr>
              <a:t> khác:</a:t>
            </a:r>
            <a:endParaRPr lang="en-US" sz="3200" b="1"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954031" y="1474494"/>
            <a:ext cx="2297191" cy="2501642"/>
            <a:chOff x="884447" y="1489459"/>
            <a:chExt cx="2297191" cy="2501642"/>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447" y="1489459"/>
              <a:ext cx="2297191" cy="2072941"/>
            </a:xfrm>
            <a:prstGeom prst="rect">
              <a:avLst/>
            </a:prstGeom>
          </p:spPr>
        </p:pic>
        <p:sp>
          <p:nvSpPr>
            <p:cNvPr id="9" name="TextBox 8"/>
            <p:cNvSpPr txBox="1"/>
            <p:nvPr/>
          </p:nvSpPr>
          <p:spPr>
            <a:xfrm>
              <a:off x="1032627" y="3529436"/>
              <a:ext cx="138733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rền</a:t>
              </a:r>
            </a:p>
          </p:txBody>
        </p:sp>
      </p:grpSp>
      <p:grpSp>
        <p:nvGrpSpPr>
          <p:cNvPr id="15" name="Group 14"/>
          <p:cNvGrpSpPr/>
          <p:nvPr/>
        </p:nvGrpSpPr>
        <p:grpSpPr>
          <a:xfrm>
            <a:off x="4328217" y="1081351"/>
            <a:ext cx="2918891" cy="2918891"/>
            <a:chOff x="4310129" y="1016209"/>
            <a:chExt cx="2918891" cy="2918891"/>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444171">
              <a:off x="4310129" y="1016209"/>
              <a:ext cx="2918891" cy="2918891"/>
            </a:xfrm>
            <a:prstGeom prst="rect">
              <a:avLst/>
            </a:prstGeom>
          </p:spPr>
        </p:pic>
        <p:sp>
          <p:nvSpPr>
            <p:cNvPr id="10" name="TextBox 9"/>
            <p:cNvSpPr txBox="1"/>
            <p:nvPr/>
          </p:nvSpPr>
          <p:spPr>
            <a:xfrm>
              <a:off x="4785998" y="3331568"/>
              <a:ext cx="16885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ngót</a:t>
              </a:r>
            </a:p>
          </p:txBody>
        </p:sp>
      </p:grpSp>
      <p:grpSp>
        <p:nvGrpSpPr>
          <p:cNvPr id="16" name="Group 15"/>
          <p:cNvGrpSpPr/>
          <p:nvPr/>
        </p:nvGrpSpPr>
        <p:grpSpPr>
          <a:xfrm>
            <a:off x="7756344" y="1373988"/>
            <a:ext cx="2466975" cy="2569137"/>
            <a:chOff x="8407776" y="1162291"/>
            <a:chExt cx="2466975" cy="2569137"/>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7776" y="1162291"/>
              <a:ext cx="2466975" cy="1847850"/>
            </a:xfrm>
            <a:prstGeom prst="rect">
              <a:avLst/>
            </a:prstGeom>
          </p:spPr>
        </p:pic>
        <p:sp>
          <p:nvSpPr>
            <p:cNvPr id="11" name="TextBox 10"/>
            <p:cNvSpPr txBox="1"/>
            <p:nvPr/>
          </p:nvSpPr>
          <p:spPr>
            <a:xfrm>
              <a:off x="8704850" y="3269763"/>
              <a:ext cx="2169901"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mồng tơi</a:t>
              </a:r>
            </a:p>
          </p:txBody>
        </p:sp>
      </p:grpSp>
      <p:grpSp>
        <p:nvGrpSpPr>
          <p:cNvPr id="17" name="Group 16"/>
          <p:cNvGrpSpPr/>
          <p:nvPr/>
        </p:nvGrpSpPr>
        <p:grpSpPr>
          <a:xfrm>
            <a:off x="2397713" y="3887846"/>
            <a:ext cx="2834100" cy="2376268"/>
            <a:chOff x="2125133" y="4010860"/>
            <a:chExt cx="2834100" cy="2376268"/>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38558" flipH="1">
              <a:off x="2125133" y="4010860"/>
              <a:ext cx="2834100" cy="1800225"/>
            </a:xfrm>
            <a:prstGeom prst="rect">
              <a:avLst/>
            </a:prstGeom>
          </p:spPr>
        </p:pic>
        <p:sp>
          <p:nvSpPr>
            <p:cNvPr id="12" name="TextBox 11"/>
            <p:cNvSpPr txBox="1"/>
            <p:nvPr/>
          </p:nvSpPr>
          <p:spPr>
            <a:xfrm>
              <a:off x="2239698" y="5925463"/>
              <a:ext cx="1927449"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muống</a:t>
              </a:r>
            </a:p>
          </p:txBody>
        </p:sp>
      </p:grpSp>
      <p:grpSp>
        <p:nvGrpSpPr>
          <p:cNvPr id="18" name="Group 17"/>
          <p:cNvGrpSpPr/>
          <p:nvPr/>
        </p:nvGrpSpPr>
        <p:grpSpPr>
          <a:xfrm>
            <a:off x="6340549" y="3586621"/>
            <a:ext cx="2222445" cy="2918628"/>
            <a:chOff x="6708017" y="3365442"/>
            <a:chExt cx="2222445" cy="2918628"/>
          </a:xfrm>
        </p:grpSpPr>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455227">
              <a:off x="6708017" y="3365442"/>
              <a:ext cx="2222445" cy="2829478"/>
            </a:xfrm>
            <a:prstGeom prst="rect">
              <a:avLst/>
            </a:prstGeom>
          </p:spPr>
        </p:pic>
        <p:sp>
          <p:nvSpPr>
            <p:cNvPr id="13" name="TextBox 12"/>
            <p:cNvSpPr txBox="1"/>
            <p:nvPr/>
          </p:nvSpPr>
          <p:spPr>
            <a:xfrm>
              <a:off x="6893321" y="5822405"/>
              <a:ext cx="138733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cần</a:t>
              </a:r>
            </a:p>
          </p:txBody>
        </p:sp>
      </p:grpSp>
      <p:pic>
        <p:nvPicPr>
          <p:cNvPr id="19" name="_Thoại 0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884" y="4299190"/>
            <a:ext cx="609600" cy="609600"/>
          </a:xfrm>
          <a:prstGeom prst="rect">
            <a:avLst/>
          </a:prstGeom>
        </p:spPr>
      </p:pic>
    </p:spTree>
    <p:extLst>
      <p:ext uri="{BB962C8B-B14F-4D97-AF65-F5344CB8AC3E}">
        <p14:creationId xmlns:p14="http://schemas.microsoft.com/office/powerpoint/2010/main" val="3464876318"/>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14"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2" presetClass="entr" presetSubtype="8" fill="hold" nodeType="withEffect">
                                  <p:stCondLst>
                                    <p:cond delay="70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0-#ppt_w/2"/>
                                          </p:val>
                                        </p:tav>
                                        <p:tav tm="100000">
                                          <p:val>
                                            <p:strVal val="#ppt_x"/>
                                          </p:val>
                                        </p:tav>
                                      </p:tavLst>
                                    </p:anim>
                                    <p:anim calcmode="lin" valueType="num">
                                      <p:cBhvr additive="base">
                                        <p:cTn id="15" dur="10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1" fill="hold" nodeType="withEffect">
                                  <p:stCondLst>
                                    <p:cond delay="80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ppt_x"/>
                                          </p:val>
                                        </p:tav>
                                        <p:tav tm="100000">
                                          <p:val>
                                            <p:strVal val="#ppt_x"/>
                                          </p:val>
                                        </p:tav>
                                      </p:tavLst>
                                    </p:anim>
                                    <p:anim calcmode="lin" valueType="num">
                                      <p:cBhvr additive="base">
                                        <p:cTn id="19" dur="1000" fill="hold"/>
                                        <p:tgtEl>
                                          <p:spTgt spid="15"/>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1000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000" fill="hold"/>
                                        <p:tgtEl>
                                          <p:spTgt spid="16"/>
                                        </p:tgtEl>
                                        <p:attrNameLst>
                                          <p:attrName>ppt_x</p:attrName>
                                        </p:attrNameLst>
                                      </p:cBhvr>
                                      <p:tavLst>
                                        <p:tav tm="0">
                                          <p:val>
                                            <p:strVal val="1+#ppt_w/2"/>
                                          </p:val>
                                        </p:tav>
                                        <p:tav tm="100000">
                                          <p:val>
                                            <p:strVal val="#ppt_x"/>
                                          </p:val>
                                        </p:tav>
                                      </p:tavLst>
                                    </p:anim>
                                    <p:anim calcmode="lin" valueType="num">
                                      <p:cBhvr additive="base">
                                        <p:cTn id="23" dur="100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120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0" fill="hold"/>
                                        <p:tgtEl>
                                          <p:spTgt spid="17"/>
                                        </p:tgtEl>
                                        <p:attrNameLst>
                                          <p:attrName>ppt_x</p:attrName>
                                        </p:attrNameLst>
                                      </p:cBhvr>
                                      <p:tavLst>
                                        <p:tav tm="0">
                                          <p:val>
                                            <p:strVal val="#ppt_x"/>
                                          </p:val>
                                        </p:tav>
                                        <p:tav tm="100000">
                                          <p:val>
                                            <p:strVal val="#ppt_x"/>
                                          </p:val>
                                        </p:tav>
                                      </p:tavLst>
                                    </p:anim>
                                    <p:anim calcmode="lin" valueType="num">
                                      <p:cBhvr additive="base">
                                        <p:cTn id="27" dur="10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1400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1000" fill="hold"/>
                                        <p:tgtEl>
                                          <p:spTgt spid="18"/>
                                        </p:tgtEl>
                                        <p:attrNameLst>
                                          <p:attrName>ppt_x</p:attrName>
                                        </p:attrNameLst>
                                      </p:cBhvr>
                                      <p:tavLst>
                                        <p:tav tm="0">
                                          <p:val>
                                            <p:strVal val="#ppt_x"/>
                                          </p:val>
                                        </p:tav>
                                        <p:tav tm="100000">
                                          <p:val>
                                            <p:strVal val="#ppt_x"/>
                                          </p:val>
                                        </p:tav>
                                      </p:tavLst>
                                    </p:anim>
                                    <p:anim calcmode="lin" valueType="num">
                                      <p:cBhvr additive="base">
                                        <p:cTn id="31"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9"/>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1500" y="2133600"/>
            <a:ext cx="1137491" cy="369332"/>
          </a:xfrm>
          <a:prstGeom prst="rect">
            <a:avLst/>
          </a:prstGeom>
          <a:noFill/>
        </p:spPr>
        <p:txBody>
          <a:bodyPr wrap="none" rtlCol="0">
            <a:spAutoFit/>
          </a:bodyPr>
          <a:lstStyle/>
          <a:p>
            <a:r>
              <a:rPr lang="en-US"/>
              <a:t>GIÁO DỤC</a:t>
            </a:r>
          </a:p>
        </p:txBody>
      </p:sp>
      <p:pic>
        <p:nvPicPr>
          <p:cNvPr id="2" name="_Thoại 0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3450" y="5772150"/>
            <a:ext cx="609600" cy="609600"/>
          </a:xfrm>
          <a:prstGeom prst="rect">
            <a:avLst/>
          </a:prstGeom>
        </p:spPr>
      </p:pic>
      <p:pic>
        <p:nvPicPr>
          <p:cNvPr id="3" name="Picture 2"/>
          <p:cNvPicPr>
            <a:picLocks noChangeAspect="1"/>
          </p:cNvPicPr>
          <p:nvPr/>
        </p:nvPicPr>
        <p:blipFill>
          <a:blip r:embed="rId7"/>
          <a:stretch>
            <a:fillRect/>
          </a:stretch>
        </p:blipFill>
        <p:spPr>
          <a:xfrm>
            <a:off x="0" y="-142876"/>
            <a:ext cx="12233099" cy="7000876"/>
          </a:xfrm>
          <a:prstGeom prst="rect">
            <a:avLst/>
          </a:prstGeom>
        </p:spPr>
      </p:pic>
      <p:sp>
        <p:nvSpPr>
          <p:cNvPr id="5" name="Rectangle 4"/>
          <p:cNvSpPr/>
          <p:nvPr/>
        </p:nvSpPr>
        <p:spPr>
          <a:xfrm>
            <a:off x="3105150" y="2133600"/>
            <a:ext cx="6629400" cy="2076450"/>
          </a:xfrm>
          <a:prstGeom prst="rect">
            <a:avLst/>
          </a:prstGeom>
          <a:solidFill>
            <a:srgbClr val="4A8742"/>
          </a:solidFill>
          <a:ln>
            <a:solidFill>
              <a:srgbClr val="4B8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Các con ơi!</a:t>
            </a:r>
          </a:p>
          <a:p>
            <a:pPr algn="ctr"/>
            <a:r>
              <a:rPr lang="en-US" sz="2400">
                <a:latin typeface="Times New Roman" panose="02020603050405020304" pitchFamily="18" charset="0"/>
                <a:cs typeface="Times New Roman" panose="02020603050405020304" pitchFamily="18" charset="0"/>
              </a:rPr>
              <a:t>Trong mỗi bữa cơm hàng ngày ngoài những thực phẩm giàu chất đạm như: thịt , cá , trứng ,... chúng mình phải ăn thêm rau vì trong rau xanh có rất nhiều vitamin. Chúng mình ăn kết hợp đầy đủ các chất trong bữa ăn thì cơ thể chúng mình mới phát triển hài hòa về thể lực và làm cho da chúng ta hồng hào hơn đấy.</a:t>
            </a:r>
          </a:p>
        </p:txBody>
      </p:sp>
      <p:pic>
        <p:nvPicPr>
          <p:cNvPr id="6" name="_Thoại 02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60526" y="6862762"/>
            <a:ext cx="609600" cy="609600"/>
          </a:xfrm>
          <a:prstGeom prst="rect">
            <a:avLst/>
          </a:prstGeom>
        </p:spPr>
      </p:pic>
    </p:spTree>
    <p:extLst>
      <p:ext uri="{BB962C8B-B14F-4D97-AF65-F5344CB8AC3E}">
        <p14:creationId xmlns:p14="http://schemas.microsoft.com/office/powerpoint/2010/main" val="2109163545"/>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4588" fill="hold"/>
                                        <p:tgtEl>
                                          <p:spTgt spid="2"/>
                                        </p:tgtEl>
                                      </p:cBhvr>
                                    </p:cmd>
                                  </p:childTnLst>
                                </p:cTn>
                              </p:par>
                            </p:childTnLst>
                          </p:cTn>
                        </p:par>
                        <p:par>
                          <p:cTn id="7" fill="hold">
                            <p:stCondLst>
                              <p:cond delay="25588"/>
                            </p:stCondLst>
                            <p:childTnLst>
                              <p:par>
                                <p:cTn id="8" presetID="1" presetClass="mediacall" presetSubtype="0" fill="hold" nodeType="afterEffect">
                                  <p:stCondLst>
                                    <p:cond delay="0"/>
                                  </p:stCondLst>
                                  <p:childTnLst>
                                    <p:cmd type="call" cmd="playFrom(0.0)">
                                      <p:cBhvr>
                                        <p:cTn id="9" dur="84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ẫu PowerPoint ẩm thực - Mẫu slide thuyết trình về thực phẩm, ẩm thự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248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34145" y="1350818"/>
            <a:ext cx="6089073" cy="2119746"/>
          </a:xfrm>
          <a:prstGeom prst="rect">
            <a:avLst/>
          </a:prstGeom>
          <a:solidFill>
            <a:srgbClr val="1B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chơi</a:t>
            </a:r>
            <a:r>
              <a:rPr lang="en-US" sz="4400" b="1" dirty="0">
                <a:latin typeface="Times New Roman" panose="02020603050405020304" pitchFamily="18" charset="0"/>
                <a:cs typeface="Times New Roman" panose="02020603050405020304" pitchFamily="18" charset="0"/>
              </a:rPr>
              <a:t> 1: </a:t>
            </a:r>
          </a:p>
          <a:p>
            <a:pPr algn="ct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ba</a:t>
            </a:r>
            <a:endParaRPr lang="en-US" sz="4400" b="1" dirty="0">
              <a:latin typeface="Times New Roman" panose="02020603050405020304" pitchFamily="18" charset="0"/>
              <a:cs typeface="Times New Roman" panose="02020603050405020304" pitchFamily="18" charset="0"/>
            </a:endParaRPr>
          </a:p>
        </p:txBody>
      </p:sp>
      <p:pic>
        <p:nvPicPr>
          <p:cNvPr id="3" name="Thoại 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050" y="5695950"/>
            <a:ext cx="609600" cy="609600"/>
          </a:xfrm>
          <a:prstGeom prst="rect">
            <a:avLst/>
          </a:prstGeom>
        </p:spPr>
      </p:pic>
    </p:spTree>
    <p:extLst>
      <p:ext uri="{BB962C8B-B14F-4D97-AF65-F5344CB8AC3E}">
        <p14:creationId xmlns:p14="http://schemas.microsoft.com/office/powerpoint/2010/main" val="2435215457"/>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stretch>
            <a:fillRect/>
          </a:stretch>
        </p:blipFill>
        <p:spPr>
          <a:xfrm>
            <a:off x="0" y="0"/>
            <a:ext cx="12192000" cy="6870032"/>
          </a:xfrm>
          <a:prstGeom prst="rect">
            <a:avLst/>
          </a:prstGeom>
        </p:spPr>
      </p:pic>
      <p:sp>
        <p:nvSpPr>
          <p:cNvPr id="3" name="TextBox 2"/>
          <p:cNvSpPr txBox="1"/>
          <p:nvPr/>
        </p:nvSpPr>
        <p:spPr>
          <a:xfrm>
            <a:off x="1791317" y="668295"/>
            <a:ext cx="8250977" cy="584775"/>
          </a:xfrm>
          <a:prstGeom prst="rect">
            <a:avLst/>
          </a:prstGeom>
          <a:noFill/>
        </p:spPr>
        <p:txBody>
          <a:bodyPr wrap="none" rtlCol="0">
            <a:spAutoFit/>
          </a:bodyPr>
          <a:lstStyle/>
          <a:p>
            <a:pPr algn="ctr"/>
            <a:r>
              <a:rPr lang="en-US" sz="3200" b="1">
                <a:latin typeface="Times New Roman" panose="02020603050405020304" pitchFamily="18" charset="0"/>
                <a:cs typeface="Times New Roman" panose="02020603050405020304" pitchFamily="18" charset="0"/>
              </a:rPr>
              <a:t>Các con quan sát thật kĩ xem rau gì biến mất?</a:t>
            </a:r>
            <a:endParaRPr lang="en-US" sz="3200" b="1"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1718563" y="1507627"/>
            <a:ext cx="2297191" cy="2501642"/>
            <a:chOff x="884447" y="1489459"/>
            <a:chExt cx="2297191" cy="2501642"/>
          </a:xfrm>
        </p:grpSpPr>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4447" y="1489459"/>
              <a:ext cx="2297191" cy="2072941"/>
            </a:xfrm>
            <a:prstGeom prst="rect">
              <a:avLst/>
            </a:prstGeom>
          </p:spPr>
        </p:pic>
        <p:sp>
          <p:nvSpPr>
            <p:cNvPr id="9" name="TextBox 8"/>
            <p:cNvSpPr txBox="1"/>
            <p:nvPr/>
          </p:nvSpPr>
          <p:spPr>
            <a:xfrm>
              <a:off x="1032627" y="3529436"/>
              <a:ext cx="138733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rền</a:t>
              </a:r>
            </a:p>
          </p:txBody>
        </p:sp>
      </p:grpSp>
      <p:grpSp>
        <p:nvGrpSpPr>
          <p:cNvPr id="15" name="Group 14"/>
          <p:cNvGrpSpPr/>
          <p:nvPr/>
        </p:nvGrpSpPr>
        <p:grpSpPr>
          <a:xfrm>
            <a:off x="4673792" y="1253070"/>
            <a:ext cx="2918891" cy="2918891"/>
            <a:chOff x="4310129" y="1016209"/>
            <a:chExt cx="2918891" cy="2918891"/>
          </a:xfrm>
        </p:grpSpPr>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444171">
              <a:off x="4310129" y="1016209"/>
              <a:ext cx="2918891" cy="2918891"/>
            </a:xfrm>
            <a:prstGeom prst="rect">
              <a:avLst/>
            </a:prstGeom>
          </p:spPr>
        </p:pic>
        <p:sp>
          <p:nvSpPr>
            <p:cNvPr id="10" name="TextBox 9"/>
            <p:cNvSpPr txBox="1"/>
            <p:nvPr/>
          </p:nvSpPr>
          <p:spPr>
            <a:xfrm>
              <a:off x="4785998" y="3331568"/>
              <a:ext cx="16885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ngót</a:t>
              </a:r>
            </a:p>
          </p:txBody>
        </p:sp>
      </p:grpSp>
      <p:grpSp>
        <p:nvGrpSpPr>
          <p:cNvPr id="17" name="Group 16"/>
          <p:cNvGrpSpPr/>
          <p:nvPr/>
        </p:nvGrpSpPr>
        <p:grpSpPr>
          <a:xfrm>
            <a:off x="1178868" y="4037798"/>
            <a:ext cx="2834100" cy="2376268"/>
            <a:chOff x="2125133" y="4010860"/>
            <a:chExt cx="2834100" cy="2376268"/>
          </a:xfrm>
        </p:grpSpPr>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338558" flipH="1">
              <a:off x="2125133" y="4010860"/>
              <a:ext cx="2834100" cy="1800225"/>
            </a:xfrm>
            <a:prstGeom prst="rect">
              <a:avLst/>
            </a:prstGeom>
          </p:spPr>
        </p:pic>
        <p:sp>
          <p:nvSpPr>
            <p:cNvPr id="12" name="TextBox 11"/>
            <p:cNvSpPr txBox="1"/>
            <p:nvPr/>
          </p:nvSpPr>
          <p:spPr>
            <a:xfrm>
              <a:off x="2239698" y="5925463"/>
              <a:ext cx="1927449"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muống</a:t>
              </a:r>
            </a:p>
          </p:txBody>
        </p:sp>
      </p:grpSp>
      <p:grpSp>
        <p:nvGrpSpPr>
          <p:cNvPr id="18" name="Group 17"/>
          <p:cNvGrpSpPr/>
          <p:nvPr/>
        </p:nvGrpSpPr>
        <p:grpSpPr>
          <a:xfrm>
            <a:off x="8150338" y="3449476"/>
            <a:ext cx="2222445" cy="2918628"/>
            <a:chOff x="6708017" y="3365442"/>
            <a:chExt cx="2222445" cy="2918628"/>
          </a:xfrm>
        </p:grpSpPr>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455227">
              <a:off x="6708017" y="3365442"/>
              <a:ext cx="2222445" cy="2829478"/>
            </a:xfrm>
            <a:prstGeom prst="rect">
              <a:avLst/>
            </a:prstGeom>
          </p:spPr>
        </p:pic>
        <p:sp>
          <p:nvSpPr>
            <p:cNvPr id="13" name="TextBox 12"/>
            <p:cNvSpPr txBox="1"/>
            <p:nvPr/>
          </p:nvSpPr>
          <p:spPr>
            <a:xfrm>
              <a:off x="6893321" y="5822405"/>
              <a:ext cx="138733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cần</a:t>
              </a:r>
            </a:p>
          </p:txBody>
        </p:sp>
      </p:grpSp>
      <p:sp>
        <p:nvSpPr>
          <p:cNvPr id="20" name="TextBox 19"/>
          <p:cNvSpPr txBox="1"/>
          <p:nvPr/>
        </p:nvSpPr>
        <p:spPr>
          <a:xfrm>
            <a:off x="4849353" y="262824"/>
            <a:ext cx="2093843"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Lượt chơi 1:</a:t>
            </a:r>
          </a:p>
        </p:txBody>
      </p:sp>
      <p:grpSp>
        <p:nvGrpSpPr>
          <p:cNvPr id="21" name="Group 20"/>
          <p:cNvGrpSpPr/>
          <p:nvPr/>
        </p:nvGrpSpPr>
        <p:grpSpPr>
          <a:xfrm>
            <a:off x="4883511" y="3896258"/>
            <a:ext cx="2210334" cy="2513747"/>
            <a:chOff x="4479108" y="3976136"/>
            <a:chExt cx="2210334" cy="2513747"/>
          </a:xfrm>
        </p:grpSpPr>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6317" y="3976136"/>
              <a:ext cx="2143125" cy="2133600"/>
            </a:xfrm>
            <a:prstGeom prst="rect">
              <a:avLst/>
            </a:prstGeom>
          </p:spPr>
        </p:pic>
        <p:sp>
          <p:nvSpPr>
            <p:cNvPr id="23" name="TextBox 22"/>
            <p:cNvSpPr txBox="1"/>
            <p:nvPr/>
          </p:nvSpPr>
          <p:spPr>
            <a:xfrm>
              <a:off x="4479108" y="6028218"/>
              <a:ext cx="2066591"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Rau cải ngồng</a:t>
              </a:r>
            </a:p>
          </p:txBody>
        </p:sp>
      </p:grpSp>
      <p:pic>
        <p:nvPicPr>
          <p:cNvPr id="24" name="Đồng hồ đếm ngược 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623984" y="288758"/>
            <a:ext cx="1125816" cy="822273"/>
          </a:xfrm>
          <a:prstGeom prst="rect">
            <a:avLst/>
          </a:prstGeom>
        </p:spPr>
      </p:pic>
      <p:pic>
        <p:nvPicPr>
          <p:cNvPr id="27" name="00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035108" y="4896916"/>
            <a:ext cx="609600" cy="609600"/>
          </a:xfrm>
          <a:prstGeom prst="rect">
            <a:avLst/>
          </a:prstGeom>
        </p:spPr>
      </p:pic>
      <p:pic>
        <p:nvPicPr>
          <p:cNvPr id="19" name="01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851016" y="1428660"/>
            <a:ext cx="609600" cy="609600"/>
          </a:xfrm>
          <a:prstGeom prst="rect">
            <a:avLst/>
          </a:prstGeom>
        </p:spPr>
      </p:pic>
      <p:pic>
        <p:nvPicPr>
          <p:cNvPr id="28" name="01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162564" y="2832637"/>
            <a:ext cx="609600" cy="609600"/>
          </a:xfrm>
          <a:prstGeom prst="rect">
            <a:avLst/>
          </a:prstGeom>
        </p:spPr>
      </p:pic>
      <p:grpSp>
        <p:nvGrpSpPr>
          <p:cNvPr id="32" name="Group 31"/>
          <p:cNvGrpSpPr/>
          <p:nvPr/>
        </p:nvGrpSpPr>
        <p:grpSpPr>
          <a:xfrm>
            <a:off x="7909484" y="1428660"/>
            <a:ext cx="2466975" cy="2569137"/>
            <a:chOff x="8407776" y="1162291"/>
            <a:chExt cx="2466975" cy="2569137"/>
          </a:xfrm>
        </p:grpSpPr>
        <p:pic>
          <p:nvPicPr>
            <p:cNvPr id="33" name="Picture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07776" y="1162291"/>
              <a:ext cx="2466975" cy="1847850"/>
            </a:xfrm>
            <a:prstGeom prst="rect">
              <a:avLst/>
            </a:prstGeom>
          </p:spPr>
        </p:pic>
        <p:sp>
          <p:nvSpPr>
            <p:cNvPr id="34" name="TextBox 33"/>
            <p:cNvSpPr txBox="1"/>
            <p:nvPr/>
          </p:nvSpPr>
          <p:spPr>
            <a:xfrm>
              <a:off x="8704850" y="3269763"/>
              <a:ext cx="2169901"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mồng tơi</a:t>
              </a:r>
            </a:p>
          </p:txBody>
        </p:sp>
      </p:grpSp>
    </p:spTree>
    <p:extLst>
      <p:ext uri="{BB962C8B-B14F-4D97-AF65-F5344CB8AC3E}">
        <p14:creationId xmlns:p14="http://schemas.microsoft.com/office/powerpoint/2010/main" val="409687721"/>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0" fill="hold"/>
                                        <p:tgtEl>
                                          <p:spTgt spid="19"/>
                                        </p:tgtEl>
                                      </p:cBhvr>
                                    </p:cmd>
                                  </p:childTnLst>
                                </p:cTn>
                              </p:par>
                              <p:par>
                                <p:cTn id="7" presetID="2" presetClass="entr" presetSubtype="8" fill="hold" grpId="0" nodeType="withEffect">
                                  <p:stCondLst>
                                    <p:cond delay="30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0-#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10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10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10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1000"/>
                                        <p:tgtEl>
                                          <p:spTgt spid="21"/>
                                        </p:tgtEl>
                                      </p:cBhvr>
                                    </p:animEffect>
                                  </p:childTnLst>
                                </p:cTn>
                              </p:par>
                              <p:par>
                                <p:cTn id="27" presetID="14" presetClass="entr" presetSubtype="1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1000"/>
                                        <p:tgtEl>
                                          <p:spTgt spid="18"/>
                                        </p:tgtEl>
                                      </p:cBhvr>
                                    </p:animEffect>
                                  </p:childTnLst>
                                </p:cTn>
                              </p:par>
                              <p:par>
                                <p:cTn id="30" presetID="1" presetClass="mediacall" presetSubtype="0" fill="hold" nodeType="withEffect">
                                  <p:stCondLst>
                                    <p:cond delay="10000"/>
                                  </p:stCondLst>
                                  <p:childTnLst>
                                    <p:cmd type="call" cmd="playFrom(0.0)">
                                      <p:cBhvr>
                                        <p:cTn id="31" dur="6733" fill="hold"/>
                                        <p:tgtEl>
                                          <p:spTgt spid="24"/>
                                        </p:tgtEl>
                                      </p:cBhvr>
                                    </p:cmd>
                                  </p:childTnLst>
                                </p:cTn>
                              </p:par>
                              <p:par>
                                <p:cTn id="32" presetID="1" presetClass="mediacall" presetSubtype="0" fill="hold" nodeType="withEffect">
                                  <p:stCondLst>
                                    <p:cond delay="15500"/>
                                  </p:stCondLst>
                                  <p:childTnLst>
                                    <p:cmd type="call" cmd="playFrom(0.0)">
                                      <p:cBhvr>
                                        <p:cTn id="33" dur="11168" fill="hold"/>
                                        <p:tgtEl>
                                          <p:spTgt spid="27"/>
                                        </p:tgtEl>
                                      </p:cBhvr>
                                    </p:cmd>
                                  </p:childTnLst>
                                </p:cTn>
                              </p:par>
                              <p:par>
                                <p:cTn id="34" presetID="1" presetClass="mediacall" presetSubtype="0" fill="hold" nodeType="withEffect">
                                  <p:stCondLst>
                                    <p:cond delay="7500"/>
                                  </p:stCondLst>
                                  <p:childTnLst>
                                    <p:cmd type="call" cmd="playFrom(0.0)">
                                      <p:cBhvr>
                                        <p:cTn id="35" dur="2623" fill="hold"/>
                                        <p:tgtEl>
                                          <p:spTgt spid="28"/>
                                        </p:tgtEl>
                                      </p:cBhvr>
                                    </p:cmd>
                                  </p:childTnLst>
                                </p:cTn>
                              </p:par>
                              <p:par>
                                <p:cTn id="36" presetID="14" presetClass="entr" presetSubtype="1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randombar(horizontal)">
                                      <p:cBhvr>
                                        <p:cTn id="38" dur="1000"/>
                                        <p:tgtEl>
                                          <p:spTgt spid="32"/>
                                        </p:tgtEl>
                                      </p:cBhvr>
                                    </p:animEffect>
                                  </p:childTnLst>
                                </p:cTn>
                              </p:par>
                              <p:par>
                                <p:cTn id="39" presetID="1" presetClass="exit" presetSubtype="0" fill="hold" nodeType="withEffect">
                                  <p:stCondLst>
                                    <p:cond delay="700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withEffect">
                                  <p:stCondLst>
                                    <p:cond delay="10000"/>
                                  </p:stCondLst>
                                  <p:childTnLst>
                                    <p:cmd type="call" cmd="togglePause">
                                      <p:cBhvr>
                                        <p:cTn id="45" dur="1" fill="hold"/>
                                        <p:tgtEl>
                                          <p:spTgt spid="24"/>
                                        </p:tgtEl>
                                      </p:cBhvr>
                                    </p:cmd>
                                  </p:childTnLst>
                                </p:cTn>
                              </p:par>
                            </p:childTnLst>
                          </p:cTn>
                        </p:par>
                      </p:childTnLst>
                    </p:cTn>
                  </p:par>
                </p:childTnLst>
              </p:cTn>
              <p:nextCondLst>
                <p:cond evt="onClick" delay="0">
                  <p:tgtEl>
                    <p:spTgt spid="24"/>
                  </p:tgtEl>
                </p:cond>
              </p:nextCondLst>
            </p:seq>
            <p:video>
              <p:cMediaNode vol="80000">
                <p:cTn id="46" fill="hold" display="0">
                  <p:stCondLst>
                    <p:cond delay="indefinite"/>
                  </p:stCondLst>
                </p:cTn>
                <p:tgtEl>
                  <p:spTgt spid="24"/>
                </p:tgtEl>
              </p:cMediaNode>
            </p:video>
            <p:audio>
              <p:cMediaNode vol="80000">
                <p:cTn id="47" fill="hold" display="0">
                  <p:stCondLst>
                    <p:cond delay="indefinite"/>
                  </p:stCondLst>
                  <p:endCondLst>
                    <p:cond evt="onStopAudio" delay="0">
                      <p:tgtEl>
                        <p:sldTgt/>
                      </p:tgtEl>
                    </p:cond>
                  </p:endCondLst>
                </p:cTn>
                <p:tgtEl>
                  <p:spTgt spid="19"/>
                </p:tgtEl>
              </p:cMediaNode>
            </p:audio>
            <p:audio>
              <p:cMediaNode vol="80000">
                <p:cTn id="48" fill="hold" display="0">
                  <p:stCondLst>
                    <p:cond delay="indefinite"/>
                  </p:stCondLst>
                  <p:endCondLst>
                    <p:cond evt="onStopAudio" delay="0">
                      <p:tgtEl>
                        <p:sldTgt/>
                      </p:tgtEl>
                    </p:cond>
                  </p:endCondLst>
                </p:cTn>
                <p:tgtEl>
                  <p:spTgt spid="27"/>
                </p:tgtEl>
              </p:cMediaNode>
            </p:audio>
            <p:audio>
              <p:cMediaNode vol="80000">
                <p:cTn id="49" fill="hold" display="0">
                  <p:stCondLst>
                    <p:cond delay="indefinite"/>
                  </p:stCondLst>
                  <p:endCondLst>
                    <p:cond evt="onStopAudio" delay="0">
                      <p:tgtEl>
                        <p:sldTgt/>
                      </p:tgtEl>
                    </p:cond>
                  </p:endCondLst>
                </p:cTn>
                <p:tgtEl>
                  <p:spTgt spid="28"/>
                </p:tgtEl>
              </p:cMediaNode>
            </p:audio>
          </p:childTnLst>
        </p:cTn>
      </p:par>
    </p:tnLst>
    <p:bldLst>
      <p:bldP spid="3"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1"/>
          <a:stretch>
            <a:fillRect/>
          </a:stretch>
        </p:blipFill>
        <p:spPr>
          <a:xfrm>
            <a:off x="0" y="0"/>
            <a:ext cx="12192000" cy="6870032"/>
          </a:xfrm>
          <a:prstGeom prst="rect">
            <a:avLst/>
          </a:prstGeom>
        </p:spPr>
      </p:pic>
      <p:sp>
        <p:nvSpPr>
          <p:cNvPr id="3" name="TextBox 2"/>
          <p:cNvSpPr txBox="1"/>
          <p:nvPr/>
        </p:nvSpPr>
        <p:spPr>
          <a:xfrm>
            <a:off x="2053184" y="594387"/>
            <a:ext cx="8250977" cy="584775"/>
          </a:xfrm>
          <a:prstGeom prst="rect">
            <a:avLst/>
          </a:prstGeom>
          <a:noFill/>
        </p:spPr>
        <p:txBody>
          <a:bodyPr wrap="none" rtlCol="0">
            <a:spAutoFit/>
          </a:bodyPr>
          <a:lstStyle/>
          <a:p>
            <a:pPr algn="ctr"/>
            <a:r>
              <a:rPr lang="en-US" sz="3200" b="1">
                <a:latin typeface="Times New Roman" panose="02020603050405020304" pitchFamily="18" charset="0"/>
                <a:cs typeface="Times New Roman" panose="02020603050405020304" pitchFamily="18" charset="0"/>
              </a:rPr>
              <a:t>Các con quan sát thật kĩ xem rau gì biến mất?</a:t>
            </a:r>
            <a:endParaRPr lang="en-US" sz="3200" b="1"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7872154" y="4144435"/>
            <a:ext cx="2297191" cy="2326616"/>
            <a:chOff x="840725" y="1526775"/>
            <a:chExt cx="2297191" cy="2326616"/>
          </a:xfrm>
        </p:grpSpPr>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725" y="1526775"/>
              <a:ext cx="2297191" cy="2072941"/>
            </a:xfrm>
            <a:prstGeom prst="rect">
              <a:avLst/>
            </a:prstGeom>
          </p:spPr>
        </p:pic>
        <p:sp>
          <p:nvSpPr>
            <p:cNvPr id="9" name="TextBox 8"/>
            <p:cNvSpPr txBox="1"/>
            <p:nvPr/>
          </p:nvSpPr>
          <p:spPr>
            <a:xfrm>
              <a:off x="1077693" y="3391726"/>
              <a:ext cx="138733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rền</a:t>
              </a:r>
            </a:p>
          </p:txBody>
        </p:sp>
      </p:grpSp>
      <p:grpSp>
        <p:nvGrpSpPr>
          <p:cNvPr id="15" name="Group 14"/>
          <p:cNvGrpSpPr/>
          <p:nvPr/>
        </p:nvGrpSpPr>
        <p:grpSpPr>
          <a:xfrm>
            <a:off x="4450290" y="1269782"/>
            <a:ext cx="2918891" cy="2918891"/>
            <a:chOff x="4310129" y="1016209"/>
            <a:chExt cx="2918891" cy="2918891"/>
          </a:xfrm>
        </p:grpSpPr>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444171">
              <a:off x="4310129" y="1016209"/>
              <a:ext cx="2918891" cy="2918891"/>
            </a:xfrm>
            <a:prstGeom prst="rect">
              <a:avLst/>
            </a:prstGeom>
          </p:spPr>
        </p:pic>
        <p:sp>
          <p:nvSpPr>
            <p:cNvPr id="10" name="TextBox 9"/>
            <p:cNvSpPr txBox="1"/>
            <p:nvPr/>
          </p:nvSpPr>
          <p:spPr>
            <a:xfrm>
              <a:off x="4789792" y="3118635"/>
              <a:ext cx="16885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ngót</a:t>
              </a:r>
            </a:p>
          </p:txBody>
        </p:sp>
      </p:grpSp>
      <p:grpSp>
        <p:nvGrpSpPr>
          <p:cNvPr id="16" name="Group 15"/>
          <p:cNvGrpSpPr/>
          <p:nvPr/>
        </p:nvGrpSpPr>
        <p:grpSpPr>
          <a:xfrm>
            <a:off x="945869" y="4144435"/>
            <a:ext cx="2503357" cy="2427510"/>
            <a:chOff x="8407776" y="1162291"/>
            <a:chExt cx="2503357" cy="242751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07776" y="1162291"/>
              <a:ext cx="2466975" cy="1847850"/>
            </a:xfrm>
            <a:prstGeom prst="rect">
              <a:avLst/>
            </a:prstGeom>
          </p:spPr>
        </p:pic>
        <p:sp>
          <p:nvSpPr>
            <p:cNvPr id="11" name="TextBox 10"/>
            <p:cNvSpPr txBox="1"/>
            <p:nvPr/>
          </p:nvSpPr>
          <p:spPr>
            <a:xfrm>
              <a:off x="8741232" y="3128136"/>
              <a:ext cx="2169901"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mồng tơi</a:t>
              </a:r>
            </a:p>
          </p:txBody>
        </p:sp>
      </p:grpSp>
      <p:grpSp>
        <p:nvGrpSpPr>
          <p:cNvPr id="17" name="Group 16"/>
          <p:cNvGrpSpPr/>
          <p:nvPr/>
        </p:nvGrpSpPr>
        <p:grpSpPr>
          <a:xfrm>
            <a:off x="7932403" y="1513498"/>
            <a:ext cx="2834100" cy="2320376"/>
            <a:chOff x="1932323" y="3853820"/>
            <a:chExt cx="2834100" cy="2320376"/>
          </a:xfrm>
        </p:grpSpPr>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338558" flipH="1">
              <a:off x="1932323" y="3853820"/>
              <a:ext cx="2834100" cy="1800225"/>
            </a:xfrm>
            <a:prstGeom prst="rect">
              <a:avLst/>
            </a:prstGeom>
          </p:spPr>
        </p:pic>
        <p:sp>
          <p:nvSpPr>
            <p:cNvPr id="12" name="TextBox 11"/>
            <p:cNvSpPr txBox="1"/>
            <p:nvPr/>
          </p:nvSpPr>
          <p:spPr>
            <a:xfrm>
              <a:off x="2185950" y="5712531"/>
              <a:ext cx="1927449"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muống</a:t>
              </a:r>
            </a:p>
          </p:txBody>
        </p:sp>
      </p:grpSp>
      <p:grpSp>
        <p:nvGrpSpPr>
          <p:cNvPr id="18" name="Group 17"/>
          <p:cNvGrpSpPr/>
          <p:nvPr/>
        </p:nvGrpSpPr>
        <p:grpSpPr>
          <a:xfrm>
            <a:off x="1107418" y="1047867"/>
            <a:ext cx="2222445" cy="2918628"/>
            <a:chOff x="6708017" y="3365442"/>
            <a:chExt cx="2222445" cy="2918628"/>
          </a:xfrm>
        </p:grpSpPr>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455227">
              <a:off x="6708017" y="3365442"/>
              <a:ext cx="2222445" cy="2829478"/>
            </a:xfrm>
            <a:prstGeom prst="rect">
              <a:avLst/>
            </a:prstGeom>
          </p:spPr>
        </p:pic>
        <p:sp>
          <p:nvSpPr>
            <p:cNvPr id="13" name="TextBox 12"/>
            <p:cNvSpPr txBox="1"/>
            <p:nvPr/>
          </p:nvSpPr>
          <p:spPr>
            <a:xfrm>
              <a:off x="6893321" y="5822405"/>
              <a:ext cx="138733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Rau  cần</a:t>
              </a:r>
            </a:p>
          </p:txBody>
        </p:sp>
      </p:grpSp>
      <p:sp>
        <p:nvSpPr>
          <p:cNvPr id="20" name="TextBox 19"/>
          <p:cNvSpPr txBox="1"/>
          <p:nvPr/>
        </p:nvSpPr>
        <p:spPr>
          <a:xfrm>
            <a:off x="4929953" y="199741"/>
            <a:ext cx="2093843"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Lượt chơi 2:</a:t>
            </a:r>
          </a:p>
        </p:txBody>
      </p:sp>
      <p:grpSp>
        <p:nvGrpSpPr>
          <p:cNvPr id="21" name="Group 20"/>
          <p:cNvGrpSpPr/>
          <p:nvPr/>
        </p:nvGrpSpPr>
        <p:grpSpPr>
          <a:xfrm>
            <a:off x="4667300" y="4023463"/>
            <a:ext cx="2210334" cy="2513747"/>
            <a:chOff x="4479108" y="3976136"/>
            <a:chExt cx="2210334" cy="2513747"/>
          </a:xfrm>
        </p:grpSpPr>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46317" y="3976136"/>
              <a:ext cx="2143125" cy="2133600"/>
            </a:xfrm>
            <a:prstGeom prst="rect">
              <a:avLst/>
            </a:prstGeom>
          </p:spPr>
        </p:pic>
        <p:sp>
          <p:nvSpPr>
            <p:cNvPr id="23" name="TextBox 22"/>
            <p:cNvSpPr txBox="1"/>
            <p:nvPr/>
          </p:nvSpPr>
          <p:spPr>
            <a:xfrm>
              <a:off x="4479108" y="6028218"/>
              <a:ext cx="2066591"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Rau cải ngồng</a:t>
              </a:r>
            </a:p>
          </p:txBody>
        </p:sp>
      </p:grpSp>
      <p:pic>
        <p:nvPicPr>
          <p:cNvPr id="24" name="Đồng hồ đếm ngược 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10584303" y="304527"/>
            <a:ext cx="1125816" cy="822273"/>
          </a:xfrm>
          <a:prstGeom prst="rect">
            <a:avLst/>
          </a:prstGeom>
        </p:spPr>
      </p:pic>
      <p:pic>
        <p:nvPicPr>
          <p:cNvPr id="25" name="0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48034" y="594387"/>
            <a:ext cx="609600" cy="609600"/>
          </a:xfrm>
          <a:prstGeom prst="rect">
            <a:avLst/>
          </a:prstGeom>
        </p:spPr>
      </p:pic>
      <p:pic>
        <p:nvPicPr>
          <p:cNvPr id="26" name="011">
            <a:hlinkClick r:id="" action="ppaction://media"/>
          </p:cNvPr>
          <p:cNvPicPr>
            <a:picLocks noChangeAspect="1"/>
          </p:cNvPicPr>
          <p:nvPr>
            <a:audioFile r:link="rId5"/>
            <p:extLst>
              <p:ext uri="{DAA4B4D4-6D71-4841-9C94-3DE7FCFB9230}">
                <p14:media xmlns:p14="http://schemas.microsoft.com/office/powerpoint/2010/main" r:embed="rId6">
                  <p14:trim end="5601.7"/>
                </p14:media>
              </p:ext>
            </p:extLst>
          </p:nvPr>
        </p:nvPicPr>
        <p:blipFill>
          <a:blip r:embed="rId19"/>
          <a:stretch>
            <a:fillRect/>
          </a:stretch>
        </p:blipFill>
        <p:spPr>
          <a:xfrm>
            <a:off x="-1324720" y="3860228"/>
            <a:ext cx="609600" cy="609600"/>
          </a:xfrm>
          <a:prstGeom prst="rect">
            <a:avLst/>
          </a:prstGeom>
        </p:spPr>
      </p:pic>
      <p:pic>
        <p:nvPicPr>
          <p:cNvPr id="28" name="01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249781" y="2273494"/>
            <a:ext cx="609600" cy="609600"/>
          </a:xfrm>
          <a:prstGeom prst="rect">
            <a:avLst/>
          </a:prstGeom>
        </p:spPr>
      </p:pic>
      <p:pic>
        <p:nvPicPr>
          <p:cNvPr id="29" name="009">
            <a:hlinkClick r:id="" action="ppaction://media"/>
          </p:cNvPr>
          <p:cNvPicPr>
            <a:picLocks noChangeAspect="1"/>
          </p:cNvPicPr>
          <p:nvPr>
            <a:audioFile r:link="rId5"/>
            <p:extLst>
              <p:ext uri="{DAA4B4D4-6D71-4841-9C94-3DE7FCFB9230}">
                <p14:media xmlns:p14="http://schemas.microsoft.com/office/powerpoint/2010/main" r:embed="rId9">
                  <p14:trim st="7939"/>
                </p14:media>
              </p:ext>
            </p:extLst>
          </p:nvPr>
        </p:nvPicPr>
        <p:blipFill>
          <a:blip r:embed="rId19"/>
          <a:stretch>
            <a:fillRect/>
          </a:stretch>
        </p:blipFill>
        <p:spPr>
          <a:xfrm>
            <a:off x="-1324720" y="5465945"/>
            <a:ext cx="609600" cy="609600"/>
          </a:xfrm>
          <a:prstGeom prst="rect">
            <a:avLst/>
          </a:prstGeom>
        </p:spPr>
      </p:pic>
    </p:spTree>
    <p:extLst>
      <p:ext uri="{BB962C8B-B14F-4D97-AF65-F5344CB8AC3E}">
        <p14:creationId xmlns:p14="http://schemas.microsoft.com/office/powerpoint/2010/main" val="1292524981"/>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8500"/>
                                  </p:stCondLst>
                                  <p:childTnLst>
                                    <p:cmd type="call" cmd="playFrom(0.0)">
                                      <p:cBhvr>
                                        <p:cTn id="6" dur="6733" fill="hold"/>
                                        <p:tgtEl>
                                          <p:spTgt spid="24"/>
                                        </p:tgtEl>
                                      </p:cBhvr>
                                    </p:cmd>
                                  </p:childTnLst>
                                </p:cTn>
                              </p:par>
                              <p:par>
                                <p:cTn id="7" presetID="47" presetClass="entr" presetSubtype="0" fill="hold" grpId="0" nodeType="withEffect">
                                  <p:stCondLst>
                                    <p:cond delay="100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anim calcmode="lin" valueType="num">
                                      <p:cBhvr>
                                        <p:cTn id="10" dur="1000" fill="hold"/>
                                        <p:tgtEl>
                                          <p:spTgt spid="20"/>
                                        </p:tgtEl>
                                        <p:attrNameLst>
                                          <p:attrName>ppt_x</p:attrName>
                                        </p:attrNameLst>
                                      </p:cBhvr>
                                      <p:tavLst>
                                        <p:tav tm="0">
                                          <p:val>
                                            <p:strVal val="#ppt_x"/>
                                          </p:val>
                                        </p:tav>
                                        <p:tav tm="100000">
                                          <p:val>
                                            <p:strVal val="#ppt_x"/>
                                          </p:val>
                                        </p:tav>
                                      </p:tavLst>
                                    </p:anim>
                                    <p:anim calcmode="lin" valueType="num">
                                      <p:cBhvr>
                                        <p:cTn id="11" dur="1000" fill="hold"/>
                                        <p:tgtEl>
                                          <p:spTgt spid="20"/>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10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10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10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1000"/>
                                        <p:tgtEl>
                                          <p:spTgt spid="21"/>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1000"/>
                                        <p:tgtEl>
                                          <p:spTgt spid="14"/>
                                        </p:tgtEl>
                                      </p:cBhvr>
                                    </p:animEffect>
                                  </p:childTnLst>
                                </p:cTn>
                              </p:par>
                              <p:par>
                                <p:cTn id="35" presetID="1" presetClass="mediacall" presetSubtype="0" fill="hold" nodeType="withEffect">
                                  <p:stCondLst>
                                    <p:cond delay="6500"/>
                                  </p:stCondLst>
                                  <p:childTnLst>
                                    <p:cmd type="call" cmd="playFrom(0.0)">
                                      <p:cBhvr>
                                        <p:cTn id="36" dur="2623" fill="hold"/>
                                        <p:tgtEl>
                                          <p:spTgt spid="28"/>
                                        </p:tgtEl>
                                      </p:cBhvr>
                                    </p:cmd>
                                  </p:childTnLst>
                                </p:cTn>
                              </p:par>
                              <p:par>
                                <p:cTn id="37" presetID="1" presetClass="mediacall" presetSubtype="0" fill="hold" nodeType="withEffect">
                                  <p:stCondLst>
                                    <p:cond delay="0"/>
                                  </p:stCondLst>
                                  <p:childTnLst>
                                    <p:cmd type="call" cmd="playFrom(0.0)">
                                      <p:cBhvr>
                                        <p:cTn id="38" dur="5479" fill="hold"/>
                                        <p:tgtEl>
                                          <p:spTgt spid="25"/>
                                        </p:tgtEl>
                                      </p:cBhvr>
                                    </p:cmd>
                                  </p:childTnLst>
                                </p:cTn>
                              </p:par>
                              <p:par>
                                <p:cTn id="39" presetID="1" presetClass="exit" presetSubtype="0" fill="hold" nodeType="withEffect">
                                  <p:stCondLst>
                                    <p:cond delay="650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nodeType="withEffect">
                                  <p:stCondLst>
                                    <p:cond delay="6500"/>
                                  </p:stCondLst>
                                  <p:childTnLst>
                                    <p:set>
                                      <p:cBhvr>
                                        <p:cTn id="42" dur="1" fill="hold">
                                          <p:stCondLst>
                                            <p:cond delay="0"/>
                                          </p:stCondLst>
                                        </p:cTn>
                                        <p:tgtEl>
                                          <p:spTgt spid="14"/>
                                        </p:tgtEl>
                                        <p:attrNameLst>
                                          <p:attrName>style.visibility</p:attrName>
                                        </p:attrNameLst>
                                      </p:cBhvr>
                                      <p:to>
                                        <p:strVal val="hidden"/>
                                      </p:to>
                                    </p:set>
                                  </p:childTnLst>
                                </p:cTn>
                              </p:par>
                            </p:childTnLst>
                          </p:cTn>
                        </p:par>
                        <p:par>
                          <p:cTn id="43" fill="hold">
                            <p:stCondLst>
                              <p:cond delay="15233"/>
                            </p:stCondLst>
                            <p:childTnLst>
                              <p:par>
                                <p:cTn id="44" presetID="1" presetClass="mediacall" presetSubtype="0" fill="hold" nodeType="afterEffect">
                                  <p:stCondLst>
                                    <p:cond delay="250"/>
                                  </p:stCondLst>
                                  <p:childTnLst>
                                    <p:cmd type="call" cmd="playFrom(0.0)">
                                      <p:cBhvr>
                                        <p:cTn id="45" dur="9421" fill="hold"/>
                                        <p:tgtEl>
                                          <p:spTgt spid="26"/>
                                        </p:tgtEl>
                                      </p:cBhvr>
                                    </p:cmd>
                                  </p:childTnLst>
                                </p:cTn>
                              </p:par>
                              <p:par>
                                <p:cTn id="46" presetID="1" presetClass="mediacall" presetSubtype="0" fill="hold" nodeType="withEffect">
                                  <p:stCondLst>
                                    <p:cond delay="10250"/>
                                  </p:stCondLst>
                                  <p:childTnLst>
                                    <p:cmd type="call" cmd="playFrom(0.0)">
                                      <p:cBhvr>
                                        <p:cTn id="47" dur="3229"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4"/>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8500"/>
                                  </p:stCondLst>
                                  <p:childTnLst>
                                    <p:cmd type="call" cmd="togglePause">
                                      <p:cBhvr>
                                        <p:cTn id="52" dur="1" fill="hold"/>
                                        <p:tgtEl>
                                          <p:spTgt spid="24"/>
                                        </p:tgtEl>
                                      </p:cBhvr>
                                    </p:cmd>
                                  </p:childTnLst>
                                </p:cTn>
                              </p:par>
                            </p:childTnLst>
                          </p:cTn>
                        </p:par>
                      </p:childTnLst>
                    </p:cTn>
                  </p:par>
                </p:childTnLst>
              </p:cTn>
              <p:nextCondLst>
                <p:cond evt="onClick" delay="0">
                  <p:tgtEl>
                    <p:spTgt spid="24"/>
                  </p:tgtEl>
                </p:cond>
              </p:nextCondLst>
            </p:seq>
            <p:video>
              <p:cMediaNode vol="80000">
                <p:cTn id="53" fill="hold" display="0">
                  <p:stCondLst>
                    <p:cond delay="indefinite"/>
                  </p:stCondLst>
                </p:cTn>
                <p:tgtEl>
                  <p:spTgt spid="24"/>
                </p:tgtEl>
              </p:cMediaNode>
            </p:video>
            <p:audio>
              <p:cMediaNode vol="80000">
                <p:cTn id="54" fill="hold" display="0">
                  <p:stCondLst>
                    <p:cond delay="indefinite"/>
                  </p:stCondLst>
                  <p:endCondLst>
                    <p:cond evt="onStopAudio" delay="0">
                      <p:tgtEl>
                        <p:sldTgt/>
                      </p:tgtEl>
                    </p:cond>
                  </p:endCondLst>
                </p:cTn>
                <p:tgtEl>
                  <p:spTgt spid="28"/>
                </p:tgtEl>
              </p:cMediaNode>
            </p:audio>
            <p:audio>
              <p:cMediaNode vol="80000">
                <p:cTn id="55" fill="hold" display="0">
                  <p:stCondLst>
                    <p:cond delay="indefinite"/>
                  </p:stCondLst>
                  <p:endCondLst>
                    <p:cond evt="onStopAudio" delay="0">
                      <p:tgtEl>
                        <p:sldTgt/>
                      </p:tgtEl>
                    </p:cond>
                  </p:endCondLst>
                </p:cTn>
                <p:tgtEl>
                  <p:spTgt spid="25"/>
                </p:tgtEl>
              </p:cMediaNode>
            </p:audio>
            <p:audio>
              <p:cMediaNode vol="80000">
                <p:cTn id="56" fill="hold" display="0">
                  <p:stCondLst>
                    <p:cond delay="indefinite"/>
                  </p:stCondLst>
                  <p:endCondLst>
                    <p:cond evt="onStopAudio" delay="0">
                      <p:tgtEl>
                        <p:sldTgt/>
                      </p:tgtEl>
                    </p:cond>
                  </p:endCondLst>
                </p:cTn>
                <p:tgtEl>
                  <p:spTgt spid="26"/>
                </p:tgtEl>
              </p:cMediaNode>
            </p:audio>
            <p:audio>
              <p:cMediaNode vol="80000">
                <p:cTn id="57" fill="hold" display="0">
                  <p:stCondLst>
                    <p:cond delay="indefinite"/>
                  </p:stCondLst>
                  <p:endCondLst>
                    <p:cond evt="onStopAudio" delay="0">
                      <p:tgtEl>
                        <p:sldTgt/>
                      </p:tgtEl>
                    </p:cond>
                  </p:endCondLst>
                </p:cTn>
                <p:tgtEl>
                  <p:spTgt spid="29"/>
                </p:tgtEl>
              </p:cMediaNode>
            </p:audio>
          </p:childTnLst>
        </p:cTn>
      </p:par>
    </p:tnLst>
    <p:bldLst>
      <p:bldP spid="3"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background PowerPoint lớp học đẹp cho thầy cô - QuanTriMang.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9" y="0"/>
            <a:ext cx="1224741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1627" y="2129704"/>
            <a:ext cx="4089999" cy="4502435"/>
          </a:xfrm>
          <a:prstGeom prst="rect">
            <a:avLst/>
          </a:prstGeom>
        </p:spPr>
      </p:pic>
      <p:pic>
        <p:nvPicPr>
          <p:cNvPr id="2" name="FILE_20230212_010950_S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57350" y="6991350"/>
            <a:ext cx="609600" cy="609600"/>
          </a:xfrm>
          <a:prstGeom prst="rect">
            <a:avLst/>
          </a:prstGeom>
        </p:spPr>
      </p:pic>
      <p:pic>
        <p:nvPicPr>
          <p:cNvPr id="3" name="FILE_20230212_010950_S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657350" y="8191500"/>
            <a:ext cx="609600" cy="609600"/>
          </a:xfrm>
          <a:prstGeom prst="rect">
            <a:avLst/>
          </a:prstGeom>
        </p:spPr>
      </p:pic>
    </p:spTree>
    <p:extLst>
      <p:ext uri="{BB962C8B-B14F-4D97-AF65-F5344CB8AC3E}">
        <p14:creationId xmlns:p14="http://schemas.microsoft.com/office/powerpoint/2010/main" val="2452468842"/>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250"/>
                            </p:stCondLst>
                            <p:childTnLst>
                              <p:par>
                                <p:cTn id="10" presetID="1" presetClass="mediacall" presetSubtype="0" fill="hold" nodeType="afterEffect">
                                  <p:stCondLst>
                                    <p:cond delay="0"/>
                                  </p:stCondLst>
                                  <p:childTnLst>
                                    <p:cmd type="call" cmd="playFrom(0.0)">
                                      <p:cBhvr>
                                        <p:cTn id="11" dur="13118" fill="hold"/>
                                        <p:tgtEl>
                                          <p:spTgt spid="2"/>
                                        </p:tgtEl>
                                      </p:cBhvr>
                                    </p:cmd>
                                  </p:childTnLst>
                                </p:cTn>
                              </p:par>
                            </p:childTnLst>
                          </p:cTn>
                        </p:par>
                        <p:par>
                          <p:cTn id="12" fill="hold">
                            <p:stCondLst>
                              <p:cond delay="16368"/>
                            </p:stCondLst>
                            <p:childTnLst>
                              <p:par>
                                <p:cTn id="13" presetID="1" presetClass="mediacall" presetSubtype="0" fill="hold" nodeType="afterEffect">
                                  <p:stCondLst>
                                    <p:cond delay="0"/>
                                  </p:stCondLst>
                                  <p:childTnLst>
                                    <p:cmd type="call" cmd="playFrom(0.0)">
                                      <p:cBhvr>
                                        <p:cTn id="14" dur="91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iúp giảm nguy cơ mắc bệnh tim mạch chỉ cần ăn thứ này mỗi ngày Yen F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0700"/>
          </a:xfrm>
          <a:prstGeom prst="rect">
            <a:avLst/>
          </a:prstGeom>
          <a:noFill/>
          <a:extLst>
            <a:ext uri="{909E8E84-426E-40DD-AFC4-6F175D3DCCD1}">
              <a14:hiddenFill xmlns:a14="http://schemas.microsoft.com/office/drawing/2010/main">
                <a:solidFill>
                  <a:srgbClr val="FFFFFF"/>
                </a:solidFill>
              </a14:hiddenFill>
            </a:ext>
          </a:extLst>
        </p:spPr>
      </p:pic>
      <p:pic>
        <p:nvPicPr>
          <p:cNvPr id="4" name="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2825750"/>
            <a:ext cx="609600" cy="609600"/>
          </a:xfrm>
          <a:prstGeom prst="rect">
            <a:avLst/>
          </a:prstGeom>
        </p:spPr>
      </p:pic>
    </p:spTree>
    <p:extLst>
      <p:ext uri="{BB962C8B-B14F-4D97-AF65-F5344CB8AC3E}">
        <p14:creationId xmlns:p14="http://schemas.microsoft.com/office/powerpoint/2010/main" val="2464399850"/>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0+ Hình nền powerpoint cảm ơn cuối slide kết thúc bà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0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5981700"/>
            <a:ext cx="609600" cy="609600"/>
          </a:xfrm>
          <a:prstGeom prst="rect">
            <a:avLst/>
          </a:prstGeom>
        </p:spPr>
      </p:pic>
    </p:spTree>
    <p:extLst>
      <p:ext uri="{BB962C8B-B14F-4D97-AF65-F5344CB8AC3E}">
        <p14:creationId xmlns:p14="http://schemas.microsoft.com/office/powerpoint/2010/main" val="230284069"/>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rau - bài hát của rau - Vegetable Song - Kids Tv Channel Vietnam - nhac thieu nhi hay nhất">
            <a:hlinkClick r:id="" action="ppaction://media"/>
          </p:cNvPr>
          <p:cNvPicPr>
            <a:picLocks noChangeAspect="1"/>
          </p:cNvPicPr>
          <p:nvPr>
            <a:videoFile r:link="rId1"/>
            <p:extLst>
              <p:ext uri="{DAA4B4D4-6D71-4841-9C94-3DE7FCFB9230}">
                <p14:media xmlns:p14="http://schemas.microsoft.com/office/powerpoint/2010/main" r:embed="rId2">
                  <p14:trim st="14662" end="70949"/>
                </p14:media>
              </p:ext>
            </p:extLst>
          </p:nvPr>
        </p:nvPicPr>
        <p:blipFill>
          <a:blip r:embed="rId4"/>
          <a:stretch>
            <a:fillRect/>
          </a:stretch>
        </p:blipFill>
        <p:spPr>
          <a:xfrm>
            <a:off x="0" y="-87682"/>
            <a:ext cx="12192000" cy="6858000"/>
          </a:xfrm>
          <a:prstGeom prst="rect">
            <a:avLst/>
          </a:prstGeom>
        </p:spPr>
      </p:pic>
    </p:spTree>
    <p:extLst>
      <p:ext uri="{BB962C8B-B14F-4D97-AF65-F5344CB8AC3E}">
        <p14:creationId xmlns:p14="http://schemas.microsoft.com/office/powerpoint/2010/main" val="633413793"/>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background PowerPoint lớp học đẹp cho thầy cô - QuanTriMang.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24741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1475" y="2232735"/>
            <a:ext cx="4089999" cy="4502435"/>
          </a:xfrm>
          <a:prstGeom prst="rect">
            <a:avLst/>
          </a:prstGeom>
        </p:spPr>
      </p:pic>
      <p:pic>
        <p:nvPicPr>
          <p:cNvPr id="5" name="Thoại 0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7410450"/>
            <a:ext cx="609600" cy="609600"/>
          </a:xfrm>
          <a:prstGeom prst="rect">
            <a:avLst/>
          </a:prstGeom>
        </p:spPr>
      </p:pic>
      <p:pic>
        <p:nvPicPr>
          <p:cNvPr id="2" name="0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14400" y="4972050"/>
            <a:ext cx="609600" cy="609600"/>
          </a:xfrm>
          <a:prstGeom prst="rect">
            <a:avLst/>
          </a:prstGeom>
        </p:spPr>
      </p:pic>
    </p:spTree>
    <p:extLst>
      <p:ext uri="{BB962C8B-B14F-4D97-AF65-F5344CB8AC3E}">
        <p14:creationId xmlns:p14="http://schemas.microsoft.com/office/powerpoint/2010/main" val="126190515"/>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5" fill="hold"/>
                                        <p:tgtEl>
                                          <p:spTgt spid="2"/>
                                        </p:tgtEl>
                                      </p:cBhvr>
                                    </p:cmd>
                                  </p:childTnLst>
                                </p:cTn>
                              </p:par>
                            </p:childTnLst>
                          </p:cTn>
                        </p:par>
                        <p:par>
                          <p:cTn id="7" fill="hold">
                            <p:stCondLst>
                              <p:cond delay="6965"/>
                            </p:stCondLst>
                            <p:childTnLst>
                              <p:par>
                                <p:cTn id="8" presetID="1" presetClass="mediacall" presetSubtype="0" fill="hold" nodeType="afterEffect">
                                  <p:stCondLst>
                                    <p:cond delay="0"/>
                                  </p:stCondLst>
                                  <p:childTnLst>
                                    <p:cmd type="call" cmd="playFrom(0.0)">
                                      <p:cBhvr>
                                        <p:cTn id="9" dur="10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9" y="-297"/>
            <a:ext cx="12193057" cy="6858594"/>
          </a:xfrm>
          <a:prstGeom prst="rect">
            <a:avLst/>
          </a:prstGeom>
        </p:spPr>
      </p:pic>
      <p:pic>
        <p:nvPicPr>
          <p:cNvPr id="3" name="Picture 2"/>
          <p:cNvPicPr>
            <a:picLocks noChangeAspect="1"/>
          </p:cNvPicPr>
          <p:nvPr/>
        </p:nvPicPr>
        <p:blipFill>
          <a:blip r:embed="rId5"/>
          <a:stretch>
            <a:fillRect/>
          </a:stretch>
        </p:blipFill>
        <p:spPr>
          <a:xfrm>
            <a:off x="849485" y="1421666"/>
            <a:ext cx="10469679" cy="4600108"/>
          </a:xfrm>
          <a:prstGeom prst="rect">
            <a:avLst/>
          </a:prstGeom>
        </p:spPr>
      </p:pic>
      <p:sp>
        <p:nvSpPr>
          <p:cNvPr id="4" name="TextBox 3"/>
          <p:cNvSpPr txBox="1"/>
          <p:nvPr/>
        </p:nvSpPr>
        <p:spPr>
          <a:xfrm>
            <a:off x="1440872" y="456746"/>
            <a:ext cx="3837709" cy="954107"/>
          </a:xfrm>
          <a:prstGeom prst="rect">
            <a:avLst/>
          </a:prstGeom>
          <a:noFill/>
        </p:spPr>
        <p:txBody>
          <a:bodyPr wrap="square" rtlCol="0">
            <a:spAutoFit/>
          </a:bodyPr>
          <a:lstStyle/>
          <a:p>
            <a:pPr algn="ctr"/>
            <a:r>
              <a:rPr lang="en-US" sz="2800" dirty="0" err="1">
                <a:solidFill>
                  <a:srgbClr val="7E9A83"/>
                </a:solidFill>
                <a:latin typeface="Times New Roman" panose="02020603050405020304" pitchFamily="18" charset="0"/>
                <a:cs typeface="Times New Roman" panose="02020603050405020304" pitchFamily="18" charset="0"/>
              </a:rPr>
              <a:t>Các</a:t>
            </a:r>
            <a:r>
              <a:rPr lang="en-US" sz="2800" dirty="0">
                <a:solidFill>
                  <a:srgbClr val="7E9A83"/>
                </a:solidFill>
                <a:latin typeface="Times New Roman" panose="02020603050405020304" pitchFamily="18" charset="0"/>
                <a:cs typeface="Times New Roman" panose="02020603050405020304" pitchFamily="18" charset="0"/>
              </a:rPr>
              <a:t> con </a:t>
            </a:r>
            <a:r>
              <a:rPr lang="en-US" sz="2800" dirty="0" err="1">
                <a:solidFill>
                  <a:srgbClr val="7E9A83"/>
                </a:solidFill>
                <a:latin typeface="Times New Roman" panose="02020603050405020304" pitchFamily="18" charset="0"/>
                <a:cs typeface="Times New Roman" panose="02020603050405020304" pitchFamily="18" charset="0"/>
              </a:rPr>
              <a:t>có</a:t>
            </a:r>
            <a:r>
              <a:rPr lang="en-US" sz="2800" dirty="0">
                <a:solidFill>
                  <a:srgbClr val="7E9A83"/>
                </a:solidFill>
                <a:latin typeface="Times New Roman" panose="02020603050405020304" pitchFamily="18" charset="0"/>
                <a:cs typeface="Times New Roman" panose="02020603050405020304" pitchFamily="18" charset="0"/>
              </a:rPr>
              <a:t> </a:t>
            </a:r>
            <a:r>
              <a:rPr lang="en-US" sz="2800" dirty="0" err="1">
                <a:solidFill>
                  <a:srgbClr val="7E9A83"/>
                </a:solidFill>
                <a:latin typeface="Times New Roman" panose="02020603050405020304" pitchFamily="18" charset="0"/>
                <a:cs typeface="Times New Roman" panose="02020603050405020304" pitchFamily="18" charset="0"/>
              </a:rPr>
              <a:t>biết</a:t>
            </a:r>
            <a:r>
              <a:rPr lang="en-US" sz="2800" dirty="0">
                <a:solidFill>
                  <a:srgbClr val="7E9A83"/>
                </a:solidFill>
                <a:latin typeface="Times New Roman" panose="02020603050405020304" pitchFamily="18" charset="0"/>
                <a:cs typeface="Times New Roman" panose="02020603050405020304" pitchFamily="18" charset="0"/>
              </a:rPr>
              <a:t> </a:t>
            </a:r>
            <a:r>
              <a:rPr lang="en-US" sz="2800" dirty="0" err="1">
                <a:solidFill>
                  <a:srgbClr val="7E9A83"/>
                </a:solidFill>
                <a:latin typeface="Times New Roman" panose="02020603050405020304" pitchFamily="18" charset="0"/>
                <a:cs typeface="Times New Roman" panose="02020603050405020304" pitchFamily="18" charset="0"/>
              </a:rPr>
              <a:t>đây</a:t>
            </a:r>
            <a:r>
              <a:rPr lang="en-US" sz="2800" dirty="0">
                <a:solidFill>
                  <a:srgbClr val="7E9A83"/>
                </a:solidFill>
                <a:latin typeface="Times New Roman" panose="02020603050405020304" pitchFamily="18" charset="0"/>
                <a:cs typeface="Times New Roman" panose="02020603050405020304" pitchFamily="18" charset="0"/>
              </a:rPr>
              <a:t> </a:t>
            </a:r>
            <a:r>
              <a:rPr lang="en-US" sz="2800" dirty="0" err="1">
                <a:solidFill>
                  <a:srgbClr val="7E9A83"/>
                </a:solidFill>
                <a:latin typeface="Times New Roman" panose="02020603050405020304" pitchFamily="18" charset="0"/>
                <a:cs typeface="Times New Roman" panose="02020603050405020304" pitchFamily="18" charset="0"/>
              </a:rPr>
              <a:t>là</a:t>
            </a:r>
            <a:r>
              <a:rPr lang="en-US" sz="2800" dirty="0">
                <a:solidFill>
                  <a:srgbClr val="7E9A83"/>
                </a:solidFill>
                <a:latin typeface="Times New Roman" panose="02020603050405020304" pitchFamily="18" charset="0"/>
                <a:cs typeface="Times New Roman" panose="02020603050405020304" pitchFamily="18" charset="0"/>
              </a:rPr>
              <a:t> </a:t>
            </a:r>
            <a:r>
              <a:rPr lang="en-US" sz="2800" dirty="0" err="1">
                <a:solidFill>
                  <a:srgbClr val="7E9A83"/>
                </a:solidFill>
                <a:latin typeface="Times New Roman" panose="02020603050405020304" pitchFamily="18" charset="0"/>
                <a:cs typeface="Times New Roman" panose="02020603050405020304" pitchFamily="18" charset="0"/>
              </a:rPr>
              <a:t>rau</a:t>
            </a:r>
            <a:r>
              <a:rPr lang="en-US" sz="2800" dirty="0">
                <a:solidFill>
                  <a:srgbClr val="7E9A83"/>
                </a:solidFill>
                <a:latin typeface="Times New Roman" panose="02020603050405020304" pitchFamily="18" charset="0"/>
                <a:cs typeface="Times New Roman" panose="02020603050405020304" pitchFamily="18" charset="0"/>
              </a:rPr>
              <a:t> </a:t>
            </a:r>
            <a:r>
              <a:rPr lang="en-US" sz="2800" dirty="0" err="1">
                <a:solidFill>
                  <a:srgbClr val="7E9A83"/>
                </a:solidFill>
                <a:latin typeface="Times New Roman" panose="02020603050405020304" pitchFamily="18" charset="0"/>
                <a:cs typeface="Times New Roman" panose="02020603050405020304" pitchFamily="18" charset="0"/>
              </a:rPr>
              <a:t>gì</a:t>
            </a:r>
            <a:r>
              <a:rPr lang="en-US" sz="2800" dirty="0">
                <a:solidFill>
                  <a:srgbClr val="7E9A83"/>
                </a:solidFill>
                <a:latin typeface="Times New Roman" panose="02020603050405020304" pitchFamily="18" charset="0"/>
                <a:cs typeface="Times New Roman" panose="02020603050405020304" pitchFamily="18" charset="0"/>
              </a:rPr>
              <a:t> </a:t>
            </a:r>
            <a:r>
              <a:rPr lang="en-US" sz="2800" dirty="0" err="1">
                <a:solidFill>
                  <a:srgbClr val="7E9A83"/>
                </a:solidFill>
                <a:latin typeface="Times New Roman" panose="02020603050405020304" pitchFamily="18" charset="0"/>
                <a:cs typeface="Times New Roman" panose="02020603050405020304" pitchFamily="18" charset="0"/>
              </a:rPr>
              <a:t>không</a:t>
            </a:r>
            <a:r>
              <a:rPr lang="en-US" sz="2800" dirty="0">
                <a:solidFill>
                  <a:srgbClr val="7E9A83"/>
                </a:solidFill>
                <a:latin typeface="Times New Roman" panose="02020603050405020304" pitchFamily="18" charset="0"/>
                <a:cs typeface="Times New Roman" panose="02020603050405020304" pitchFamily="18" charset="0"/>
              </a:rPr>
              <a:t>?</a:t>
            </a:r>
          </a:p>
        </p:txBody>
      </p:sp>
      <p:pic>
        <p:nvPicPr>
          <p:cNvPr id="6" name="i 0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893" y="4324350"/>
            <a:ext cx="609600" cy="609600"/>
          </a:xfrm>
          <a:prstGeom prst="rect">
            <a:avLst/>
          </a:prstGeom>
        </p:spPr>
      </p:pic>
    </p:spTree>
    <p:extLst>
      <p:ext uri="{BB962C8B-B14F-4D97-AF65-F5344CB8AC3E}">
        <p14:creationId xmlns:p14="http://schemas.microsoft.com/office/powerpoint/2010/main" val="1799211173"/>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500"/>
                            </p:stCondLst>
                            <p:childTnLst>
                              <p:par>
                                <p:cTn id="9" presetID="1" presetClass="mediacall" presetSubtype="0" fill="hold" nodeType="afterEffect">
                                  <p:stCondLst>
                                    <p:cond delay="0"/>
                                  </p:stCondLst>
                                  <p:childTnLst>
                                    <p:cmd type="call" cmd="playFrom(0.0)">
                                      <p:cBhvr>
                                        <p:cTn id="10" dur="35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ide template | Desain powerpoint, Desain presentasi, Templat power poi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nấu canh cá rô rau cải ngon đơn giản - Go shopping hap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545" y="1614771"/>
            <a:ext cx="10390909" cy="45503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24726" y="549625"/>
            <a:ext cx="3557384" cy="646331"/>
          </a:xfrm>
          <a:prstGeom prst="rect">
            <a:avLst/>
          </a:prstGeom>
        </p:spPr>
        <p:txBody>
          <a:bodyPr wrap="square">
            <a:spAutoFit/>
          </a:bodyPr>
          <a:lstStyle/>
          <a:p>
            <a:pPr algn="ctr"/>
            <a:r>
              <a:rPr lang="en-US" sz="3600" b="1" dirty="0">
                <a:solidFill>
                  <a:srgbClr val="7E9A83"/>
                </a:solidFill>
                <a:latin typeface="Times New Roman" panose="02020603050405020304" pitchFamily="18" charset="0"/>
                <a:cs typeface="Times New Roman" panose="02020603050405020304" pitchFamily="18" charset="0"/>
              </a:rPr>
              <a:t>Rau </a:t>
            </a:r>
            <a:r>
              <a:rPr lang="en-US" sz="3600" b="1" dirty="0" err="1">
                <a:solidFill>
                  <a:srgbClr val="7E9A83"/>
                </a:solidFill>
                <a:latin typeface="Times New Roman" panose="02020603050405020304" pitchFamily="18" charset="0"/>
                <a:cs typeface="Times New Roman" panose="02020603050405020304" pitchFamily="18" charset="0"/>
              </a:rPr>
              <a:t>cải</a:t>
            </a:r>
            <a:r>
              <a:rPr lang="en-US" sz="3600" b="1" dirty="0">
                <a:solidFill>
                  <a:srgbClr val="7E9A83"/>
                </a:solidFill>
                <a:latin typeface="Times New Roman" panose="02020603050405020304" pitchFamily="18" charset="0"/>
                <a:cs typeface="Times New Roman" panose="02020603050405020304" pitchFamily="18" charset="0"/>
              </a:rPr>
              <a:t> </a:t>
            </a:r>
            <a:r>
              <a:rPr lang="en-US" sz="3600" b="1" dirty="0" err="1">
                <a:solidFill>
                  <a:srgbClr val="7E9A83"/>
                </a:solidFill>
                <a:latin typeface="Times New Roman" panose="02020603050405020304" pitchFamily="18" charset="0"/>
                <a:cs typeface="Times New Roman" panose="02020603050405020304" pitchFamily="18" charset="0"/>
              </a:rPr>
              <a:t>xanh</a:t>
            </a:r>
            <a:endParaRPr lang="en-US" sz="3600" b="1" dirty="0">
              <a:solidFill>
                <a:srgbClr val="7E9A83"/>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097756" y="2119097"/>
            <a:ext cx="3503696" cy="1217400"/>
            <a:chOff x="1076122" y="1756487"/>
            <a:chExt cx="3503696" cy="1217400"/>
          </a:xfrm>
        </p:grpSpPr>
        <p:sp>
          <p:nvSpPr>
            <p:cNvPr id="9" name="TextBox 8"/>
            <p:cNvSpPr txBox="1"/>
            <p:nvPr/>
          </p:nvSpPr>
          <p:spPr>
            <a:xfrm>
              <a:off x="1376697" y="1756487"/>
              <a:ext cx="3203121" cy="461665"/>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Đây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phần</a:t>
              </a:r>
              <a:r>
                <a:rPr lang="en-US" sz="2400" b="1">
                  <a:latin typeface="Times New Roman" panose="02020603050405020304" pitchFamily="18" charset="0"/>
                  <a:cs typeface="Times New Roman" panose="02020603050405020304" pitchFamily="18" charset="0"/>
                </a:rPr>
                <a:t> rễ của </a:t>
              </a:r>
              <a:r>
                <a:rPr lang="en-US" sz="2400" b="1" dirty="0" err="1">
                  <a:latin typeface="Times New Roman" panose="02020603050405020304" pitchFamily="18" charset="0"/>
                  <a:cs typeface="Times New Roman" panose="02020603050405020304" pitchFamily="18" charset="0"/>
                </a:rPr>
                <a:t>rau</a:t>
              </a:r>
              <a:endParaRPr lang="en-US" sz="2400" b="1" dirty="0">
                <a:latin typeface="Times New Roman" panose="02020603050405020304" pitchFamily="18" charset="0"/>
                <a:cs typeface="Times New Roman" panose="02020603050405020304" pitchFamily="18" charset="0"/>
              </a:endParaRPr>
            </a:p>
          </p:txBody>
        </p:sp>
        <p:sp>
          <p:nvSpPr>
            <p:cNvPr id="2" name="Right Arrow 1"/>
            <p:cNvSpPr/>
            <p:nvPr/>
          </p:nvSpPr>
          <p:spPr>
            <a:xfrm rot="4451488">
              <a:off x="776176" y="2346048"/>
              <a:ext cx="927785" cy="32789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 name="Group 3"/>
          <p:cNvGrpSpPr/>
          <p:nvPr/>
        </p:nvGrpSpPr>
        <p:grpSpPr>
          <a:xfrm>
            <a:off x="2814311" y="1943133"/>
            <a:ext cx="3792467" cy="1366246"/>
            <a:chOff x="2814311" y="1943133"/>
            <a:chExt cx="3792467" cy="1366246"/>
          </a:xfrm>
        </p:grpSpPr>
        <p:sp>
          <p:nvSpPr>
            <p:cNvPr id="12" name="TextBox 11"/>
            <p:cNvSpPr txBox="1"/>
            <p:nvPr/>
          </p:nvSpPr>
          <p:spPr>
            <a:xfrm>
              <a:off x="3076644" y="1943133"/>
              <a:ext cx="3530134" cy="461665"/>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Đây</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là</a:t>
              </a:r>
              <a:r>
                <a:rPr lang="en-US" sz="2400" b="1">
                  <a:latin typeface="Times New Roman" panose="02020603050405020304" pitchFamily="18" charset="0"/>
                  <a:cs typeface="Times New Roman" panose="02020603050405020304" pitchFamily="18" charset="0"/>
                </a:rPr>
                <a:t> phần thân của </a:t>
              </a:r>
              <a:r>
                <a:rPr lang="en-US" sz="2400" b="1" dirty="0" err="1">
                  <a:latin typeface="Times New Roman" panose="02020603050405020304" pitchFamily="18" charset="0"/>
                  <a:cs typeface="Times New Roman" panose="02020603050405020304" pitchFamily="18" charset="0"/>
                </a:rPr>
                <a:t>rau</a:t>
              </a:r>
              <a:endParaRPr lang="en-US" sz="2400" b="1" dirty="0">
                <a:latin typeface="Times New Roman" panose="02020603050405020304" pitchFamily="18" charset="0"/>
                <a:cs typeface="Times New Roman" panose="02020603050405020304" pitchFamily="18" charset="0"/>
              </a:endParaRPr>
            </a:p>
          </p:txBody>
        </p:sp>
        <p:sp>
          <p:nvSpPr>
            <p:cNvPr id="14" name="Right Arrow 13"/>
            <p:cNvSpPr/>
            <p:nvPr/>
          </p:nvSpPr>
          <p:spPr>
            <a:xfrm rot="4451488">
              <a:off x="2514365" y="2681540"/>
              <a:ext cx="927785" cy="32789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620923" y="1614771"/>
            <a:ext cx="3260385" cy="1386234"/>
            <a:chOff x="7877597" y="1064977"/>
            <a:chExt cx="3260385" cy="1386234"/>
          </a:xfrm>
        </p:grpSpPr>
        <p:sp>
          <p:nvSpPr>
            <p:cNvPr id="13" name="TextBox 12"/>
            <p:cNvSpPr txBox="1"/>
            <p:nvPr/>
          </p:nvSpPr>
          <p:spPr>
            <a:xfrm>
              <a:off x="7968525" y="1064977"/>
              <a:ext cx="3169457" cy="461665"/>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Đây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phần</a:t>
              </a:r>
              <a:r>
                <a:rPr lang="en-US" sz="2400" b="1">
                  <a:latin typeface="Times New Roman" panose="02020603050405020304" pitchFamily="18" charset="0"/>
                  <a:cs typeface="Times New Roman" panose="02020603050405020304" pitchFamily="18" charset="0"/>
                </a:rPr>
                <a:t> lá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rau</a:t>
              </a:r>
              <a:endParaRPr lang="en-US" sz="2400" b="1" dirty="0">
                <a:latin typeface="Times New Roman" panose="02020603050405020304" pitchFamily="18" charset="0"/>
                <a:cs typeface="Times New Roman" panose="02020603050405020304" pitchFamily="18" charset="0"/>
              </a:endParaRPr>
            </a:p>
          </p:txBody>
        </p:sp>
        <p:sp>
          <p:nvSpPr>
            <p:cNvPr id="15" name="Right Arrow 14"/>
            <p:cNvSpPr/>
            <p:nvPr/>
          </p:nvSpPr>
          <p:spPr>
            <a:xfrm rot="4451488">
              <a:off x="7577651" y="1823372"/>
              <a:ext cx="927785" cy="32789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Thoại 0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7981" y="6165124"/>
            <a:ext cx="609600" cy="609600"/>
          </a:xfrm>
          <a:prstGeom prst="rect">
            <a:avLst/>
          </a:prstGeom>
        </p:spPr>
      </p:pic>
      <p:pic>
        <p:nvPicPr>
          <p:cNvPr id="11" name="Thoại 008">
            <a:hlinkClick r:id="" action="ppaction://media"/>
          </p:cNvPr>
          <p:cNvPicPr>
            <a:picLocks noChangeAspect="1"/>
          </p:cNvPicPr>
          <p:nvPr>
            <a:audioFile r:link="rId3"/>
            <p:extLst>
              <p:ext uri="{DAA4B4D4-6D71-4841-9C94-3DE7FCFB9230}">
                <p14:media xmlns:p14="http://schemas.microsoft.com/office/powerpoint/2010/main" r:embed="rId4">
                  <p14:trim end="4736.7"/>
                </p14:media>
              </p:ext>
            </p:extLst>
          </p:nvPr>
        </p:nvPicPr>
        <p:blipFill>
          <a:blip r:embed="rId8"/>
          <a:stretch>
            <a:fillRect/>
          </a:stretch>
        </p:blipFill>
        <p:spPr>
          <a:xfrm flipV="1">
            <a:off x="-1523479" y="7682805"/>
            <a:ext cx="609600" cy="719402"/>
          </a:xfrm>
          <a:prstGeom prst="rect">
            <a:avLst/>
          </a:prstGeom>
        </p:spPr>
      </p:pic>
    </p:spTree>
    <p:extLst>
      <p:ext uri="{BB962C8B-B14F-4D97-AF65-F5344CB8AC3E}">
        <p14:creationId xmlns:p14="http://schemas.microsoft.com/office/powerpoint/2010/main" val="4056741348"/>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575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par>
                                <p:cTn id="8" presetID="1" presetClass="exit" presetSubtype="0" fill="hold" nodeType="withEffect">
                                  <p:stCondLst>
                                    <p:cond delay="7250"/>
                                  </p:stCondLst>
                                  <p:childTnLst>
                                    <p:set>
                                      <p:cBhvr>
                                        <p:cTn id="9" dur="1" fill="hold">
                                          <p:stCondLst>
                                            <p:cond delay="999"/>
                                          </p:stCondLst>
                                        </p:cTn>
                                        <p:tgtEl>
                                          <p:spTgt spid="3"/>
                                        </p:tgtEl>
                                        <p:attrNameLst>
                                          <p:attrName>style.visibility</p:attrName>
                                        </p:attrNameLst>
                                      </p:cBhvr>
                                      <p:to>
                                        <p:strVal val="hidden"/>
                                      </p:to>
                                    </p:set>
                                  </p:childTnLst>
                                </p:cTn>
                              </p:par>
                              <p:par>
                                <p:cTn id="10" presetID="47" presetClass="entr" presetSubtype="0" fill="hold" nodeType="withEffect">
                                  <p:stCondLst>
                                    <p:cond delay="9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 presetClass="exit" presetSubtype="0" fill="hold" nodeType="withEffect">
                                  <p:stCondLst>
                                    <p:cond delay="11750"/>
                                  </p:stCondLst>
                                  <p:childTnLst>
                                    <p:set>
                                      <p:cBhvr>
                                        <p:cTn id="16" dur="1" fill="hold">
                                          <p:stCondLst>
                                            <p:cond delay="0"/>
                                          </p:stCondLst>
                                        </p:cTn>
                                        <p:tgtEl>
                                          <p:spTgt spid="4"/>
                                        </p:tgtEl>
                                        <p:attrNameLst>
                                          <p:attrName>style.visibility</p:attrName>
                                        </p:attrNameLst>
                                      </p:cBhvr>
                                      <p:to>
                                        <p:strVal val="hidden"/>
                                      </p:to>
                                    </p:set>
                                  </p:childTnLst>
                                </p:cTn>
                              </p:par>
                              <p:par>
                                <p:cTn id="17" presetID="10" presetClass="entr" presetSubtype="0" fill="hold" nodeType="withEffect">
                                  <p:stCondLst>
                                    <p:cond delay="14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1" presetClass="exit" presetSubtype="0" fill="hold" nodeType="withEffect">
                                  <p:stCondLst>
                                    <p:cond delay="16500"/>
                                  </p:stCondLst>
                                  <p:childTnLst>
                                    <p:set>
                                      <p:cBhvr>
                                        <p:cTn id="21" dur="1" fill="hold">
                                          <p:stCondLst>
                                            <p:cond delay="1999"/>
                                          </p:stCondLst>
                                        </p:cTn>
                                        <p:tgtEl>
                                          <p:spTgt spid="16"/>
                                        </p:tgtEl>
                                        <p:attrNameLst>
                                          <p:attrName>style.visibility</p:attrName>
                                        </p:attrNameLst>
                                      </p:cBhvr>
                                      <p:to>
                                        <p:strVal val="hidden"/>
                                      </p:to>
                                    </p:set>
                                  </p:childTnLst>
                                </p:cTn>
                              </p:par>
                            </p:childTnLst>
                          </p:cTn>
                        </p:par>
                        <p:par>
                          <p:cTn id="22" fill="hold">
                            <p:stCondLst>
                              <p:cond delay="18500"/>
                            </p:stCondLst>
                            <p:childTnLst>
                              <p:par>
                                <p:cTn id="23" presetID="1" presetClass="mediacall" presetSubtype="0" fill="hold" nodeType="afterEffect">
                                  <p:stCondLst>
                                    <p:cond delay="0"/>
                                  </p:stCondLst>
                                  <p:childTnLst>
                                    <p:cmd type="call" cmd="playFrom(0.0)">
                                      <p:cBhvr>
                                        <p:cTn id="24" dur="4574" fill="hold"/>
                                        <p:tgtEl>
                                          <p:spTgt spid="10"/>
                                        </p:tgtEl>
                                      </p:cBhvr>
                                    </p:cmd>
                                  </p:childTnLst>
                                </p:cTn>
                              </p:par>
                            </p:childTnLst>
                          </p:cTn>
                        </p:par>
                        <p:par>
                          <p:cTn id="25" fill="hold">
                            <p:stCondLst>
                              <p:cond delay="23074"/>
                            </p:stCondLst>
                            <p:childTnLst>
                              <p:par>
                                <p:cTn id="26" presetID="1" presetClass="mediacall" presetSubtype="0" fill="hold" nodeType="afterEffect">
                                  <p:stCondLst>
                                    <p:cond delay="0"/>
                                  </p:stCondLst>
                                  <p:childTnLst>
                                    <p:cmd type="call" cmd="playFrom(0.0)">
                                      <p:cBhvr>
                                        <p:cTn id="27" dur="73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0" y="0"/>
            <a:ext cx="12192000" cy="6870032"/>
          </a:xfrm>
          <a:prstGeom prst="rect">
            <a:avLst/>
          </a:prstGeom>
        </p:spPr>
      </p:pic>
      <p:sp>
        <p:nvSpPr>
          <p:cNvPr id="2" name="AutoShape 2" descr="Hình ảnh Nền Ăn Chay, Ăn Chay Vector Nền Và Tập Tin Tải về Miễn Phí |  Png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Nền Ẩm Thực Với Nguyên Liệu Thực Phẩm Ý Hình ảnh Sẵn có - Tải xuống Hình  ảnh Ngay bây giờ - Bàn - Đồ nội thất, Nền xám, Bát ăn - i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463978"/>
            <a:ext cx="12016431" cy="646331"/>
          </a:xfrm>
          <a:prstGeom prst="rect">
            <a:avLst/>
          </a:prstGeom>
          <a:noFill/>
        </p:spPr>
        <p:txBody>
          <a:bodyPr wrap="none" rtlCol="0">
            <a:spAutoFit/>
          </a:bodyPr>
          <a:lstStyle/>
          <a:p>
            <a:r>
              <a:rPr lang="en-US" sz="3600" b="1" dirty="0" err="1">
                <a:solidFill>
                  <a:srgbClr val="052900"/>
                </a:solidFill>
                <a:latin typeface="Times New Roman" panose="02020603050405020304" pitchFamily="18" charset="0"/>
                <a:cs typeface="Times New Roman" panose="02020603050405020304" pitchFamily="18" charset="0"/>
              </a:rPr>
              <a:t>Ngoài</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rau</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cải</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xanh</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còn</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có</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rất</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nhiều</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loại</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rau</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cải</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khác</a:t>
            </a:r>
            <a:r>
              <a:rPr lang="en-US" sz="3600" b="1" dirty="0">
                <a:solidFill>
                  <a:srgbClr val="052900"/>
                </a:solidFill>
                <a:latin typeface="Times New Roman" panose="02020603050405020304" pitchFamily="18" charset="0"/>
                <a:cs typeface="Times New Roman" panose="02020603050405020304" pitchFamily="18" charset="0"/>
              </a:rPr>
              <a:t> </a:t>
            </a:r>
            <a:r>
              <a:rPr lang="en-US" sz="3600" b="1" dirty="0" err="1">
                <a:solidFill>
                  <a:srgbClr val="052900"/>
                </a:solidFill>
                <a:latin typeface="Times New Roman" panose="02020603050405020304" pitchFamily="18" charset="0"/>
                <a:cs typeface="Times New Roman" panose="02020603050405020304" pitchFamily="18" charset="0"/>
              </a:rPr>
              <a:t>như</a:t>
            </a:r>
            <a:r>
              <a:rPr lang="en-US" sz="3600" b="1" dirty="0">
                <a:solidFill>
                  <a:srgbClr val="052900"/>
                </a:solidFill>
                <a:latin typeface="Times New Roman" panose="02020603050405020304" pitchFamily="18" charset="0"/>
                <a:cs typeface="Times New Roman" panose="02020603050405020304" pitchFamily="18" charset="0"/>
              </a:rPr>
              <a:t>:</a:t>
            </a:r>
          </a:p>
        </p:txBody>
      </p:sp>
      <p:sp>
        <p:nvSpPr>
          <p:cNvPr id="9" name="AutoShape 6" descr="Phân biệt các loại rau cải phổ biến dành cho hội chị em vụ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5" name="Group 24"/>
          <p:cNvGrpSpPr/>
          <p:nvPr/>
        </p:nvGrpSpPr>
        <p:grpSpPr>
          <a:xfrm>
            <a:off x="9043516" y="1490854"/>
            <a:ext cx="2143125" cy="2617351"/>
            <a:chOff x="8908530" y="1123810"/>
            <a:chExt cx="2143125" cy="2617351"/>
          </a:xfrm>
        </p:grpSpPr>
        <p:sp>
          <p:nvSpPr>
            <p:cNvPr id="14" name="TextBox 13"/>
            <p:cNvSpPr txBox="1"/>
            <p:nvPr/>
          </p:nvSpPr>
          <p:spPr>
            <a:xfrm>
              <a:off x="9238796" y="3217941"/>
              <a:ext cx="17382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Cải thìa</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0267">
              <a:off x="8908530" y="1123810"/>
              <a:ext cx="2143125" cy="2143125"/>
            </a:xfrm>
            <a:prstGeom prst="rect">
              <a:avLst/>
            </a:prstGeom>
          </p:spPr>
        </p:pic>
      </p:grpSp>
      <p:grpSp>
        <p:nvGrpSpPr>
          <p:cNvPr id="26" name="Group 25"/>
          <p:cNvGrpSpPr/>
          <p:nvPr/>
        </p:nvGrpSpPr>
        <p:grpSpPr>
          <a:xfrm>
            <a:off x="1959815" y="3811890"/>
            <a:ext cx="2429027" cy="2746916"/>
            <a:chOff x="1959815" y="3811890"/>
            <a:chExt cx="2429027" cy="2746916"/>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70560">
              <a:off x="1959815" y="3811890"/>
              <a:ext cx="2429027" cy="2033506"/>
            </a:xfrm>
            <a:prstGeom prst="rect">
              <a:avLst/>
            </a:prstGeom>
          </p:spPr>
        </p:pic>
        <p:sp>
          <p:nvSpPr>
            <p:cNvPr id="18" name="TextBox 17"/>
            <p:cNvSpPr txBox="1"/>
            <p:nvPr/>
          </p:nvSpPr>
          <p:spPr>
            <a:xfrm>
              <a:off x="2020455" y="6035586"/>
              <a:ext cx="17382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Cải bó xôi</a:t>
              </a:r>
            </a:p>
          </p:txBody>
        </p:sp>
      </p:grpSp>
      <p:grpSp>
        <p:nvGrpSpPr>
          <p:cNvPr id="24" name="Group 23"/>
          <p:cNvGrpSpPr/>
          <p:nvPr/>
        </p:nvGrpSpPr>
        <p:grpSpPr>
          <a:xfrm>
            <a:off x="4781480" y="1337982"/>
            <a:ext cx="2143125" cy="2806285"/>
            <a:chOff x="4781075" y="962495"/>
            <a:chExt cx="2143125" cy="2806285"/>
          </a:xfrm>
        </p:grpSpPr>
        <p:sp>
          <p:nvSpPr>
            <p:cNvPr id="13" name="TextBox 12"/>
            <p:cNvSpPr txBox="1"/>
            <p:nvPr/>
          </p:nvSpPr>
          <p:spPr>
            <a:xfrm>
              <a:off x="4781075" y="3245560"/>
              <a:ext cx="17382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Cải ngồng</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1075" y="962495"/>
              <a:ext cx="2143125" cy="2133600"/>
            </a:xfrm>
            <a:prstGeom prst="rect">
              <a:avLst/>
            </a:prstGeom>
          </p:spPr>
        </p:pic>
      </p:grpSp>
      <p:grpSp>
        <p:nvGrpSpPr>
          <p:cNvPr id="23" name="Group 22"/>
          <p:cNvGrpSpPr/>
          <p:nvPr/>
        </p:nvGrpSpPr>
        <p:grpSpPr>
          <a:xfrm>
            <a:off x="155575" y="743267"/>
            <a:ext cx="3101577" cy="3242892"/>
            <a:chOff x="244540" y="512114"/>
            <a:chExt cx="3101577" cy="3242892"/>
          </a:xfrm>
        </p:grpSpPr>
        <p:sp>
          <p:nvSpPr>
            <p:cNvPr id="11" name="TextBox 10"/>
            <p:cNvSpPr txBox="1"/>
            <p:nvPr/>
          </p:nvSpPr>
          <p:spPr>
            <a:xfrm>
              <a:off x="776355" y="3231786"/>
              <a:ext cx="17382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Cải ngọt</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02310">
              <a:off x="244540" y="512114"/>
              <a:ext cx="3101577" cy="3101577"/>
            </a:xfrm>
            <a:prstGeom prst="rect">
              <a:avLst/>
            </a:prstGeom>
          </p:spPr>
        </p:pic>
      </p:grpSp>
      <p:grpSp>
        <p:nvGrpSpPr>
          <p:cNvPr id="27" name="Group 26"/>
          <p:cNvGrpSpPr/>
          <p:nvPr/>
        </p:nvGrpSpPr>
        <p:grpSpPr>
          <a:xfrm>
            <a:off x="6598224" y="3371195"/>
            <a:ext cx="3050876" cy="3174272"/>
            <a:chOff x="6497970" y="3345942"/>
            <a:chExt cx="3050876" cy="3174272"/>
          </a:xfrm>
        </p:grpSpPr>
        <p:sp>
          <p:nvSpPr>
            <p:cNvPr id="19" name="TextBox 18"/>
            <p:cNvSpPr txBox="1"/>
            <p:nvPr/>
          </p:nvSpPr>
          <p:spPr>
            <a:xfrm>
              <a:off x="6795008" y="5863959"/>
              <a:ext cx="17382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Cải xoăn</a:t>
              </a:r>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497970" y="3345942"/>
              <a:ext cx="3050876" cy="3174272"/>
            </a:xfrm>
            <a:prstGeom prst="rect">
              <a:avLst/>
            </a:prstGeom>
          </p:spPr>
        </p:pic>
      </p:grpSp>
      <p:pic>
        <p:nvPicPr>
          <p:cNvPr id="6" name="Thoại 0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4601" y="6362148"/>
            <a:ext cx="609600" cy="609600"/>
          </a:xfrm>
          <a:prstGeom prst="rect">
            <a:avLst/>
          </a:prstGeom>
        </p:spPr>
      </p:pic>
    </p:spTree>
    <p:extLst>
      <p:ext uri="{BB962C8B-B14F-4D97-AF65-F5344CB8AC3E}">
        <p14:creationId xmlns:p14="http://schemas.microsoft.com/office/powerpoint/2010/main" val="2423530537"/>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26" fill="hold"/>
                                        <p:tgtEl>
                                          <p:spTgt spid="6"/>
                                        </p:tgtEl>
                                      </p:cBhvr>
                                    </p:cmd>
                                  </p:childTnLst>
                                </p:cTn>
                              </p:par>
                              <p:par>
                                <p:cTn id="7" presetID="6" presetClass="entr" presetSubtype="32" fill="hold" nodeType="withEffect">
                                  <p:stCondLst>
                                    <p:cond delay="5000"/>
                                  </p:stCondLst>
                                  <p:childTnLst>
                                    <p:set>
                                      <p:cBhvr>
                                        <p:cTn id="8" dur="1" fill="hold">
                                          <p:stCondLst>
                                            <p:cond delay="0"/>
                                          </p:stCondLst>
                                        </p:cTn>
                                        <p:tgtEl>
                                          <p:spTgt spid="23"/>
                                        </p:tgtEl>
                                        <p:attrNameLst>
                                          <p:attrName>style.visibility</p:attrName>
                                        </p:attrNameLst>
                                      </p:cBhvr>
                                      <p:to>
                                        <p:strVal val="visible"/>
                                      </p:to>
                                    </p:set>
                                    <p:animEffect transition="in" filter="circle(out)">
                                      <p:cBhvr>
                                        <p:cTn id="9" dur="2000"/>
                                        <p:tgtEl>
                                          <p:spTgt spid="23"/>
                                        </p:tgtEl>
                                      </p:cBhvr>
                                    </p:animEffect>
                                  </p:childTnLst>
                                </p:cTn>
                              </p:par>
                              <p:par>
                                <p:cTn id="10" presetID="6" presetClass="entr" presetSubtype="32" fill="hold" nodeType="withEffect">
                                  <p:stCondLst>
                                    <p:cond delay="6500"/>
                                  </p:stCondLst>
                                  <p:childTnLst>
                                    <p:set>
                                      <p:cBhvr>
                                        <p:cTn id="11" dur="1" fill="hold">
                                          <p:stCondLst>
                                            <p:cond delay="0"/>
                                          </p:stCondLst>
                                        </p:cTn>
                                        <p:tgtEl>
                                          <p:spTgt spid="24"/>
                                        </p:tgtEl>
                                        <p:attrNameLst>
                                          <p:attrName>style.visibility</p:attrName>
                                        </p:attrNameLst>
                                      </p:cBhvr>
                                      <p:to>
                                        <p:strVal val="visible"/>
                                      </p:to>
                                    </p:set>
                                    <p:animEffect transition="in" filter="circle(out)">
                                      <p:cBhvr>
                                        <p:cTn id="12" dur="2000"/>
                                        <p:tgtEl>
                                          <p:spTgt spid="24"/>
                                        </p:tgtEl>
                                      </p:cBhvr>
                                    </p:animEffect>
                                  </p:childTnLst>
                                </p:cTn>
                              </p:par>
                              <p:par>
                                <p:cTn id="13" presetID="6" presetClass="entr" presetSubtype="16" fill="hold" nodeType="withEffect">
                                  <p:stCondLst>
                                    <p:cond delay="800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nodeType="withEffect">
                                  <p:stCondLst>
                                    <p:cond delay="10500"/>
                                  </p:stCondLst>
                                  <p:childTnLst>
                                    <p:set>
                                      <p:cBhvr>
                                        <p:cTn id="17" dur="1" fill="hold">
                                          <p:stCondLst>
                                            <p:cond delay="0"/>
                                          </p:stCondLst>
                                        </p:cTn>
                                        <p:tgtEl>
                                          <p:spTgt spid="26"/>
                                        </p:tgtEl>
                                        <p:attrNameLst>
                                          <p:attrName>style.visibility</p:attrName>
                                        </p:attrNameLst>
                                      </p:cBhvr>
                                      <p:to>
                                        <p:strVal val="visible"/>
                                      </p:to>
                                    </p:set>
                                    <p:animEffect transition="in" filter="circle(in)">
                                      <p:cBhvr>
                                        <p:cTn id="18" dur="2000"/>
                                        <p:tgtEl>
                                          <p:spTgt spid="26"/>
                                        </p:tgtEl>
                                      </p:cBhvr>
                                    </p:animEffect>
                                  </p:childTnLst>
                                </p:cTn>
                              </p:par>
                              <p:par>
                                <p:cTn id="19" presetID="6" presetClass="entr" presetSubtype="16" fill="hold" nodeType="withEffect">
                                  <p:stCondLst>
                                    <p:cond delay="1150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h tạo BACKGROUND POWERPOINT đẹp và chuyên nghiệp - Hàng ngàn Background  Prem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80838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52660" y="2832265"/>
            <a:ext cx="8813854" cy="1446550"/>
          </a:xfrm>
          <a:prstGeom prst="rect">
            <a:avLst/>
          </a:prstGeom>
          <a:noFill/>
        </p:spPr>
        <p:txBody>
          <a:bodyPr wrap="square" rtlCol="0">
            <a:spAutoFit/>
          </a:bodyPr>
          <a:lstStyle/>
          <a:p>
            <a:r>
              <a:rPr lang="en-US" sz="4400" b="1" dirty="0" err="1">
                <a:solidFill>
                  <a:srgbClr val="002100"/>
                </a:solidFill>
                <a:latin typeface="Times New Roman" panose="02020603050405020304" pitchFamily="18" charset="0"/>
                <a:cs typeface="Times New Roman" panose="02020603050405020304" pitchFamily="18" charset="0"/>
              </a:rPr>
              <a:t>Từ</a:t>
            </a:r>
            <a:r>
              <a:rPr lang="en-US" sz="4400" b="1" dirty="0">
                <a:solidFill>
                  <a:srgbClr val="002100"/>
                </a:solidFill>
                <a:latin typeface="Times New Roman" panose="02020603050405020304" pitchFamily="18" charset="0"/>
                <a:cs typeface="Times New Roman" panose="02020603050405020304" pitchFamily="18" charset="0"/>
              </a:rPr>
              <a:t> </a:t>
            </a:r>
            <a:r>
              <a:rPr lang="en-US" sz="4400" b="1" dirty="0" err="1">
                <a:solidFill>
                  <a:srgbClr val="002100"/>
                </a:solidFill>
                <a:latin typeface="Times New Roman" panose="02020603050405020304" pitchFamily="18" charset="0"/>
                <a:cs typeface="Times New Roman" panose="02020603050405020304" pitchFamily="18" charset="0"/>
              </a:rPr>
              <a:t>các</a:t>
            </a:r>
            <a:r>
              <a:rPr lang="en-US" sz="4400" b="1" dirty="0">
                <a:solidFill>
                  <a:srgbClr val="002100"/>
                </a:solidFill>
                <a:latin typeface="Times New Roman" panose="02020603050405020304" pitchFamily="18" charset="0"/>
                <a:cs typeface="Times New Roman" panose="02020603050405020304" pitchFamily="18" charset="0"/>
              </a:rPr>
              <a:t> </a:t>
            </a:r>
            <a:r>
              <a:rPr lang="en-US" sz="4400" b="1" dirty="0" err="1">
                <a:solidFill>
                  <a:srgbClr val="002100"/>
                </a:solidFill>
                <a:latin typeface="Times New Roman" panose="02020603050405020304" pitchFamily="18" charset="0"/>
                <a:cs typeface="Times New Roman" panose="02020603050405020304" pitchFamily="18" charset="0"/>
              </a:rPr>
              <a:t>loại</a:t>
            </a:r>
            <a:r>
              <a:rPr lang="en-US" sz="4400" b="1" dirty="0">
                <a:solidFill>
                  <a:srgbClr val="002100"/>
                </a:solidFill>
                <a:latin typeface="Times New Roman" panose="02020603050405020304" pitchFamily="18" charset="0"/>
                <a:cs typeface="Times New Roman" panose="02020603050405020304" pitchFamily="18" charset="0"/>
              </a:rPr>
              <a:t> </a:t>
            </a:r>
            <a:r>
              <a:rPr lang="en-US" sz="4400" b="1" dirty="0" err="1">
                <a:solidFill>
                  <a:srgbClr val="002100"/>
                </a:solidFill>
                <a:latin typeface="Times New Roman" panose="02020603050405020304" pitchFamily="18" charset="0"/>
                <a:cs typeface="Times New Roman" panose="02020603050405020304" pitchFamily="18" charset="0"/>
              </a:rPr>
              <a:t>rau</a:t>
            </a:r>
            <a:r>
              <a:rPr lang="en-US" sz="4400" b="1" dirty="0">
                <a:solidFill>
                  <a:srgbClr val="002100"/>
                </a:solidFill>
                <a:latin typeface="Times New Roman" panose="02020603050405020304" pitchFamily="18" charset="0"/>
                <a:cs typeface="Times New Roman" panose="02020603050405020304" pitchFamily="18" charset="0"/>
              </a:rPr>
              <a:t> </a:t>
            </a:r>
            <a:r>
              <a:rPr lang="en-US" sz="4400" b="1" dirty="0" err="1">
                <a:solidFill>
                  <a:srgbClr val="002100"/>
                </a:solidFill>
                <a:latin typeface="Times New Roman" panose="02020603050405020304" pitchFamily="18" charset="0"/>
                <a:cs typeface="Times New Roman" panose="02020603050405020304" pitchFamily="18" charset="0"/>
              </a:rPr>
              <a:t>cải</a:t>
            </a:r>
            <a:r>
              <a:rPr lang="en-US" sz="4400" b="1" dirty="0">
                <a:solidFill>
                  <a:srgbClr val="002100"/>
                </a:solidFill>
                <a:latin typeface="Times New Roman" panose="02020603050405020304" pitchFamily="18" charset="0"/>
                <a:cs typeface="Times New Roman" panose="02020603050405020304" pitchFamily="18" charset="0"/>
              </a:rPr>
              <a:t> m</a:t>
            </a:r>
            <a:r>
              <a:rPr lang="vi-VN" sz="4400" b="1" dirty="0">
                <a:solidFill>
                  <a:srgbClr val="002100"/>
                </a:solidFill>
                <a:latin typeface="Times New Roman" panose="02020603050405020304" pitchFamily="18" charset="0"/>
                <a:cs typeface="Times New Roman" panose="02020603050405020304" pitchFamily="18" charset="0"/>
              </a:rPr>
              <a:t>ẹ thường nấu</a:t>
            </a:r>
            <a:endParaRPr lang="en-US" sz="4400" b="1" dirty="0">
              <a:solidFill>
                <a:srgbClr val="002100"/>
              </a:solidFill>
              <a:latin typeface="Times New Roman" panose="02020603050405020304" pitchFamily="18" charset="0"/>
              <a:cs typeface="Times New Roman" panose="02020603050405020304" pitchFamily="18" charset="0"/>
            </a:endParaRPr>
          </a:p>
          <a:p>
            <a:r>
              <a:rPr lang="vi-VN" sz="4400" b="1" dirty="0">
                <a:solidFill>
                  <a:srgbClr val="002100"/>
                </a:solidFill>
                <a:latin typeface="Times New Roman" panose="02020603050405020304" pitchFamily="18" charset="0"/>
                <a:cs typeface="Times New Roman" panose="02020603050405020304" pitchFamily="18" charset="0"/>
              </a:rPr>
              <a:t> món nào cho con ăn?</a:t>
            </a:r>
            <a:endParaRPr lang="en-US" sz="4400" b="1" dirty="0">
              <a:solidFill>
                <a:srgbClr val="002100"/>
              </a:solidFill>
              <a:latin typeface="Times New Roman" panose="02020603050405020304" pitchFamily="18" charset="0"/>
              <a:cs typeface="Times New Roman" panose="02020603050405020304" pitchFamily="18" charset="0"/>
            </a:endParaRPr>
          </a:p>
        </p:txBody>
      </p:sp>
      <p:pic>
        <p:nvPicPr>
          <p:cNvPr id="2" name="Thoại 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8250" y="6858000"/>
            <a:ext cx="609600" cy="609600"/>
          </a:xfrm>
          <a:prstGeom prst="rect">
            <a:avLst/>
          </a:prstGeom>
        </p:spPr>
      </p:pic>
    </p:spTree>
    <p:extLst>
      <p:ext uri="{BB962C8B-B14F-4D97-AF65-F5344CB8AC3E}">
        <p14:creationId xmlns:p14="http://schemas.microsoft.com/office/powerpoint/2010/main" val="2621915401"/>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 presetClass="mediacall" presetSubtype="0" fill="hold" nodeType="withEffect">
                                  <p:stCondLst>
                                    <p:cond delay="0"/>
                                  </p:stCondLst>
                                  <p:childTnLst>
                                    <p:cmd type="call" cmd="playFrom(0.0)">
                                      <p:cBhvr>
                                        <p:cTn id="9" dur="4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0" y="0"/>
            <a:ext cx="12192000" cy="6858000"/>
          </a:xfrm>
          <a:prstGeom prst="ellipse">
            <a:avLst/>
          </a:prstGeom>
          <a:blipFill dpi="0" rotWithShape="1">
            <a:blip r:embed="rId6">
              <a:alphaModFix amt="51000"/>
            </a:blip>
            <a:srcRect/>
            <a:tile tx="0" ty="0" sx="100000" sy="100000" flip="none" algn="tl"/>
          </a:blipFill>
          <a:ln w="38100">
            <a:solidFill>
              <a:srgbClr val="7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99" y="-194576"/>
            <a:ext cx="4440747" cy="5928626"/>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23722">
            <a:off x="3632699" y="2814281"/>
            <a:ext cx="4238638" cy="317488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0760" y="246236"/>
            <a:ext cx="2966632" cy="253811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744" y="403401"/>
            <a:ext cx="3589316" cy="265884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5632" y="2878255"/>
            <a:ext cx="4087844" cy="3022812"/>
          </a:xfrm>
          <a:prstGeom prst="rect">
            <a:avLst/>
          </a:prstGeom>
        </p:spPr>
      </p:pic>
      <p:pic>
        <p:nvPicPr>
          <p:cNvPr id="6" name="Thoại 012">
            <a:hlinkClick r:id="" action="ppaction://media"/>
          </p:cNvPr>
          <p:cNvPicPr>
            <a:picLocks noChangeAspect="1"/>
          </p:cNvPicPr>
          <p:nvPr>
            <a:audioFile r:link="rId1"/>
            <p:extLst>
              <p:ext uri="{DAA4B4D4-6D71-4841-9C94-3DE7FCFB9230}">
                <p14:media xmlns:p14="http://schemas.microsoft.com/office/powerpoint/2010/main" r:embed="rId2">
                  <p14:trim end="17564.4"/>
                </p14:media>
              </p:ext>
            </p:extLst>
          </p:nvPr>
        </p:nvPicPr>
        <p:blipFill>
          <a:blip r:embed="rId12"/>
          <a:stretch>
            <a:fillRect/>
          </a:stretch>
        </p:blipFill>
        <p:spPr>
          <a:xfrm>
            <a:off x="409183" y="5887163"/>
            <a:ext cx="609600" cy="609600"/>
          </a:xfrm>
          <a:prstGeom prst="rect">
            <a:avLst/>
          </a:prstGeom>
        </p:spPr>
      </p:pic>
      <p:pic>
        <p:nvPicPr>
          <p:cNvPr id="9" name="Thoại 0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43724" y="7010400"/>
            <a:ext cx="609600" cy="609600"/>
          </a:xfrm>
          <a:prstGeom prst="rect">
            <a:avLst/>
          </a:prstGeom>
        </p:spPr>
      </p:pic>
    </p:spTree>
    <p:extLst>
      <p:ext uri="{BB962C8B-B14F-4D97-AF65-F5344CB8AC3E}">
        <p14:creationId xmlns:p14="http://schemas.microsoft.com/office/powerpoint/2010/main" val="2220039827"/>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4" fill="hold"/>
                                        <p:tgtEl>
                                          <p:spTgt spid="6"/>
                                        </p:tgtEl>
                                      </p:cBhvr>
                                    </p:cmd>
                                  </p:childTnLst>
                                </p:cTn>
                              </p:par>
                              <p:par>
                                <p:cTn id="7" presetID="42" presetClass="entr" presetSubtype="0" fill="hold" nodeType="withEffect">
                                  <p:stCondLst>
                                    <p:cond delay="1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500"/>
                                        <p:tgtEl>
                                          <p:spTgt spid="7"/>
                                        </p:tgtEl>
                                      </p:cBhvr>
                                    </p:animEffect>
                                    <p:anim calcmode="lin" valueType="num">
                                      <p:cBhvr>
                                        <p:cTn id="10" dur="1500" fill="hold"/>
                                        <p:tgtEl>
                                          <p:spTgt spid="7"/>
                                        </p:tgtEl>
                                        <p:attrNameLst>
                                          <p:attrName>ppt_x</p:attrName>
                                        </p:attrNameLst>
                                      </p:cBhvr>
                                      <p:tavLst>
                                        <p:tav tm="0">
                                          <p:val>
                                            <p:strVal val="#ppt_x"/>
                                          </p:val>
                                        </p:tav>
                                        <p:tav tm="100000">
                                          <p:val>
                                            <p:strVal val="#ppt_x"/>
                                          </p:val>
                                        </p:tav>
                                      </p:tavLst>
                                    </p:anim>
                                    <p:anim calcmode="lin" valueType="num">
                                      <p:cBhvr>
                                        <p:cTn id="11" dur="1500" fill="hold"/>
                                        <p:tgtEl>
                                          <p:spTgt spid="7"/>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15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8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500"/>
                                        <p:tgtEl>
                                          <p:spTgt spid="13"/>
                                        </p:tgtEl>
                                      </p:cBhvr>
                                    </p:animEffect>
                                    <p:anim calcmode="lin" valueType="num">
                                      <p:cBhvr>
                                        <p:cTn id="20" dur="1500" fill="hold"/>
                                        <p:tgtEl>
                                          <p:spTgt spid="13"/>
                                        </p:tgtEl>
                                        <p:attrNameLst>
                                          <p:attrName>ppt_x</p:attrName>
                                        </p:attrNameLst>
                                      </p:cBhvr>
                                      <p:tavLst>
                                        <p:tav tm="0">
                                          <p:val>
                                            <p:strVal val="#ppt_x"/>
                                          </p:val>
                                        </p:tav>
                                        <p:tav tm="100000">
                                          <p:val>
                                            <p:strVal val="#ppt_x"/>
                                          </p:val>
                                        </p:tav>
                                      </p:tavLst>
                                    </p:anim>
                                    <p:anim calcmode="lin" valueType="num">
                                      <p:cBhvr>
                                        <p:cTn id="21" dur="1500" fill="hold"/>
                                        <p:tgtEl>
                                          <p:spTgt spid="13"/>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22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500"/>
                                        <p:tgtEl>
                                          <p:spTgt spid="12"/>
                                        </p:tgtEl>
                                      </p:cBhvr>
                                    </p:animEffect>
                                    <p:anim calcmode="lin" valueType="num">
                                      <p:cBhvr>
                                        <p:cTn id="25" dur="1500" fill="hold"/>
                                        <p:tgtEl>
                                          <p:spTgt spid="12"/>
                                        </p:tgtEl>
                                        <p:attrNameLst>
                                          <p:attrName>ppt_x</p:attrName>
                                        </p:attrNameLst>
                                      </p:cBhvr>
                                      <p:tavLst>
                                        <p:tav tm="0">
                                          <p:val>
                                            <p:strVal val="#ppt_x"/>
                                          </p:val>
                                        </p:tav>
                                        <p:tav tm="100000">
                                          <p:val>
                                            <p:strVal val="#ppt_x"/>
                                          </p:val>
                                        </p:tav>
                                      </p:tavLst>
                                    </p:anim>
                                    <p:anim calcmode="lin" valueType="num">
                                      <p:cBhvr>
                                        <p:cTn id="26" dur="15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24044"/>
                            </p:stCondLst>
                            <p:childTnLst>
                              <p:par>
                                <p:cTn id="28" presetID="1" presetClass="mediacall" presetSubtype="0" fill="hold" nodeType="afterEffect">
                                  <p:stCondLst>
                                    <p:cond delay="0"/>
                                  </p:stCondLst>
                                  <p:childTnLst>
                                    <p:cmd type="call" cmd="playFrom(0.0)">
                                      <p:cBhvr>
                                        <p:cTn id="29" dur="42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2091</TotalTime>
  <Words>410</Words>
  <Application>Microsoft Office PowerPoint</Application>
  <PresentationFormat>Widescreen</PresentationFormat>
  <Paragraphs>61</Paragraphs>
  <Slides>21</Slides>
  <Notes>0</Notes>
  <HiddenSlides>0</HiddenSlides>
  <MMClips>38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PHÒNG GIÁO DỤC VÀ ĐÀO TẠO QUẬN LONG BIÊN TRƯỜNG MẦM NON HOA HƯỚNG DƯƠNG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HOA HƯỚNG DƯƠNG</dc:title>
  <dc:creator>Techsi.vn</dc:creator>
  <cp:lastModifiedBy>Techsi.vn</cp:lastModifiedBy>
  <cp:revision>122</cp:revision>
  <dcterms:created xsi:type="dcterms:W3CDTF">2022-11-01T02:21:12Z</dcterms:created>
  <dcterms:modified xsi:type="dcterms:W3CDTF">2023-02-24T09:48:26Z</dcterms:modified>
</cp:coreProperties>
</file>