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63" r:id="rId3"/>
    <p:sldId id="270" r:id="rId4"/>
    <p:sldId id="271" r:id="rId5"/>
    <p:sldId id="264" r:id="rId6"/>
    <p:sldId id="265" r:id="rId7"/>
    <p:sldId id="272" r:id="rId8"/>
    <p:sldId id="273" r:id="rId9"/>
    <p:sldId id="274" r:id="rId10"/>
    <p:sldId id="283" r:id="rId11"/>
    <p:sldId id="284" r:id="rId12"/>
    <p:sldId id="285" r:id="rId13"/>
    <p:sldId id="287" r:id="rId14"/>
    <p:sldId id="289" r:id="rId15"/>
    <p:sldId id="288" r:id="rId16"/>
    <p:sldId id="266" r:id="rId17"/>
    <p:sldId id="267"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1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416" y="96"/>
      </p:cViewPr>
      <p:guideLst>
        <p:guide orient="horz" pos="2160"/>
        <p:guide pos="291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916DC17-3E98-4F6E-857C-059CB8391AA2}" type="datetimeFigureOut">
              <a:rPr lang="en-US" smtClean="0"/>
              <a:t>20/10/2023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EA5EFCC-9354-4469-8E15-2FDA2974D2E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5EFCC-9354-4469-8E15-2FDA2974D2E2}"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p:sp>
      <p:sp>
        <p:nvSpPr>
          <p:cNvPr id="245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p:sp>
      <p:sp>
        <p:nvSpPr>
          <p:cNvPr id="245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p:sp>
      <p:sp>
        <p:nvSpPr>
          <p:cNvPr id="245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20/10/2023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20/10/2023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20/10/2023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20/10/2023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20/10/2023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20/10/2023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20/10/2023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20/10/2023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3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20/10/2023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873754" y="3519998"/>
            <a:ext cx="7620000" cy="1383665"/>
          </a:xfrm>
          <a:prstGeom prst="rect">
            <a:avLst/>
          </a:prstGeom>
          <a:noFill/>
        </p:spPr>
        <p:txBody>
          <a:bodyPr wrap="square" rtlCol="0">
            <a:spAutoFit/>
          </a:bodyPr>
          <a:lstStyle/>
          <a:p>
            <a:pPr lvl="0" algn="ctr" eaLnBrk="0" fontAlgn="base" hangingPunct="0">
              <a:spcBef>
                <a:spcPct val="0"/>
              </a:spcBef>
              <a:spcAft>
                <a:spcPct val="0"/>
              </a:spcAft>
            </a:pPr>
            <a:r>
              <a:rPr lang="en-US" sz="2800" b="1" dirty="0">
                <a:solidFill>
                  <a:srgbClr val="000000"/>
                </a:solidFill>
                <a:latin typeface="Arial" panose="020B0604020202020204" pitchFamily="34" charset="0"/>
                <a:cs typeface="Arial" panose="020B0604020202020204" pitchFamily="34" charset="0"/>
              </a:rPr>
              <a:t>Một số biện pháp giáo dục kỹ  năng tự phục vụ cho trẻ 24-36 tháng ở trường mầm non</a:t>
            </a:r>
          </a:p>
        </p:txBody>
      </p:sp>
      <p:sp>
        <p:nvSpPr>
          <p:cNvPr id="23" name="TextBox 22"/>
          <p:cNvSpPr txBox="1"/>
          <p:nvPr/>
        </p:nvSpPr>
        <p:spPr>
          <a:xfrm>
            <a:off x="2057400" y="304800"/>
            <a:ext cx="5638800" cy="369332"/>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TRƯỜNG MẦM NON HOA HƯỚNG DƯƠNG</a:t>
            </a:r>
            <a:endParaRPr lang="en-US" b="1" dirty="0">
              <a:latin typeface="Times New Roman" panose="02020603050405020304" pitchFamily="18" charset="0"/>
              <a:cs typeface="Times New Roman" panose="02020603050405020304" pitchFamily="18" charset="0"/>
            </a:endParaRPr>
          </a:p>
        </p:txBody>
      </p:sp>
      <p:cxnSp>
        <p:nvCxnSpPr>
          <p:cNvPr id="25" name="Straight Connector 24"/>
          <p:cNvCxnSpPr/>
          <p:nvPr/>
        </p:nvCxnSpPr>
        <p:spPr>
          <a:xfrm>
            <a:off x="2057400" y="674132"/>
            <a:ext cx="5638800"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64354" y="2820934"/>
            <a:ext cx="5638800" cy="400110"/>
          </a:xfrm>
          <a:prstGeom prst="rect">
            <a:avLst/>
          </a:prstGeom>
          <a:noFill/>
        </p:spPr>
        <p:txBody>
          <a:bodyPr wrap="square" rtlCol="0">
            <a:spAutoFit/>
          </a:bodyPr>
          <a:lstStyle/>
          <a:p>
            <a:pPr algn="ctr"/>
            <a:r>
              <a:rPr lang="vi-VN" sz="2000" b="1" dirty="0" smtClean="0">
                <a:solidFill>
                  <a:srgbClr val="FF0000"/>
                </a:solidFill>
                <a:latin typeface="Times New Roman" panose="02020603050405020304" pitchFamily="18" charset="0"/>
                <a:cs typeface="Times New Roman" panose="02020603050405020304" pitchFamily="18" charset="0"/>
              </a:rPr>
              <a:t>BÀI THUYẾT TRÌNH BIỆN PHÁP SÁNG TẠO</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1752600" y="5188624"/>
            <a:ext cx="5527782" cy="706755"/>
          </a:xfrm>
          <a:prstGeom prst="rect">
            <a:avLst/>
          </a:prstGeom>
          <a:noFill/>
        </p:spPr>
        <p:txBody>
          <a:bodyPr wrap="square" rtlCol="0">
            <a:spAutoFit/>
          </a:bodyPr>
          <a:lstStyle/>
          <a:p>
            <a:pPr algn="ctr"/>
            <a:r>
              <a:rPr lang="en-US" sz="2000" b="1" dirty="0" smtClean="0">
                <a:solidFill>
                  <a:srgbClr val="002060"/>
                </a:solidFill>
                <a:latin typeface="Times New Roman" panose="02020603050405020304" pitchFamily="18" charset="0"/>
                <a:cs typeface="Times New Roman" panose="02020603050405020304" pitchFamily="18" charset="0"/>
              </a:rPr>
              <a:t>GIÁO VIÊN: </a:t>
            </a:r>
            <a:r>
              <a:rPr lang="en-US" sz="2000" b="1" dirty="0" err="1" smtClean="0">
                <a:solidFill>
                  <a:srgbClr val="002060"/>
                </a:solidFill>
                <a:latin typeface="Times New Roman" panose="02020603050405020304" pitchFamily="18" charset="0"/>
                <a:cs typeface="Times New Roman" panose="02020603050405020304" pitchFamily="18" charset="0"/>
              </a:rPr>
              <a:t>NGUYỄN BÍCH VÂN</a:t>
            </a:r>
            <a:endParaRPr lang="en-US" sz="2000" b="1" dirty="0" smtClean="0">
              <a:solidFill>
                <a:srgbClr val="002060"/>
              </a:solidFill>
              <a:latin typeface="Times New Roman" panose="02020603050405020304" pitchFamily="18" charset="0"/>
              <a:cs typeface="Times New Roman" panose="02020603050405020304" pitchFamily="18" charset="0"/>
            </a:endParaRPr>
          </a:p>
          <a:p>
            <a:pPr algn="ctr"/>
            <a:r>
              <a:rPr lang="en-US" sz="2000" b="1" dirty="0" smtClean="0">
                <a:solidFill>
                  <a:srgbClr val="002060"/>
                </a:solidFill>
                <a:latin typeface="Times New Roman" panose="02020603050405020304" pitchFamily="18" charset="0"/>
                <a:cs typeface="Times New Roman" panose="02020603050405020304" pitchFamily="18" charset="0"/>
              </a:rPr>
              <a:t> LỚP: NT D2</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199" y="926870"/>
            <a:ext cx="1595111" cy="1595111"/>
          </a:xfrm>
          <a:prstGeom prst="rect">
            <a:avLst/>
          </a:prstGeom>
        </p:spPr>
      </p:pic>
      <p:sp>
        <p:nvSpPr>
          <p:cNvPr id="3" name="TextBox 2"/>
          <p:cNvSpPr txBox="1"/>
          <p:nvPr/>
        </p:nvSpPr>
        <p:spPr>
          <a:xfrm>
            <a:off x="2974345" y="6180141"/>
            <a:ext cx="2890510" cy="398780"/>
          </a:xfrm>
          <a:prstGeom prst="rect">
            <a:avLst/>
          </a:prstGeom>
          <a:noFill/>
        </p:spPr>
        <p:txBody>
          <a:bodyPr wrap="square" rtlCol="0">
            <a:spAutoFit/>
          </a:bodyPr>
          <a:lstStyle/>
          <a:p>
            <a:pPr algn="ctr"/>
            <a:r>
              <a:rPr lang="en-US" sz="2000" b="1" dirty="0" err="1" smtClean="0">
                <a:latin typeface="Times New Roman" panose="02020603050405020304" pitchFamily="18" charset="0"/>
                <a:cs typeface="Times New Roman" panose="02020603050405020304" pitchFamily="18" charset="0"/>
              </a:rPr>
              <a:t>Năm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học</a:t>
            </a:r>
            <a:r>
              <a:rPr lang="en-US" sz="2000" b="1" dirty="0" smtClean="0">
                <a:latin typeface="Times New Roman" panose="02020603050405020304" pitchFamily="18" charset="0"/>
                <a:cs typeface="Times New Roman" panose="02020603050405020304" pitchFamily="18" charset="0"/>
              </a:rPr>
              <a:t>: 2023 - 2024</a:t>
            </a:r>
            <a:endParaRPr lang="en-US"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21310" y="1981200"/>
            <a:ext cx="3645535" cy="448119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lvl="0" algn="l" eaLnBrk="0" fontAlgn="base" hangingPunct="0">
              <a:lnSpc>
                <a:spcPct val="120000"/>
              </a:lnSpc>
              <a:spcBef>
                <a:spcPct val="0"/>
              </a:spcBef>
              <a:spcAft>
                <a:spcPct val="0"/>
              </a:spcAft>
            </a:pPr>
            <a:r>
              <a:rPr sz="1600" b="1">
                <a:solidFill>
                  <a:srgbClr val="000000"/>
                </a:solidFill>
                <a:latin typeface="Times New Roman" panose="02020603050405020304" pitchFamily="18" charset="0"/>
                <a:cs typeface="Times New Roman" panose="02020603050405020304" pitchFamily="18" charset="0"/>
              </a:rPr>
              <a:t>Dạy trẻ kỹ năng tự phục vụ cho trẻ thông qua </a:t>
            </a:r>
            <a:r>
              <a:rPr lang="en-US" sz="1600" b="1" smtClean="0">
                <a:solidFill>
                  <a:srgbClr val="000000"/>
                </a:solidFill>
                <a:latin typeface="Times New Roman" panose="02020603050405020304" pitchFamily="18" charset="0"/>
                <a:cs typeface="Times New Roman" panose="02020603050405020304" pitchFamily="18" charset="0"/>
              </a:rPr>
              <a:t>giờ </a:t>
            </a:r>
            <a:r>
              <a:rPr sz="1600" b="1" smtClean="0">
                <a:solidFill>
                  <a:srgbClr val="000000"/>
                </a:solidFill>
                <a:latin typeface="Times New Roman" panose="02020603050405020304" pitchFamily="18" charset="0"/>
                <a:cs typeface="Times New Roman" panose="02020603050405020304" pitchFamily="18" charset="0"/>
              </a:rPr>
              <a:t>ngủ</a:t>
            </a:r>
            <a:r>
              <a:rPr lang="en-US" sz="1600" b="1">
                <a:solidFill>
                  <a:srgbClr val="000000"/>
                </a:solidFill>
                <a:latin typeface="Times New Roman" panose="02020603050405020304" pitchFamily="18" charset="0"/>
                <a:cs typeface="Times New Roman" panose="02020603050405020304" pitchFamily="18" charset="0"/>
              </a:rPr>
              <a:t>: </a:t>
            </a:r>
            <a:r>
              <a:rPr sz="1600">
                <a:solidFill>
                  <a:srgbClr val="000000"/>
                </a:solidFill>
                <a:latin typeface="Times New Roman" panose="02020603050405020304" pitchFamily="18" charset="0"/>
                <a:cs typeface="Times New Roman" panose="02020603050405020304" pitchFamily="18" charset="0"/>
              </a:rPr>
              <a:t>Với việc tổ chức cho trẻ trong giờ ngủ, tôi cũng tiếp tục tập từng bước kỹ năng tự phục vụ cho trẻ: Nhắc trẻ đi vệ sinh trước khi ngủ, cho trẻ xếp hàng lấy gối trước khi đi ngủ, nhắc nhở trẻ tư thế nằm ngủ: gối đầu lên gối, duỗi thẳng chân, hai tay đặt lên bụng, khi nằm ngủ thì phải nằm trong giường, không xoay người ngang dọc ảnh hưởng đến bạn xung quanh, nhắc trẻ nếu đái dầm thì biết gọi cô thay quần áo…  </a:t>
            </a:r>
          </a:p>
        </p:txBody>
      </p:sp>
      <p:sp>
        <p:nvSpPr>
          <p:cNvPr id="3" name="Rectangle 1"/>
          <p:cNvSpPr/>
          <p:nvPr/>
        </p:nvSpPr>
        <p:spPr>
          <a:xfrm>
            <a:off x="1676400" y="304800"/>
            <a:ext cx="6250940" cy="1208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sym typeface="+mn-ea"/>
              </a:rPr>
              <a:t>Dạy kỹ năng tự phục vụ cho trẻ thông qua các hoạt động trong ngày và ở mọi lúc mọi nơi</a:t>
            </a:r>
            <a:endParaRPr 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2362200"/>
            <a:ext cx="4673600" cy="3505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000" fill="hold">
                                          <p:stCondLst>
                                            <p:cond delay="0"/>
                                          </p:stCondLst>
                                        </p:cTn>
                                        <p:tgtEl>
                                          <p:spTgt spid="31"/>
                                        </p:tgtEl>
                                        <p:attrNameLst>
                                          <p:attrName>style.visibility</p:attrName>
                                        </p:attrNameLst>
                                      </p:cBhvr>
                                      <p:to>
                                        <p:strVal val="visible"/>
                                      </p:to>
                                    </p:set>
                                    <p:animEffect transition="in" filter="circle(in)">
                                      <p:cBhvr>
                                        <p:cTn id="14" dur="10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outVertical)">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21310" y="1981200"/>
            <a:ext cx="3645535" cy="448119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lvl="0" algn="ctr" eaLnBrk="0" fontAlgn="base" hangingPunct="0">
              <a:lnSpc>
                <a:spcPct val="120000"/>
              </a:lnSpc>
              <a:spcBef>
                <a:spcPct val="0"/>
              </a:spcBef>
              <a:spcAft>
                <a:spcPct val="0"/>
              </a:spcAft>
            </a:pPr>
            <a:r>
              <a:rPr sz="1600" b="1">
                <a:solidFill>
                  <a:srgbClr val="000000"/>
                </a:solidFill>
                <a:latin typeface="Times New Roman" panose="02020603050405020304" pitchFamily="18" charset="0"/>
                <a:cs typeface="Times New Roman" panose="02020603050405020304" pitchFamily="18" charset="0"/>
              </a:rPr>
              <a:t>Dạy kỹ năng tự phục vụ cho trẻ thông qua hoạt động đi vệ sinh</a:t>
            </a:r>
            <a:r>
              <a:rPr lang="en-US" sz="1600" b="1">
                <a:solidFill>
                  <a:srgbClr val="000000"/>
                </a:solidFill>
                <a:latin typeface="Times New Roman" panose="02020603050405020304" pitchFamily="18" charset="0"/>
                <a:cs typeface="Times New Roman" panose="02020603050405020304" pitchFamily="18" charset="0"/>
              </a:rPr>
              <a:t>:</a:t>
            </a:r>
            <a:endParaRPr sz="1600" b="1">
              <a:solidFill>
                <a:srgbClr val="000000"/>
              </a:solidFill>
              <a:latin typeface="Times New Roman" panose="02020603050405020304" pitchFamily="18" charset="0"/>
              <a:cs typeface="Times New Roman" panose="02020603050405020304" pitchFamily="18" charset="0"/>
            </a:endParaRPr>
          </a:p>
          <a:p>
            <a:pPr lvl="0" algn="ctr" eaLnBrk="0" fontAlgn="base" hangingPunct="0">
              <a:lnSpc>
                <a:spcPct val="120000"/>
              </a:lnSpc>
              <a:spcBef>
                <a:spcPct val="0"/>
              </a:spcBef>
              <a:spcAft>
                <a:spcPct val="0"/>
              </a:spcAft>
            </a:pPr>
            <a:r>
              <a:rPr sz="1600">
                <a:solidFill>
                  <a:srgbClr val="000000"/>
                </a:solidFill>
                <a:latin typeface="Times New Roman" panose="02020603050405020304" pitchFamily="18" charset="0"/>
                <a:cs typeface="Times New Roman" panose="02020603050405020304" pitchFamily="18" charset="0"/>
              </a:rPr>
              <a:t>    	Cô cần hướng dẫn trẻ tỉ mỉ, nhẹ nhàng, không quát mắng trẻ. Trường hợp trẻ mới đi nhà trẻ, cô nhắc nhở trẻ ngồi bô đúng cách, hợp vệ sinh, trong giờ trẻ đi bô, cô luôn quan sát và nhắc nhở trẻ không trêu trọc bạn, không nghịch bẩn, không dịch chuyển bô từ chỗ này sang chỗ khác. Sau khi trẻ đã đi được một thời gian, tập cho trẻ đi vào nhà vệ sinh và ngồi vào bồn cầu, tập tụt quần và kéo quần lên sau khi đi vệ sinh.</a:t>
            </a:r>
          </a:p>
        </p:txBody>
      </p:sp>
      <p:sp>
        <p:nvSpPr>
          <p:cNvPr id="3" name="Rectangle 1"/>
          <p:cNvSpPr/>
          <p:nvPr/>
        </p:nvSpPr>
        <p:spPr>
          <a:xfrm>
            <a:off x="1676400" y="304800"/>
            <a:ext cx="6250940" cy="1208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sym typeface="+mn-ea"/>
              </a:rPr>
              <a:t>Dạy kỹ năng tự phục vụ cho trẻ thông qua các hoạt động trong ngày và ở mọi lúc mọi nơi</a:t>
            </a:r>
            <a:endParaRPr 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2431097"/>
            <a:ext cx="4357083" cy="3581400"/>
          </a:xfrm>
          <a:prstGeom prst="round2DiagRect">
            <a:avLst>
              <a:gd name="adj1" fmla="val 25835"/>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000" fill="hold">
                                          <p:stCondLst>
                                            <p:cond delay="0"/>
                                          </p:stCondLst>
                                        </p:cTn>
                                        <p:tgtEl>
                                          <p:spTgt spid="31"/>
                                        </p:tgtEl>
                                        <p:attrNameLst>
                                          <p:attrName>style.visibility</p:attrName>
                                        </p:attrNameLst>
                                      </p:cBhvr>
                                      <p:to>
                                        <p:strVal val="visible"/>
                                      </p:to>
                                    </p:set>
                                    <p:animEffect transition="in" filter="circle(in)">
                                      <p:cBhvr>
                                        <p:cTn id="14" dur="10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21310" y="1981200"/>
            <a:ext cx="3645535" cy="448119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lvl="0" algn="l" eaLnBrk="0" fontAlgn="base" hangingPunct="0">
              <a:lnSpc>
                <a:spcPct val="120000"/>
              </a:lnSpc>
              <a:spcBef>
                <a:spcPct val="0"/>
              </a:spcBef>
              <a:spcAft>
                <a:spcPct val="0"/>
              </a:spcAft>
            </a:pPr>
            <a:r>
              <a:rPr sz="1600" b="1">
                <a:solidFill>
                  <a:srgbClr val="000000"/>
                </a:solidFill>
                <a:latin typeface="Times New Roman" panose="02020603050405020304" pitchFamily="18" charset="0"/>
                <a:cs typeface="Times New Roman" panose="02020603050405020304" pitchFamily="18" charset="0"/>
              </a:rPr>
              <a:t>Dạy kỹ năng tự phục vụ cho trẻ thông qua hoạt động rèn kỹ năng tự phục vụ vào một số buổi chiều trong tuần</a:t>
            </a:r>
            <a:r>
              <a:rPr lang="en-US" sz="1600" b="1">
                <a:solidFill>
                  <a:srgbClr val="000000"/>
                </a:solidFill>
                <a:latin typeface="Times New Roman" panose="02020603050405020304" pitchFamily="18" charset="0"/>
                <a:cs typeface="Times New Roman" panose="02020603050405020304" pitchFamily="18" charset="0"/>
              </a:rPr>
              <a:t>: </a:t>
            </a:r>
            <a:r>
              <a:rPr sz="1600">
                <a:solidFill>
                  <a:srgbClr val="000000"/>
                </a:solidFill>
                <a:latin typeface="Times New Roman" panose="02020603050405020304" pitchFamily="18" charset="0"/>
                <a:cs typeface="Times New Roman" panose="02020603050405020304" pitchFamily="18" charset="0"/>
              </a:rPr>
              <a:t>Trong một tuần lớp tôi luôn sắp xếp 1 buổi chiều để dạy trẻ hoặc cho trẻ ôn lại một số kỹ năng khó hoặc kỹ năng mà nhiều trẻ chưa thực hiện được như kỹ năng đi giày, dép, kỹ năng đóng mở cửa an toàn, kỹ năng lấy nước uống…Cô giáo hoặc 1 bạn làm tốt sẽ làm mẫu lại cách thực hiện, cho trẻ lên làm và luôn động viên khuyến khích để trẻ tự tin thực hiện kỹ năng</a:t>
            </a:r>
          </a:p>
        </p:txBody>
      </p:sp>
      <p:sp>
        <p:nvSpPr>
          <p:cNvPr id="3" name="Rectangle 1"/>
          <p:cNvSpPr/>
          <p:nvPr/>
        </p:nvSpPr>
        <p:spPr>
          <a:xfrm>
            <a:off x="1676400" y="304800"/>
            <a:ext cx="6250940" cy="1208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sym typeface="+mn-ea"/>
              </a:rPr>
              <a:t>Dạy kỹ năng tự phục vụ cho trẻ thông qua các hoạt động trong ngày và ở mọi lúc mọi nơi</a:t>
            </a:r>
            <a:endParaRPr 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1752600"/>
            <a:ext cx="2969261" cy="266700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2185" y="4114800"/>
            <a:ext cx="2800029" cy="252152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14600" y="533400"/>
            <a:ext cx="4876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vi-VN" sz="3600" b="1" dirty="0" err="1" smtClean="0">
                <a:latin typeface="Times New Roman" panose="02020603050405020304" pitchFamily="18" charset="0"/>
                <a:cs typeface="Times New Roman" panose="02020603050405020304" pitchFamily="18" charset="0"/>
              </a:rPr>
              <a:t>Hiệu</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quả</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của</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sáng</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kiến</a:t>
            </a:r>
            <a:endParaRPr lang="en-US" altLang="vi-VN" sz="3600" b="1" dirty="0">
              <a:latin typeface="Times New Roman" panose="02020603050405020304" pitchFamily="18" charset="0"/>
              <a:cs typeface="Times New Roman" panose="02020603050405020304" pitchFamily="18" charset="0"/>
            </a:endParaRPr>
          </a:p>
        </p:txBody>
      </p:sp>
      <p:sp>
        <p:nvSpPr>
          <p:cNvPr id="10" name="Right Arrow Callout 9"/>
          <p:cNvSpPr/>
          <p:nvPr/>
        </p:nvSpPr>
        <p:spPr>
          <a:xfrm rot="16200000">
            <a:off x="2552699" y="76200"/>
            <a:ext cx="4800601" cy="7391402"/>
          </a:xfrm>
          <a:prstGeom prst="rightArrowCallout">
            <a:avLst>
              <a:gd name="adj1" fmla="val 6459"/>
              <a:gd name="adj2" fmla="val 8219"/>
              <a:gd name="adj3" fmla="val 8917"/>
              <a:gd name="adj4" fmla="val 8329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45720" algn="just">
              <a:lnSpc>
                <a:spcPct val="120000"/>
              </a:lnSpc>
              <a:spcAft>
                <a:spcPts val="0"/>
              </a:spcAft>
              <a:tabLst>
                <a:tab pos="457200" algn="l"/>
              </a:tabLst>
            </a:pPr>
            <a:endParaRPr lang="en-US" spc="-50">
              <a:latin typeface="Times New Roman" panose="02020603050405020304" pitchFamily="18" charset="0"/>
              <a:ea typeface="Times New Roman" panose="02020603050405020304" pitchFamily="18" charset="0"/>
            </a:endParaRPr>
          </a:p>
        </p:txBody>
      </p:sp>
      <p:sp>
        <p:nvSpPr>
          <p:cNvPr id="2" name="TextBox 1"/>
          <p:cNvSpPr txBox="1"/>
          <p:nvPr/>
        </p:nvSpPr>
        <p:spPr>
          <a:xfrm>
            <a:off x="1485899" y="2458083"/>
            <a:ext cx="6934200" cy="3714119"/>
          </a:xfrm>
          <a:prstGeom prst="rect">
            <a:avLst/>
          </a:prstGeom>
          <a:noFill/>
        </p:spPr>
        <p:txBody>
          <a:bodyPr wrap="square" rtlCol="0">
            <a:spAutoFit/>
          </a:bodyPr>
          <a:lstStyle/>
          <a:p>
            <a:pPr marR="45720" algn="just">
              <a:lnSpc>
                <a:spcPct val="120000"/>
              </a:lnSpc>
              <a:spcAft>
                <a:spcPts val="0"/>
              </a:spcAft>
              <a:tabLst>
                <a:tab pos="457200" algn="l"/>
              </a:tabLst>
            </a:pPr>
            <a:r>
              <a:rPr lang="en-US" sz="2400" spc="-50" smtClean="0">
                <a:solidFill>
                  <a:schemeClr val="bg1"/>
                </a:solidFill>
                <a:latin typeface="Times New Roman" panose="02020603050405020304" pitchFamily="18" charset="0"/>
                <a:ea typeface="Times New Roman" panose="02020603050405020304" pitchFamily="18" charset="0"/>
              </a:rPr>
              <a:t>Qua thời gian thực hiện một số biện pháp giáo dục kỹ năng tự phục vụ cho trẻ, đến nay tôi đã đạt được một số kết quả:</a:t>
            </a:r>
          </a:p>
          <a:p>
            <a:pPr marR="45720" algn="just">
              <a:lnSpc>
                <a:spcPct val="120000"/>
              </a:lnSpc>
              <a:spcAft>
                <a:spcPts val="0"/>
              </a:spcAft>
              <a:tabLst>
                <a:tab pos="457200" algn="l"/>
              </a:tabLst>
            </a:pPr>
            <a:r>
              <a:rPr lang="en-US" sz="2400" spc="-50" smtClean="0">
                <a:solidFill>
                  <a:schemeClr val="bg1"/>
                </a:solidFill>
                <a:latin typeface="Times New Roman" panose="02020603050405020304" pitchFamily="18" charset="0"/>
                <a:ea typeface="Times New Roman" panose="02020603050405020304" pitchFamily="18" charset="0"/>
              </a:rPr>
              <a:t> 	- Giáo viên chúng tôi đã có nhiều kinh nghiệm trong việc rèn kỹ năng tự phục vụ cho trẻ. Có kinh nghiệm tốt hơn trong việc phối kết hợp với phụ huynh để nắm bắt những đặc điểm riêng của trẻ, đem lại hiệu quả cao khi rèn cho trẻ kỹ năng tự phục vụ.</a:t>
            </a:r>
            <a:endParaRPr lang="en-US" sz="2400" spc="-5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2"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1000"/>
                                        <p:tgtEl>
                                          <p:spTgt spid="10"/>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 grpId="1" animBg="1"/>
      <p:bldP spid="10" grpId="2"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14600" y="533400"/>
            <a:ext cx="4876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vi-VN" sz="3600" b="1" dirty="0" err="1" smtClean="0">
                <a:latin typeface="Times New Roman" panose="02020603050405020304" pitchFamily="18" charset="0"/>
                <a:cs typeface="Times New Roman" panose="02020603050405020304" pitchFamily="18" charset="0"/>
              </a:rPr>
              <a:t>Hiệu</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quả</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của</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sáng</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kiến</a:t>
            </a:r>
            <a:endParaRPr lang="en-US" altLang="vi-VN" sz="3600" b="1" dirty="0">
              <a:latin typeface="Times New Roman" panose="02020603050405020304" pitchFamily="18" charset="0"/>
              <a:cs typeface="Times New Roman" panose="02020603050405020304" pitchFamily="18" charset="0"/>
            </a:endParaRPr>
          </a:p>
        </p:txBody>
      </p:sp>
      <p:sp>
        <p:nvSpPr>
          <p:cNvPr id="10" name="Right Arrow Callout 9"/>
          <p:cNvSpPr/>
          <p:nvPr/>
        </p:nvSpPr>
        <p:spPr>
          <a:xfrm rot="16200000">
            <a:off x="2552699" y="76200"/>
            <a:ext cx="4800601" cy="7391402"/>
          </a:xfrm>
          <a:prstGeom prst="rightArrowCallout">
            <a:avLst>
              <a:gd name="adj1" fmla="val 6459"/>
              <a:gd name="adj2" fmla="val 8219"/>
              <a:gd name="adj3" fmla="val 8917"/>
              <a:gd name="adj4" fmla="val 8329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45720" algn="just">
              <a:lnSpc>
                <a:spcPct val="120000"/>
              </a:lnSpc>
              <a:spcAft>
                <a:spcPts val="0"/>
              </a:spcAft>
              <a:tabLst>
                <a:tab pos="457200" algn="l"/>
              </a:tabLst>
            </a:pPr>
            <a:endParaRPr lang="en-US" spc="-50">
              <a:latin typeface="Times New Roman" panose="02020603050405020304" pitchFamily="18" charset="0"/>
              <a:ea typeface="Times New Roman" panose="02020603050405020304" pitchFamily="18" charset="0"/>
            </a:endParaRPr>
          </a:p>
        </p:txBody>
      </p:sp>
      <p:sp>
        <p:nvSpPr>
          <p:cNvPr id="2" name="TextBox 1"/>
          <p:cNvSpPr txBox="1"/>
          <p:nvPr/>
        </p:nvSpPr>
        <p:spPr>
          <a:xfrm>
            <a:off x="1485899" y="2209800"/>
            <a:ext cx="6934200" cy="4081117"/>
          </a:xfrm>
          <a:prstGeom prst="rect">
            <a:avLst/>
          </a:prstGeom>
          <a:noFill/>
        </p:spPr>
        <p:txBody>
          <a:bodyPr wrap="square" rtlCol="0">
            <a:spAutoFit/>
          </a:bodyPr>
          <a:lstStyle/>
          <a:p>
            <a:pPr marR="45720" lvl="0" algn="just">
              <a:lnSpc>
                <a:spcPct val="120000"/>
              </a:lnSpc>
              <a:tabLst>
                <a:tab pos="457200" algn="l"/>
              </a:tabLst>
            </a:pPr>
            <a:r>
              <a:rPr lang="en-US" sz="2400" spc="-50">
                <a:solidFill>
                  <a:prstClr val="white"/>
                </a:solidFill>
                <a:latin typeface="Times New Roman" panose="02020603050405020304" pitchFamily="18" charset="0"/>
                <a:ea typeface="Times New Roman" panose="02020603050405020304" pitchFamily="18" charset="0"/>
              </a:rPr>
              <a:t>+ Đặc biệt trẻ về nhà đã biết tự mình làm một số việc tự phục vụ như: tự xúc ăn, tự uống nước, biết gọi người lớn khi có nhu cầu đi vệ sinh, biết đi vệ sinh đúng nơi quy định, khi chơi xong tự cất đồ chơi, biết vứt rác đúng nơi quy định… biết đọc thơ, hát bi bô cho ông bà, bố mẹ nghe. Để minh chứng cho kết quả đạt được của trẻ rõ ràng hơn, dưới đây là kết quả so sánh về việc thực hiện kỹ năng tự phục </a:t>
            </a:r>
            <a:r>
              <a:rPr lang="en-US" sz="2400" spc="-50" smtClean="0">
                <a:solidFill>
                  <a:prstClr val="white"/>
                </a:solidFill>
                <a:latin typeface="Times New Roman" panose="02020603050405020304" pitchFamily="18" charset="0"/>
                <a:ea typeface="Times New Roman" panose="02020603050405020304" pitchFamily="18" charset="0"/>
              </a:rPr>
              <a:t>vụ.Kết quả trẻ đạt được sau 4 tháng đi học</a:t>
            </a:r>
            <a:endParaRPr lang="en-US" sz="2400" spc="-50">
              <a:solidFill>
                <a:prstClr val="whit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4030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1"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1000"/>
                                        <p:tgtEl>
                                          <p:spTgt spid="10"/>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 grpId="0" animBg="1"/>
      <p:bldP spid="10" grpId="1"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62200" y="304800"/>
            <a:ext cx="4876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vi-VN" sz="3600" b="1" dirty="0" err="1" smtClean="0">
                <a:latin typeface="Times New Roman" panose="02020603050405020304" pitchFamily="18" charset="0"/>
                <a:cs typeface="Times New Roman" panose="02020603050405020304" pitchFamily="18" charset="0"/>
              </a:rPr>
              <a:t>Hiệu</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quả</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của</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sáng</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kiến</a:t>
            </a:r>
            <a:endParaRPr lang="en-US" altLang="vi-VN" sz="3600" b="1" dirty="0">
              <a:latin typeface="Times New Roman" panose="02020603050405020304" pitchFamily="18" charset="0"/>
              <a:cs typeface="Times New Roman" panose="02020603050405020304" pitchFamily="18" charset="0"/>
            </a:endParaRPr>
          </a:p>
        </p:txBody>
      </p:sp>
      <p:sp>
        <p:nvSpPr>
          <p:cNvPr id="3" name="Title 5"/>
          <p:cNvSpPr>
            <a:spLocks noGrp="1"/>
          </p:cNvSpPr>
          <p:nvPr/>
        </p:nvSpPr>
        <p:spPr>
          <a:xfrm>
            <a:off x="427990" y="1516380"/>
            <a:ext cx="8228330" cy="477202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j-lt"/>
                <a:ea typeface="+mj-ea"/>
                <a:cs typeface="+mj-cs"/>
              </a:defRPr>
            </a:lvl1pPr>
          </a:lstStyle>
          <a:p>
            <a:pPr algn="ctr">
              <a:defRPr/>
            </a:pPr>
            <a:endParaRPr lang="en-US" altLang="vi-VN" sz="3600" b="1" dirty="0">
              <a:latin typeface="Times New Roman" panose="02020603050405020304" pitchFamily="18" charset="0"/>
              <a:cs typeface="Times New Roman" panose="02020603050405020304" pitchFamily="18" charset="0"/>
            </a:endParaRPr>
          </a:p>
        </p:txBody>
      </p:sp>
      <p:sp>
        <p:nvSpPr>
          <p:cNvPr id="4" name="Text Box 3"/>
          <p:cNvSpPr txBox="1"/>
          <p:nvPr/>
        </p:nvSpPr>
        <p:spPr>
          <a:xfrm>
            <a:off x="427355" y="1676400"/>
            <a:ext cx="8228330" cy="443230"/>
          </a:xfrm>
          <a:prstGeom prst="rect">
            <a:avLst/>
          </a:prstGeom>
          <a:noFill/>
          <a:ln w="9525">
            <a:noFill/>
          </a:ln>
        </p:spPr>
        <p:txBody>
          <a:bodyPr>
            <a:noAutofit/>
          </a:bodyPr>
          <a:lstStyle/>
          <a:p>
            <a:pPr indent="0" algn="ctr"/>
            <a:r>
              <a:rPr lang="en-US" sz="2800" b="1">
                <a:gradFill>
                  <a:gsLst>
                    <a:gs pos="0">
                      <a:srgbClr val="012D86"/>
                    </a:gs>
                    <a:gs pos="100000">
                      <a:srgbClr val="0E2557"/>
                    </a:gs>
                  </a:gsLst>
                  <a:lin scaled="0"/>
                </a:gradFill>
                <a:latin typeface="Times New Roman" panose="02020603050405020304" pitchFamily="18" charset="0"/>
                <a:cs typeface="Calibri" panose="020F0502020204030204" charset="0"/>
              </a:rPr>
              <a:t>Bảng so sánh kết quả rèn kỹ năng tự phục vụ cho trẻ</a:t>
            </a:r>
          </a:p>
        </p:txBody>
      </p:sp>
      <p:graphicFrame>
        <p:nvGraphicFramePr>
          <p:cNvPr id="5" name="Table 4"/>
          <p:cNvGraphicFramePr/>
          <p:nvPr>
            <p:extLst>
              <p:ext uri="{D42A27DB-BD31-4B8C-83A1-F6EECF244321}">
                <p14:modId xmlns:p14="http://schemas.microsoft.com/office/powerpoint/2010/main" val="4100561632"/>
              </p:ext>
            </p:extLst>
          </p:nvPr>
        </p:nvGraphicFramePr>
        <p:xfrm>
          <a:off x="624205" y="2270125"/>
          <a:ext cx="7802880" cy="3918585"/>
        </p:xfrm>
        <a:graphic>
          <a:graphicData uri="http://schemas.openxmlformats.org/drawingml/2006/table">
            <a:tbl>
              <a:tblPr/>
              <a:tblGrid>
                <a:gridCol w="2699385">
                  <a:extLst>
                    <a:ext uri="{9D8B030D-6E8A-4147-A177-3AD203B41FA5}">
                      <a16:colId xmlns:a16="http://schemas.microsoft.com/office/drawing/2014/main" val="20000"/>
                    </a:ext>
                  </a:extLst>
                </a:gridCol>
                <a:gridCol w="927735">
                  <a:extLst>
                    <a:ext uri="{9D8B030D-6E8A-4147-A177-3AD203B41FA5}">
                      <a16:colId xmlns:a16="http://schemas.microsoft.com/office/drawing/2014/main" val="20001"/>
                    </a:ext>
                  </a:extLst>
                </a:gridCol>
                <a:gridCol w="963930">
                  <a:extLst>
                    <a:ext uri="{9D8B030D-6E8A-4147-A177-3AD203B41FA5}">
                      <a16:colId xmlns:a16="http://schemas.microsoft.com/office/drawing/2014/main" val="20002"/>
                    </a:ext>
                  </a:extLst>
                </a:gridCol>
                <a:gridCol w="963930">
                  <a:extLst>
                    <a:ext uri="{9D8B030D-6E8A-4147-A177-3AD203B41FA5}">
                      <a16:colId xmlns:a16="http://schemas.microsoft.com/office/drawing/2014/main" val="20003"/>
                    </a:ext>
                  </a:extLst>
                </a:gridCol>
                <a:gridCol w="1156970">
                  <a:extLst>
                    <a:ext uri="{9D8B030D-6E8A-4147-A177-3AD203B41FA5}">
                      <a16:colId xmlns:a16="http://schemas.microsoft.com/office/drawing/2014/main" val="20004"/>
                    </a:ext>
                  </a:extLst>
                </a:gridCol>
                <a:gridCol w="1090930">
                  <a:extLst>
                    <a:ext uri="{9D8B030D-6E8A-4147-A177-3AD203B41FA5}">
                      <a16:colId xmlns:a16="http://schemas.microsoft.com/office/drawing/2014/main" val="20005"/>
                    </a:ext>
                  </a:extLst>
                </a:gridCol>
              </a:tblGrid>
              <a:tr h="636905">
                <a:tc rowSpan="3">
                  <a:txBody>
                    <a:bodyPr/>
                    <a:lstStyle/>
                    <a:p>
                      <a:pPr indent="0" algn="ctr">
                        <a:buNone/>
                      </a:pPr>
                      <a:r>
                        <a:rPr lang="en-US" sz="1400" b="1">
                          <a:latin typeface="Times New Roman" panose="02020603050405020304" pitchFamily="18" charset="0"/>
                          <a:cs typeface="Times New Roman" panose="02020603050405020304" pitchFamily="18" charset="0"/>
                        </a:rPr>
                        <a:t>Nội dung</a:t>
                      </a: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lgn="ctr">
                        <a:buNone/>
                      </a:pPr>
                      <a:r>
                        <a:rPr lang="en-US" sz="1400" b="1">
                          <a:latin typeface="Times New Roman" panose="02020603050405020304" pitchFamily="18" charset="0"/>
                          <a:cs typeface="Times New Roman" panose="02020603050405020304" pitchFamily="18" charset="0"/>
                        </a:rPr>
                        <a:t>Trước khi áp dụng biện pháp</a:t>
                      </a: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lstStyle/>
                    <a:p>
                      <a:pPr indent="0" algn="ctr">
                        <a:buNone/>
                      </a:pPr>
                      <a:r>
                        <a:rPr lang="en-US" sz="1400" b="1">
                          <a:latin typeface="Times New Roman" panose="02020603050405020304" pitchFamily="18" charset="0"/>
                          <a:cs typeface="Times New Roman" panose="02020603050405020304" pitchFamily="18" charset="0"/>
                        </a:rPr>
                        <a:t>Sau khi áp dụng biện pháp</a:t>
                      </a: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rowSpan="2">
                  <a:txBody>
                    <a:bodyPr/>
                    <a:lstStyle/>
                    <a:p>
                      <a:pPr indent="0" algn="ctr">
                        <a:buNone/>
                      </a:pPr>
                      <a:r>
                        <a:rPr lang="en-US" sz="1400" b="1">
                          <a:latin typeface="Times New Roman" panose="02020603050405020304" pitchFamily="18" charset="0"/>
                          <a:cs typeface="Times New Roman" panose="02020603050405020304" pitchFamily="18" charset="0"/>
                        </a:rPr>
                        <a:t>So sánh</a:t>
                      </a: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0680">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lstStyle/>
                    <a:p>
                      <a:pPr indent="0" algn="ctr">
                        <a:buNone/>
                      </a:pPr>
                      <a:r>
                        <a:rPr lang="en-US" sz="1400" b="1" smtClean="0">
                          <a:latin typeface="Times New Roman" panose="02020603050405020304" pitchFamily="18" charset="0"/>
                          <a:ea typeface="+mn-ea"/>
                          <a:cs typeface="Times New Roman" panose="02020603050405020304" pitchFamily="18" charset="0"/>
                        </a:rPr>
                        <a:t>Tháng</a:t>
                      </a:r>
                      <a:r>
                        <a:rPr lang="en-US" sz="1400" b="1" baseline="0" smtClean="0">
                          <a:latin typeface="Times New Roman" panose="02020603050405020304" pitchFamily="18" charset="0"/>
                          <a:ea typeface="+mn-ea"/>
                          <a:cs typeface="Times New Roman" panose="02020603050405020304" pitchFamily="18" charset="0"/>
                        </a:rPr>
                        <a:t> 6</a:t>
                      </a: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lstStyle/>
                    <a:p>
                      <a:pPr indent="0" algn="ctr">
                        <a:buNone/>
                      </a:pPr>
                      <a:r>
                        <a:rPr lang="en-US" sz="1400" b="1" smtClean="0">
                          <a:latin typeface="Times New Roman" panose="02020603050405020304" pitchFamily="18" charset="0"/>
                          <a:ea typeface="+mn-ea"/>
                          <a:cs typeface="Times New Roman" panose="02020603050405020304" pitchFamily="18" charset="0"/>
                        </a:rPr>
                        <a:t>Tháng</a:t>
                      </a:r>
                      <a:r>
                        <a:rPr lang="en-US" sz="1400" b="1" baseline="0" smtClean="0">
                          <a:latin typeface="Times New Roman" panose="02020603050405020304" pitchFamily="18" charset="0"/>
                          <a:ea typeface="+mn-ea"/>
                          <a:cs typeface="Times New Roman" panose="02020603050405020304" pitchFamily="18" charset="0"/>
                        </a:rPr>
                        <a:t> 10</a:t>
                      </a: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1"/>
                  </a:ext>
                </a:extLst>
              </a:tr>
              <a:tr h="637540">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1400" b="1">
                          <a:latin typeface="Times New Roman" panose="02020603050405020304" pitchFamily="18" charset="0"/>
                          <a:cs typeface="Times New Roman" panose="02020603050405020304" pitchFamily="18" charset="0"/>
                        </a:rPr>
                        <a:t>Số trẻ có KN</a:t>
                      </a: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Times New Roman" panose="02020603050405020304" pitchFamily="18" charset="0"/>
                          <a:cs typeface="Times New Roman" panose="02020603050405020304" pitchFamily="18" charset="0"/>
                        </a:rPr>
                        <a:t>Tỷ lệ %</a:t>
                      </a: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Times New Roman" panose="02020603050405020304" pitchFamily="18" charset="0"/>
                          <a:cs typeface="Times New Roman" panose="02020603050405020304" pitchFamily="18" charset="0"/>
                        </a:rPr>
                        <a:t>Số trẻ có KN</a:t>
                      </a: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Times New Roman" panose="02020603050405020304" pitchFamily="18" charset="0"/>
                          <a:cs typeface="Times New Roman" panose="02020603050405020304" pitchFamily="18" charset="0"/>
                        </a:rPr>
                        <a:t>Tỷ lệ %</a:t>
                      </a: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Times New Roman" panose="02020603050405020304" pitchFamily="18" charset="0"/>
                          <a:cs typeface="Times New Roman" panose="02020603050405020304" pitchFamily="18" charset="0"/>
                        </a:rPr>
                        <a:t>Tỷ lệ % tăng</a:t>
                      </a: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2625">
                <a:tc>
                  <a:txBody>
                    <a:bodyPr/>
                    <a:lstStyle/>
                    <a:p>
                      <a:pPr indent="0">
                        <a:buNone/>
                      </a:pPr>
                      <a:r>
                        <a:rPr lang="en-US" sz="1400" b="0">
                          <a:latin typeface="Times New Roman" panose="02020603050405020304" pitchFamily="18" charset="0"/>
                          <a:cs typeface="Times New Roman" panose="02020603050405020304" pitchFamily="18" charset="0"/>
                        </a:rPr>
                        <a:t>Nhóm kỹ năng vệ sinh cá nhân</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smtClean="0">
                          <a:latin typeface="Times New Roman" panose="02020603050405020304" pitchFamily="18" charset="0"/>
                          <a:cs typeface="Times New Roman" panose="02020603050405020304" pitchFamily="18" charset="0"/>
                        </a:rPr>
                        <a:t>10/28</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Times New Roman" panose="02020603050405020304" pitchFamily="18" charset="0"/>
                          <a:cs typeface="Times New Roman" panose="02020603050405020304" pitchFamily="18" charset="0"/>
                        </a:rPr>
                        <a:t>27,8%</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smtClean="0">
                          <a:latin typeface="Times New Roman" panose="02020603050405020304" pitchFamily="18" charset="0"/>
                          <a:cs typeface="Times New Roman" panose="02020603050405020304" pitchFamily="18" charset="0"/>
                        </a:rPr>
                        <a:t>23/28</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Times New Roman" panose="02020603050405020304" pitchFamily="18" charset="0"/>
                          <a:cs typeface="Times New Roman" panose="02020603050405020304" pitchFamily="18" charset="0"/>
                        </a:rPr>
                        <a:t>86,1%</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Times New Roman" panose="02020603050405020304" pitchFamily="18" charset="0"/>
                          <a:cs typeface="Times New Roman" panose="02020603050405020304" pitchFamily="18" charset="0"/>
                        </a:rPr>
                        <a:t>58,3%</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5160">
                <a:tc>
                  <a:txBody>
                    <a:bodyPr/>
                    <a:lstStyle/>
                    <a:p>
                      <a:pPr indent="0">
                        <a:buNone/>
                      </a:pPr>
                      <a:r>
                        <a:rPr lang="en-US" sz="1400" b="0">
                          <a:latin typeface="Times New Roman" panose="02020603050405020304" pitchFamily="18" charset="0"/>
                          <a:cs typeface="Times New Roman" panose="02020603050405020304" pitchFamily="18" charset="0"/>
                        </a:rPr>
                        <a:t>Nhóm kỹ năng trong ăn uống</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smtClean="0">
                          <a:latin typeface="Times New Roman" panose="02020603050405020304" pitchFamily="18" charset="0"/>
                          <a:cs typeface="Times New Roman" panose="02020603050405020304" pitchFamily="18" charset="0"/>
                        </a:rPr>
                        <a:t>9/28</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Times New Roman" panose="02020603050405020304" pitchFamily="18" charset="0"/>
                          <a:cs typeface="Times New Roman" panose="02020603050405020304" pitchFamily="18" charset="0"/>
                        </a:rPr>
                        <a:t>25%</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smtClean="0">
                          <a:latin typeface="Times New Roman" panose="02020603050405020304" pitchFamily="18" charset="0"/>
                          <a:cs typeface="Times New Roman" panose="02020603050405020304" pitchFamily="18" charset="0"/>
                        </a:rPr>
                        <a:t>23/28</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latin typeface="Times New Roman" panose="02020603050405020304" pitchFamily="18" charset="0"/>
                          <a:cs typeface="Times New Roman" panose="02020603050405020304" pitchFamily="18" charset="0"/>
                        </a:rPr>
                        <a:t>91,7%</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Times New Roman" panose="02020603050405020304" pitchFamily="18" charset="0"/>
                          <a:cs typeface="Times New Roman" panose="02020603050405020304" pitchFamily="18" charset="0"/>
                        </a:rPr>
                        <a:t>66,7%</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55675">
                <a:tc>
                  <a:txBody>
                    <a:bodyPr/>
                    <a:lstStyle/>
                    <a:p>
                      <a:pPr indent="0">
                        <a:buNone/>
                      </a:pPr>
                      <a:r>
                        <a:rPr lang="en-US" sz="1400" b="0">
                          <a:latin typeface="Times New Roman" panose="02020603050405020304" pitchFamily="18" charset="0"/>
                          <a:cs typeface="Times New Roman" panose="02020603050405020304" pitchFamily="18" charset="0"/>
                        </a:rPr>
                        <a:t>Nhóm kỹ năng trong các hoạt động học và hoạt động khác.</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smtClean="0">
                          <a:latin typeface="Times New Roman" panose="02020603050405020304" pitchFamily="18" charset="0"/>
                          <a:cs typeface="Times New Roman" panose="02020603050405020304" pitchFamily="18" charset="0"/>
                        </a:rPr>
                        <a:t>13/28</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Times New Roman" panose="02020603050405020304" pitchFamily="18" charset="0"/>
                          <a:cs typeface="Times New Roman" panose="02020603050405020304" pitchFamily="18" charset="0"/>
                        </a:rPr>
                        <a:t>36,1%</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smtClean="0">
                          <a:latin typeface="Times New Roman" panose="02020603050405020304" pitchFamily="18" charset="0"/>
                          <a:cs typeface="Times New Roman" panose="02020603050405020304" pitchFamily="18" charset="0"/>
                        </a:rPr>
                        <a:t>22/28</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Times New Roman" panose="02020603050405020304" pitchFamily="18" charset="0"/>
                          <a:cs typeface="Times New Roman" panose="02020603050405020304" pitchFamily="18" charset="0"/>
                        </a:rPr>
                        <a:t>83,3%</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Times New Roman" panose="02020603050405020304" pitchFamily="18" charset="0"/>
                          <a:cs typeface="Times New Roman" panose="02020603050405020304" pitchFamily="18" charset="0"/>
                        </a:rPr>
                        <a:t>47,2%</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ppt_w</p:attrName>
                                        </p:attrNameLst>
                                      </p:cBhvr>
                                      <p:tavLst>
                                        <p:tav tm="0" fmla="#ppt_w*sin(2.5*pi*$)">
                                          <p:val>
                                            <p:fltVal val="0"/>
                                          </p:val>
                                        </p:tav>
                                        <p:tav tm="100000">
                                          <p:val>
                                            <p:fltVal val="1"/>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000"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ppt_w</p:attrName>
                                        </p:attrNameLst>
                                      </p:cBhvr>
                                      <p:tavLst>
                                        <p:tav tm="0" fmla="#ppt_w*sin(2.5*pi*$)">
                                          <p:val>
                                            <p:fltVal val="0"/>
                                          </p:val>
                                        </p:tav>
                                        <p:tav tm="100000">
                                          <p:val>
                                            <p:fltVal val="1"/>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000"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ppt_w</p:attrName>
                                        </p:attrNameLst>
                                      </p:cBhvr>
                                      <p:tavLst>
                                        <p:tav tm="0" fmla="#ppt_w*sin(2.5*pi*$)">
                                          <p:val>
                                            <p:fltVal val="0"/>
                                          </p:val>
                                        </p:tav>
                                        <p:tav tm="100000">
                                          <p:val>
                                            <p:fltVal val="1"/>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animBg="1"/>
      <p:bldP spid="3" grpId="1" animBg="1"/>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8229600" cy="4525963"/>
          </a:xfrm>
        </p:spPr>
        <p:txBody>
          <a:bodyPr>
            <a:normAutofit fontScale="67500" lnSpcReduction="20000"/>
          </a:bodyPr>
          <a:lstStyle/>
          <a:p>
            <a:pPr marL="0" indent="0">
              <a:buFont typeface="Wingdings" panose="05000000000000000000" pitchFamily="2" charset="2"/>
              <a:buNone/>
            </a:pPr>
            <a:endParaRPr lang="en-US" dirty="0" smtClean="0"/>
          </a:p>
          <a:p>
            <a:pPr>
              <a:buFont typeface="Wingdings" panose="05000000000000000000" pitchFamily="2" charset="2"/>
              <a:buChar char="Ø"/>
            </a:pPr>
            <a:r>
              <a:rPr lang="en-US" dirty="0">
                <a:solidFill>
                  <a:schemeClr val="tx1"/>
                </a:solidFill>
                <a:latin typeface="Times New Roman" panose="02020603050405020304" pitchFamily="18" charset="0"/>
                <a:cs typeface="Times New Roman" panose="02020603050405020304" pitchFamily="18" charset="0"/>
              </a:rPr>
              <a:t>Bác Hồ kính yêu đã nói: “Tuổi nhỏ làm việc nhỏ, tùy theo sức của mình…”.  Với trẻ từ 24 – 36 tháng tuổi các bé đã được cô giáo hướng dẫn và tự thực hiện từ những việc đơn giản nhất như kỹ năng cầm thìa đúng cách, xúc cơm, cầm cốc uống nước, uống sữa, nhận biết đồ cá nhân… </a:t>
            </a:r>
          </a:p>
          <a:p>
            <a:pPr>
              <a:buFont typeface="Wingdings" panose="05000000000000000000" pitchFamily="2" charset="2"/>
              <a:buChar char="Ø"/>
            </a:pPr>
            <a:r>
              <a:rPr lang="en-US" dirty="0">
                <a:solidFill>
                  <a:schemeClr val="tx1"/>
                </a:solidFill>
                <a:latin typeface="Times New Roman" panose="02020603050405020304" pitchFamily="18" charset="0"/>
                <a:cs typeface="Times New Roman" panose="02020603050405020304" pitchFamily="18" charset="0"/>
              </a:rPr>
              <a:t>Kỹ năng tự phục vụ là một yếu tố quan trọng điều khiển ý thức và hành vi của con người. Giáo dục kỹ năng tự phục vụ sớm cho trẻ sẽ mang lại cho các bé rất nhiều lợi ích về mặt sức khỏe, giáo dục và cả văn hóa xã hội, sớm có ý thức và khả năng thích nghi với cuộc sống. </a:t>
            </a:r>
          </a:p>
          <a:p>
            <a:pPr>
              <a:buFont typeface="Wingdings" panose="05000000000000000000" pitchFamily="2" charset="2"/>
              <a:buChar char="Ø"/>
            </a:pPr>
            <a:r>
              <a:rPr lang="en-US" dirty="0">
                <a:solidFill>
                  <a:schemeClr val="tx1"/>
                </a:solidFill>
                <a:latin typeface="Times New Roman" panose="02020603050405020304" pitchFamily="18" charset="0"/>
                <a:cs typeface="Times New Roman" panose="02020603050405020304" pitchFamily="18" charset="0"/>
              </a:rPr>
              <a:t>Qua thực hiện và áp dụng các phương pháp dạy trẻ kỹ năng tự phục vụ, tôi nhận thấy các cháu lớp tôi đã có kỹ năng tự phục vụ rất tốt là nền tảng vững chắc để các cháu tiếp thu kiến thức của những năm học tiếp theo.</a:t>
            </a:r>
          </a:p>
        </p:txBody>
      </p:sp>
      <p:sp>
        <p:nvSpPr>
          <p:cNvPr id="6" name="Title 5"/>
          <p:cNvSpPr>
            <a:spLocks noGrp="1"/>
          </p:cNvSpPr>
          <p:nvPr>
            <p:ph type="title"/>
          </p:nvPr>
        </p:nvSpPr>
        <p:spPr>
          <a:xfrm>
            <a:off x="2895600" y="304800"/>
            <a:ext cx="2971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vi-VN" sz="3600" b="1" dirty="0" err="1" smtClean="0">
                <a:latin typeface="Times New Roman" panose="02020603050405020304" pitchFamily="18" charset="0"/>
                <a:cs typeface="Times New Roman" panose="02020603050405020304" pitchFamily="18" charset="0"/>
              </a:rPr>
              <a:t>Kết</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luận</a:t>
            </a:r>
            <a:endParaRPr lang="en-US" altLang="vi-VN" sz="3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wedg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wedg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wedg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marR="45720" indent="0" algn="just">
              <a:lnSpc>
                <a:spcPct val="120000"/>
              </a:lnSpc>
              <a:spcBef>
                <a:spcPts val="0"/>
              </a:spcBef>
              <a:spcAft>
                <a:spcPts val="0"/>
              </a:spcAft>
              <a:buNone/>
              <a:tabLst>
                <a:tab pos="457200" algn="l"/>
                <a:tab pos="5715000" algn="l"/>
              </a:tabLst>
            </a:pPr>
            <a:r>
              <a:rPr lang="en-US" sz="2000" spc="-10" dirty="0" err="1">
                <a:solidFill>
                  <a:srgbClr val="000000"/>
                </a:solidFill>
                <a:latin typeface="Times New Roman" panose="02020603050405020304"/>
                <a:ea typeface="Times New Roman" panose="02020603050405020304"/>
              </a:rPr>
              <a:t>Trên</a:t>
            </a:r>
            <a:r>
              <a:rPr lang="en-US" sz="2000" spc="-10" dirty="0">
                <a:solidFill>
                  <a:srgbClr val="000000"/>
                </a:solidFill>
                <a:latin typeface="Times New Roman" panose="02020603050405020304"/>
                <a:ea typeface="Times New Roman" panose="02020603050405020304"/>
              </a:rPr>
              <a:t> </a:t>
            </a:r>
            <a:r>
              <a:rPr lang="en-US" sz="2000" spc="-10" dirty="0" err="1">
                <a:solidFill>
                  <a:srgbClr val="000000"/>
                </a:solidFill>
                <a:latin typeface="Times New Roman" panose="02020603050405020304"/>
                <a:ea typeface="Times New Roman" panose="02020603050405020304"/>
              </a:rPr>
              <a:t>đây</a:t>
            </a:r>
            <a:r>
              <a:rPr lang="en-US" sz="2000" spc="-10" dirty="0">
                <a:solidFill>
                  <a:srgbClr val="000000"/>
                </a:solidFill>
                <a:latin typeface="Times New Roman" panose="02020603050405020304"/>
                <a:ea typeface="Times New Roman" panose="02020603050405020304"/>
              </a:rPr>
              <a:t> </a:t>
            </a:r>
            <a:r>
              <a:rPr lang="en-US" sz="2000" spc="-10" dirty="0" err="1">
                <a:solidFill>
                  <a:srgbClr val="000000"/>
                </a:solidFill>
                <a:latin typeface="Times New Roman" panose="02020603050405020304"/>
                <a:ea typeface="Times New Roman" panose="02020603050405020304"/>
              </a:rPr>
              <a:t>là</a:t>
            </a:r>
            <a:r>
              <a:rPr lang="en-US" sz="2000" spc="-10" dirty="0">
                <a:solidFill>
                  <a:srgbClr val="000000"/>
                </a:solidFill>
                <a:latin typeface="Times New Roman" panose="02020603050405020304"/>
                <a:ea typeface="Times New Roman" panose="02020603050405020304"/>
              </a:rPr>
              <a:t> </a:t>
            </a:r>
            <a:r>
              <a:rPr lang="en-US" sz="2000" spc="-10" dirty="0" err="1">
                <a:solidFill>
                  <a:srgbClr val="000000"/>
                </a:solidFill>
                <a:latin typeface="Times New Roman" panose="02020603050405020304"/>
                <a:ea typeface="Times New Roman" panose="02020603050405020304"/>
              </a:rPr>
              <a:t>một</a:t>
            </a:r>
            <a:r>
              <a:rPr lang="en-US" sz="2000" spc="-10" dirty="0">
                <a:solidFill>
                  <a:srgbClr val="000000"/>
                </a:solidFill>
                <a:latin typeface="Times New Roman" panose="02020603050405020304"/>
                <a:ea typeface="Times New Roman" panose="02020603050405020304"/>
              </a:rPr>
              <a:t> </a:t>
            </a:r>
            <a:r>
              <a:rPr lang="en-US" sz="2000" spc="-10" dirty="0" err="1">
                <a:solidFill>
                  <a:srgbClr val="000000"/>
                </a:solidFill>
                <a:latin typeface="Times New Roman" panose="02020603050405020304"/>
                <a:ea typeface="Times New Roman" panose="02020603050405020304"/>
              </a:rPr>
              <a:t>số</a:t>
            </a:r>
            <a:r>
              <a:rPr lang="en-US" sz="2000" spc="-10" dirty="0">
                <a:solidFill>
                  <a:srgbClr val="000000"/>
                </a:solidFill>
                <a:latin typeface="Times New Roman" panose="02020603050405020304"/>
                <a:ea typeface="Times New Roman" panose="02020603050405020304"/>
              </a:rPr>
              <a:t> </a:t>
            </a:r>
            <a:r>
              <a:rPr lang="en-US" sz="2000" spc="-10" dirty="0" err="1">
                <a:solidFill>
                  <a:srgbClr val="000000"/>
                </a:solidFill>
                <a:latin typeface="Times New Roman" panose="02020603050405020304"/>
                <a:ea typeface="Times New Roman" panose="02020603050405020304"/>
              </a:rPr>
              <a:t>kinh</a:t>
            </a:r>
            <a:r>
              <a:rPr lang="en-US" sz="2000" spc="-10" dirty="0">
                <a:solidFill>
                  <a:srgbClr val="000000"/>
                </a:solidFill>
                <a:latin typeface="Times New Roman" panose="02020603050405020304"/>
                <a:ea typeface="Times New Roman" panose="02020603050405020304"/>
              </a:rPr>
              <a:t> </a:t>
            </a:r>
            <a:r>
              <a:rPr lang="en-US" sz="2000" spc="-10" dirty="0" err="1">
                <a:solidFill>
                  <a:srgbClr val="000000"/>
                </a:solidFill>
                <a:latin typeface="Times New Roman" panose="02020603050405020304"/>
                <a:ea typeface="Times New Roman" panose="02020603050405020304"/>
              </a:rPr>
              <a:t>nghiệm</a:t>
            </a:r>
            <a:r>
              <a:rPr lang="en-US" sz="2000" spc="-10" dirty="0">
                <a:solidFill>
                  <a:srgbClr val="000000"/>
                </a:solidFill>
                <a:latin typeface="Times New Roman" panose="02020603050405020304"/>
                <a:ea typeface="Times New Roman" panose="02020603050405020304"/>
              </a:rPr>
              <a:t> </a:t>
            </a:r>
            <a:r>
              <a:rPr lang="en-US" sz="2000" spc="-10" dirty="0" err="1">
                <a:solidFill>
                  <a:srgbClr val="000000"/>
                </a:solidFill>
                <a:latin typeface="Times New Roman" panose="02020603050405020304"/>
                <a:ea typeface="Times New Roman" panose="02020603050405020304"/>
              </a:rPr>
              <a:t>của</a:t>
            </a:r>
            <a:r>
              <a:rPr lang="en-US" sz="2000" spc="-10" dirty="0">
                <a:solidFill>
                  <a:srgbClr val="000000"/>
                </a:solidFill>
                <a:latin typeface="Times New Roman" panose="02020603050405020304"/>
                <a:ea typeface="Times New Roman" panose="02020603050405020304"/>
              </a:rPr>
              <a:t> </a:t>
            </a:r>
            <a:r>
              <a:rPr lang="en-US" sz="2000" spc="-10" dirty="0" err="1">
                <a:solidFill>
                  <a:srgbClr val="000000"/>
                </a:solidFill>
                <a:latin typeface="Times New Roman" panose="02020603050405020304"/>
                <a:ea typeface="Times New Roman" panose="02020603050405020304"/>
              </a:rPr>
              <a:t>tôi</a:t>
            </a:r>
            <a:r>
              <a:rPr lang="en-US" sz="2000" spc="-10" dirty="0">
                <a:solidFill>
                  <a:srgbClr val="000000"/>
                </a:solidFill>
                <a:latin typeface="Times New Roman" panose="02020603050405020304"/>
                <a:ea typeface="Times New Roman" panose="02020603050405020304"/>
              </a:rPr>
              <a:t> </a:t>
            </a:r>
            <a:r>
              <a:rPr lang="en-US" sz="2000" spc="-10" dirty="0" err="1">
                <a:solidFill>
                  <a:srgbClr val="000000"/>
                </a:solidFill>
                <a:latin typeface="Times New Roman" panose="02020603050405020304"/>
                <a:ea typeface="Times New Roman" panose="02020603050405020304"/>
              </a:rPr>
              <a:t>về</a:t>
            </a:r>
            <a:r>
              <a:rPr lang="en-US" sz="2000" i="1" spc="-10" dirty="0">
                <a:solidFill>
                  <a:srgbClr val="000000"/>
                </a:solidFill>
                <a:latin typeface="Times New Roman" panose="02020603050405020304"/>
                <a:ea typeface="Times New Roman" panose="02020603050405020304"/>
              </a:rPr>
              <a:t>:</a:t>
            </a:r>
            <a:r>
              <a:rPr lang="en-US" sz="2000" spc="-10" dirty="0">
                <a:solidFill>
                  <a:srgbClr val="000000"/>
                </a:solidFill>
                <a:latin typeface="Times New Roman" panose="02020603050405020304"/>
                <a:ea typeface="Times New Roman" panose="02020603050405020304"/>
              </a:rPr>
              <a:t> </a:t>
            </a:r>
            <a:r>
              <a:rPr lang="en-US" sz="2000" b="1" i="1" spc="-10" dirty="0">
                <a:solidFill>
                  <a:srgbClr val="000000"/>
                </a:solidFill>
                <a:latin typeface="Times New Roman" panose="02020603050405020304"/>
                <a:ea typeface="Times New Roman" panose="02020603050405020304"/>
              </a:rPr>
              <a:t>“</a:t>
            </a:r>
            <a:r>
              <a:rPr lang="en-US" sz="2000" b="1" i="1" spc="-10" dirty="0">
                <a:latin typeface="Times New Roman" panose="02020603050405020304"/>
                <a:ea typeface="Times New Roman" panose="02020603050405020304"/>
              </a:rPr>
              <a:t> </a:t>
            </a:r>
            <a:r>
              <a:rPr lang="en-US" sz="2000" b="1" dirty="0">
                <a:solidFill>
                  <a:srgbClr val="000000"/>
                </a:solidFill>
                <a:latin typeface="Times New Roman" panose="02020603050405020304" pitchFamily="18" charset="0"/>
                <a:cs typeface="Times New Roman" panose="02020603050405020304" pitchFamily="18" charset="0"/>
                <a:sym typeface="+mn-ea"/>
              </a:rPr>
              <a:t>Một số biện pháp giáo dục kỹ  năng tự phục vụ cho trẻ 24-36 tháng ở trường mầm non</a:t>
            </a:r>
            <a:r>
              <a:rPr lang="pt-BR" sz="2000" b="1" i="1" spc="-10" dirty="0">
                <a:solidFill>
                  <a:srgbClr val="000000"/>
                </a:solidFill>
                <a:latin typeface="Times New Roman" panose="02020603050405020304"/>
                <a:ea typeface="Times New Roman" panose="02020603050405020304"/>
              </a:rPr>
              <a:t>”. </a:t>
            </a:r>
            <a:r>
              <a:rPr lang="en-US" sz="2000" spc="-10" dirty="0" err="1">
                <a:solidFill>
                  <a:srgbClr val="000000"/>
                </a:solidFill>
                <a:latin typeface="Times New Roman" panose="02020603050405020304"/>
                <a:ea typeface="Times New Roman" panose="02020603050405020304"/>
              </a:rPr>
              <a:t>Trong</a:t>
            </a:r>
            <a:r>
              <a:rPr lang="en-US" sz="2000" spc="-10" dirty="0">
                <a:solidFill>
                  <a:srgbClr val="000000"/>
                </a:solidFill>
                <a:latin typeface="Times New Roman" panose="02020603050405020304"/>
                <a:ea typeface="Times New Roman" panose="02020603050405020304"/>
              </a:rPr>
              <a:t> </a:t>
            </a:r>
            <a:r>
              <a:rPr lang="en-US" sz="2000" spc="-10" dirty="0" err="1">
                <a:solidFill>
                  <a:srgbClr val="000000"/>
                </a:solidFill>
                <a:latin typeface="Times New Roman" panose="02020603050405020304"/>
                <a:ea typeface="Times New Roman" panose="02020603050405020304"/>
              </a:rPr>
              <a:t>quá</a:t>
            </a:r>
            <a:r>
              <a:rPr lang="en-US" sz="2000" spc="-10" dirty="0">
                <a:solidFill>
                  <a:srgbClr val="000000"/>
                </a:solidFill>
                <a:latin typeface="Times New Roman" panose="02020603050405020304"/>
                <a:ea typeface="Times New Roman" panose="02020603050405020304"/>
              </a:rPr>
              <a:t> </a:t>
            </a:r>
            <a:r>
              <a:rPr lang="en-US" sz="2000" spc="-10" dirty="0" err="1">
                <a:solidFill>
                  <a:srgbClr val="000000"/>
                </a:solidFill>
                <a:latin typeface="Times New Roman" panose="02020603050405020304"/>
                <a:ea typeface="Times New Roman" panose="02020603050405020304"/>
              </a:rPr>
              <a:t>trình</a:t>
            </a:r>
            <a:r>
              <a:rPr lang="en-US" sz="2000" spc="-10" dirty="0">
                <a:solidFill>
                  <a:srgbClr val="000000"/>
                </a:solidFill>
                <a:latin typeface="Times New Roman" panose="02020603050405020304"/>
                <a:ea typeface="Times New Roman" panose="02020603050405020304"/>
              </a:rPr>
              <a:t> </a:t>
            </a:r>
            <a:r>
              <a:rPr lang="en-US" sz="2000" spc="-10" dirty="0" err="1">
                <a:solidFill>
                  <a:srgbClr val="000000"/>
                </a:solidFill>
                <a:latin typeface="Times New Roman" panose="02020603050405020304"/>
                <a:ea typeface="Times New Roman" panose="02020603050405020304"/>
              </a:rPr>
              <a:t>thực</a:t>
            </a:r>
            <a:r>
              <a:rPr lang="en-US" sz="2000" spc="-10" dirty="0">
                <a:solidFill>
                  <a:srgbClr val="000000"/>
                </a:solidFill>
                <a:latin typeface="Times New Roman" panose="02020603050405020304"/>
                <a:ea typeface="Times New Roman" panose="02020603050405020304"/>
              </a:rPr>
              <a:t> </a:t>
            </a:r>
            <a:r>
              <a:rPr lang="en-US" sz="2000" spc="-10" dirty="0" err="1">
                <a:solidFill>
                  <a:srgbClr val="000000"/>
                </a:solidFill>
                <a:latin typeface="Times New Roman" panose="02020603050405020304"/>
                <a:ea typeface="Times New Roman" panose="02020603050405020304"/>
              </a:rPr>
              <a:t>hiện</a:t>
            </a:r>
            <a:r>
              <a:rPr lang="en-US" sz="2000" spc="-10" dirty="0">
                <a:solidFill>
                  <a:srgbClr val="000000"/>
                </a:solidFill>
                <a:latin typeface="Times New Roman" panose="02020603050405020304"/>
                <a:ea typeface="Times New Roman" panose="02020603050405020304"/>
              </a:rPr>
              <a:t> </a:t>
            </a:r>
            <a:r>
              <a:rPr lang="en-US" sz="2000" spc="-10" dirty="0" err="1">
                <a:solidFill>
                  <a:srgbClr val="000000"/>
                </a:solidFill>
                <a:latin typeface="Times New Roman" panose="02020603050405020304"/>
                <a:ea typeface="Times New Roman" panose="02020603050405020304"/>
              </a:rPr>
              <a:t>đề</a:t>
            </a:r>
            <a:r>
              <a:rPr lang="en-US" sz="2000" spc="-10" dirty="0">
                <a:solidFill>
                  <a:srgbClr val="000000"/>
                </a:solidFill>
                <a:latin typeface="Times New Roman" panose="02020603050405020304"/>
                <a:ea typeface="Times New Roman" panose="02020603050405020304"/>
              </a:rPr>
              <a:t> </a:t>
            </a:r>
            <a:r>
              <a:rPr lang="en-US" sz="2000" spc="-10" dirty="0" err="1">
                <a:solidFill>
                  <a:srgbClr val="000000"/>
                </a:solidFill>
                <a:latin typeface="Times New Roman" panose="02020603050405020304"/>
                <a:ea typeface="Times New Roman" panose="02020603050405020304"/>
              </a:rPr>
              <a:t>tài</a:t>
            </a:r>
            <a:r>
              <a:rPr lang="en-US" sz="2000" spc="-10" dirty="0">
                <a:solidFill>
                  <a:srgbClr val="000000"/>
                </a:solidFill>
                <a:latin typeface="Times New Roman" panose="02020603050405020304"/>
                <a:ea typeface="Times New Roman" panose="02020603050405020304"/>
              </a:rPr>
              <a:t> </a:t>
            </a:r>
            <a:r>
              <a:rPr lang="en-US" sz="2000" spc="-10" dirty="0" err="1">
                <a:solidFill>
                  <a:srgbClr val="000000"/>
                </a:solidFill>
                <a:latin typeface="Times New Roman" panose="02020603050405020304"/>
                <a:ea typeface="Times New Roman" panose="02020603050405020304"/>
              </a:rPr>
              <a:t>vẫn</a:t>
            </a:r>
            <a:r>
              <a:rPr lang="en-US" sz="2000" spc="-10" dirty="0">
                <a:solidFill>
                  <a:srgbClr val="000000"/>
                </a:solidFill>
                <a:latin typeface="Times New Roman" panose="02020603050405020304"/>
                <a:ea typeface="Times New Roman" panose="02020603050405020304"/>
              </a:rPr>
              <a:t> </a:t>
            </a:r>
            <a:r>
              <a:rPr lang="en-US" sz="2000" spc="-10" dirty="0" err="1">
                <a:solidFill>
                  <a:srgbClr val="000000"/>
                </a:solidFill>
                <a:latin typeface="Times New Roman" panose="02020603050405020304"/>
                <a:ea typeface="Times New Roman" panose="02020603050405020304"/>
              </a:rPr>
              <a:t>không</a:t>
            </a:r>
            <a:r>
              <a:rPr lang="en-US" sz="2000" spc="-10" dirty="0">
                <a:solidFill>
                  <a:srgbClr val="000000"/>
                </a:solidFill>
                <a:latin typeface="Times New Roman" panose="02020603050405020304"/>
                <a:ea typeface="Times New Roman" panose="02020603050405020304"/>
              </a:rPr>
              <a:t> </a:t>
            </a:r>
            <a:r>
              <a:rPr lang="en-US" sz="2000" spc="-10" dirty="0" err="1">
                <a:solidFill>
                  <a:srgbClr val="000000"/>
                </a:solidFill>
                <a:latin typeface="Times New Roman" panose="02020603050405020304"/>
                <a:ea typeface="Times New Roman" panose="02020603050405020304"/>
              </a:rPr>
              <a:t>tránh</a:t>
            </a:r>
            <a:r>
              <a:rPr lang="en-US" sz="2000" spc="-10" dirty="0">
                <a:solidFill>
                  <a:srgbClr val="000000"/>
                </a:solidFill>
                <a:latin typeface="Times New Roman" panose="02020603050405020304"/>
                <a:ea typeface="Times New Roman" panose="02020603050405020304"/>
              </a:rPr>
              <a:t> </a:t>
            </a:r>
            <a:r>
              <a:rPr lang="en-US" sz="2000" spc="-10" dirty="0" err="1">
                <a:solidFill>
                  <a:srgbClr val="000000"/>
                </a:solidFill>
                <a:latin typeface="Times New Roman" panose="02020603050405020304"/>
                <a:ea typeface="Times New Roman" panose="02020603050405020304"/>
              </a:rPr>
              <a:t>khỏi</a:t>
            </a:r>
            <a:r>
              <a:rPr lang="en-US" sz="2000" spc="-10" dirty="0">
                <a:solidFill>
                  <a:srgbClr val="000000"/>
                </a:solidFill>
                <a:latin typeface="Times New Roman" panose="02020603050405020304"/>
                <a:ea typeface="Times New Roman" panose="02020603050405020304"/>
              </a:rPr>
              <a:t> </a:t>
            </a:r>
            <a:r>
              <a:rPr lang="en-US" sz="2000" spc="-10" dirty="0" err="1">
                <a:solidFill>
                  <a:srgbClr val="000000"/>
                </a:solidFill>
                <a:latin typeface="Times New Roman" panose="02020603050405020304"/>
                <a:ea typeface="Times New Roman" panose="02020603050405020304"/>
              </a:rPr>
              <a:t>những</a:t>
            </a:r>
            <a:r>
              <a:rPr lang="en-US" sz="2000" spc="-10" dirty="0">
                <a:solidFill>
                  <a:srgbClr val="000000"/>
                </a:solidFill>
                <a:latin typeface="Times New Roman" panose="02020603050405020304"/>
                <a:ea typeface="Times New Roman" panose="02020603050405020304"/>
              </a:rPr>
              <a:t> </a:t>
            </a:r>
            <a:r>
              <a:rPr lang="en-US" sz="2000" spc="-10" dirty="0" err="1">
                <a:solidFill>
                  <a:srgbClr val="000000"/>
                </a:solidFill>
                <a:latin typeface="Times New Roman" panose="02020603050405020304"/>
                <a:ea typeface="Times New Roman" panose="02020603050405020304"/>
              </a:rPr>
              <a:t>hạn</a:t>
            </a:r>
            <a:r>
              <a:rPr lang="en-US" sz="2000" spc="-10" dirty="0">
                <a:solidFill>
                  <a:srgbClr val="000000"/>
                </a:solidFill>
                <a:latin typeface="Times New Roman" panose="02020603050405020304"/>
                <a:ea typeface="Times New Roman" panose="02020603050405020304"/>
              </a:rPr>
              <a:t> </a:t>
            </a:r>
            <a:r>
              <a:rPr lang="en-US" sz="2000" spc="-10" dirty="0" err="1">
                <a:solidFill>
                  <a:srgbClr val="000000"/>
                </a:solidFill>
                <a:latin typeface="Times New Roman" panose="02020603050405020304"/>
                <a:ea typeface="Times New Roman" panose="02020603050405020304"/>
              </a:rPr>
              <a:t>chế</a:t>
            </a:r>
            <a:r>
              <a:rPr lang="en-US" sz="2000" spc="-10" dirty="0">
                <a:solidFill>
                  <a:srgbClr val="000000"/>
                </a:solidFill>
                <a:latin typeface="Times New Roman" panose="02020603050405020304"/>
                <a:ea typeface="Times New Roman" panose="02020603050405020304"/>
              </a:rPr>
              <a:t>, </a:t>
            </a:r>
            <a:r>
              <a:rPr lang="en-US" sz="2000" spc="-10" dirty="0" err="1">
                <a:solidFill>
                  <a:srgbClr val="000000"/>
                </a:solidFill>
                <a:latin typeface="Times New Roman" panose="02020603050405020304"/>
                <a:ea typeface="Times New Roman" panose="02020603050405020304"/>
              </a:rPr>
              <a:t>thiếu</a:t>
            </a:r>
            <a:r>
              <a:rPr lang="en-US" sz="2000" spc="-10" dirty="0">
                <a:solidFill>
                  <a:srgbClr val="000000"/>
                </a:solidFill>
                <a:latin typeface="Times New Roman" panose="02020603050405020304"/>
                <a:ea typeface="Times New Roman" panose="02020603050405020304"/>
              </a:rPr>
              <a:t> </a:t>
            </a:r>
            <a:r>
              <a:rPr lang="en-US" sz="2000" spc="-10" dirty="0" err="1">
                <a:solidFill>
                  <a:srgbClr val="000000"/>
                </a:solidFill>
                <a:latin typeface="Times New Roman" panose="02020603050405020304"/>
                <a:ea typeface="Times New Roman" panose="02020603050405020304"/>
              </a:rPr>
              <a:t>sót</a:t>
            </a:r>
            <a:r>
              <a:rPr lang="en-US" sz="2000" spc="-10" dirty="0">
                <a:solidFill>
                  <a:srgbClr val="000000"/>
                </a:solidFill>
                <a:latin typeface="Times New Roman" panose="02020603050405020304"/>
                <a:ea typeface="Times New Roman" panose="02020603050405020304"/>
              </a:rPr>
              <a:t>. </a:t>
            </a:r>
            <a:r>
              <a:rPr lang="en-US" sz="2000" spc="-10" dirty="0" err="1">
                <a:solidFill>
                  <a:srgbClr val="000000"/>
                </a:solidFill>
                <a:latin typeface="Times New Roman" panose="02020603050405020304"/>
                <a:ea typeface="Times New Roman" panose="02020603050405020304"/>
              </a:rPr>
              <a:t>Kính</a:t>
            </a:r>
            <a:r>
              <a:rPr lang="en-US" sz="2000" spc="-10" dirty="0">
                <a:solidFill>
                  <a:srgbClr val="000000"/>
                </a:solidFill>
                <a:latin typeface="Times New Roman" panose="02020603050405020304"/>
                <a:ea typeface="Times New Roman" panose="02020603050405020304"/>
              </a:rPr>
              <a:t> </a:t>
            </a:r>
            <a:r>
              <a:rPr lang="en-US" sz="2000" spc="-10" dirty="0" err="1">
                <a:solidFill>
                  <a:srgbClr val="000000"/>
                </a:solidFill>
                <a:latin typeface="Times New Roman" panose="02020603050405020304"/>
                <a:ea typeface="Times New Roman" panose="02020603050405020304"/>
              </a:rPr>
              <a:t>mong</a:t>
            </a:r>
            <a:r>
              <a:rPr lang="en-US" sz="2000" spc="-10" dirty="0">
                <a:solidFill>
                  <a:srgbClr val="000000"/>
                </a:solidFill>
                <a:latin typeface="Times New Roman" panose="02020603050405020304"/>
                <a:ea typeface="Times New Roman" panose="02020603050405020304"/>
              </a:rPr>
              <a:t> </a:t>
            </a:r>
            <a:r>
              <a:rPr lang="en-US" sz="2000" spc="-10" dirty="0" err="1" smtClean="0">
                <a:solidFill>
                  <a:srgbClr val="000000"/>
                </a:solidFill>
                <a:latin typeface="Times New Roman" panose="02020603050405020304"/>
                <a:ea typeface="Times New Roman" panose="02020603050405020304"/>
              </a:rPr>
              <a:t>nhận</a:t>
            </a:r>
            <a:r>
              <a:rPr lang="en-US" sz="2000" spc="-10" dirty="0" smtClean="0">
                <a:solidFill>
                  <a:srgbClr val="000000"/>
                </a:solidFill>
                <a:latin typeface="Times New Roman" panose="02020603050405020304"/>
                <a:ea typeface="Times New Roman" panose="02020603050405020304"/>
              </a:rPr>
              <a:t> </a:t>
            </a:r>
            <a:r>
              <a:rPr lang="en-US" sz="2000" spc="-10" dirty="0" err="1" smtClean="0">
                <a:solidFill>
                  <a:srgbClr val="000000"/>
                </a:solidFill>
                <a:latin typeface="Times New Roman" panose="02020603050405020304"/>
                <a:ea typeface="Times New Roman" panose="02020603050405020304"/>
              </a:rPr>
              <a:t>được</a:t>
            </a:r>
            <a:r>
              <a:rPr lang="en-US" sz="2000" spc="-10" dirty="0" smtClean="0">
                <a:solidFill>
                  <a:srgbClr val="000000"/>
                </a:solidFill>
                <a:latin typeface="Times New Roman" panose="02020603050405020304"/>
                <a:ea typeface="Times New Roman" panose="02020603050405020304"/>
              </a:rPr>
              <a:t> </a:t>
            </a:r>
            <a:r>
              <a:rPr lang="en-US" sz="2000" spc="-10" dirty="0" err="1" smtClean="0">
                <a:solidFill>
                  <a:srgbClr val="000000"/>
                </a:solidFill>
                <a:latin typeface="Times New Roman" panose="02020603050405020304"/>
                <a:ea typeface="Times New Roman" panose="02020603050405020304"/>
              </a:rPr>
              <a:t>sự</a:t>
            </a:r>
            <a:r>
              <a:rPr lang="en-US" sz="2000" spc="-10" dirty="0" smtClean="0">
                <a:solidFill>
                  <a:srgbClr val="000000"/>
                </a:solidFill>
                <a:latin typeface="Times New Roman" panose="02020603050405020304"/>
                <a:ea typeface="Times New Roman" panose="02020603050405020304"/>
              </a:rPr>
              <a:t> </a:t>
            </a:r>
            <a:r>
              <a:rPr lang="en-US" sz="2000" spc="-10" dirty="0" err="1" smtClean="0">
                <a:solidFill>
                  <a:srgbClr val="000000"/>
                </a:solidFill>
                <a:latin typeface="Times New Roman" panose="02020603050405020304"/>
                <a:ea typeface="Times New Roman" panose="02020603050405020304"/>
              </a:rPr>
              <a:t>góp</a:t>
            </a:r>
            <a:r>
              <a:rPr lang="en-US" sz="2000" spc="-10" dirty="0" smtClean="0">
                <a:solidFill>
                  <a:srgbClr val="000000"/>
                </a:solidFill>
                <a:latin typeface="Times New Roman" panose="02020603050405020304"/>
                <a:ea typeface="Times New Roman" panose="02020603050405020304"/>
              </a:rPr>
              <a:t> </a:t>
            </a:r>
            <a:r>
              <a:rPr lang="en-US" sz="2000" spc="-10" dirty="0">
                <a:solidFill>
                  <a:srgbClr val="000000"/>
                </a:solidFill>
                <a:latin typeface="Times New Roman" panose="02020603050405020304"/>
                <a:ea typeface="Times New Roman" panose="02020603050405020304"/>
              </a:rPr>
              <a:t>ý </a:t>
            </a:r>
            <a:r>
              <a:rPr lang="en-US" sz="2000" spc="-10" dirty="0" err="1" smtClean="0">
                <a:solidFill>
                  <a:srgbClr val="000000"/>
                </a:solidFill>
                <a:latin typeface="Times New Roman" panose="02020603050405020304"/>
                <a:ea typeface="Times New Roman" panose="02020603050405020304"/>
              </a:rPr>
              <a:t>của</a:t>
            </a:r>
            <a:r>
              <a:rPr lang="en-US" sz="2000" spc="-10" dirty="0" smtClean="0">
                <a:solidFill>
                  <a:srgbClr val="000000"/>
                </a:solidFill>
                <a:latin typeface="Times New Roman" panose="02020603050405020304"/>
                <a:ea typeface="Times New Roman" panose="02020603050405020304"/>
              </a:rPr>
              <a:t> </a:t>
            </a:r>
            <a:r>
              <a:rPr lang="en-US" sz="2000" spc="-10" dirty="0" smtClean="0">
                <a:latin typeface="Times New Roman" panose="02020603050405020304"/>
                <a:ea typeface="Times New Roman" panose="02020603050405020304"/>
              </a:rPr>
              <a:t>BGH </a:t>
            </a:r>
            <a:r>
              <a:rPr lang="en-US" sz="2000" spc="-10" dirty="0" err="1" smtClean="0">
                <a:latin typeface="Times New Roman" panose="02020603050405020304"/>
                <a:ea typeface="Times New Roman" panose="02020603050405020304"/>
              </a:rPr>
              <a:t>để</a:t>
            </a:r>
            <a:r>
              <a:rPr lang="en-US" sz="2000" spc="-10" dirty="0" smtClean="0">
                <a:latin typeface="Times New Roman" panose="02020603050405020304"/>
                <a:ea typeface="Times New Roman" panose="02020603050405020304"/>
              </a:rPr>
              <a:t> </a:t>
            </a:r>
            <a:r>
              <a:rPr lang="en-US" sz="2000" spc="-10" err="1" smtClean="0">
                <a:latin typeface="Times New Roman" panose="02020603050405020304"/>
                <a:ea typeface="Times New Roman" panose="02020603050405020304"/>
              </a:rPr>
              <a:t>những</a:t>
            </a:r>
            <a:r>
              <a:rPr lang="en-US" sz="2000" spc="-10" smtClean="0">
                <a:latin typeface="Times New Roman" panose="02020603050405020304"/>
                <a:ea typeface="Times New Roman" panose="02020603050405020304"/>
              </a:rPr>
              <a:t> biện pháp của </a:t>
            </a:r>
            <a:r>
              <a:rPr lang="en-US" sz="2000" spc="-10" dirty="0" err="1">
                <a:latin typeface="Times New Roman" panose="02020603050405020304"/>
                <a:ea typeface="Times New Roman" panose="02020603050405020304"/>
              </a:rPr>
              <a:t>tôi</a:t>
            </a:r>
            <a:r>
              <a:rPr lang="en-US" sz="2000" spc="-10" dirty="0">
                <a:latin typeface="Times New Roman" panose="02020603050405020304"/>
                <a:ea typeface="Times New Roman" panose="02020603050405020304"/>
              </a:rPr>
              <a:t> </a:t>
            </a:r>
            <a:r>
              <a:rPr lang="en-US" sz="2000" spc="-10" dirty="0" err="1">
                <a:latin typeface="Times New Roman" panose="02020603050405020304"/>
                <a:ea typeface="Times New Roman" panose="02020603050405020304"/>
              </a:rPr>
              <a:t>được</a:t>
            </a:r>
            <a:r>
              <a:rPr lang="en-US" sz="2000" spc="-10" dirty="0">
                <a:latin typeface="Times New Roman" panose="02020603050405020304"/>
                <a:ea typeface="Times New Roman" panose="02020603050405020304"/>
              </a:rPr>
              <a:t> </a:t>
            </a:r>
            <a:r>
              <a:rPr lang="en-US" sz="2000" spc="-10" dirty="0" err="1">
                <a:latin typeface="Times New Roman" panose="02020603050405020304"/>
                <a:ea typeface="Times New Roman" panose="02020603050405020304"/>
              </a:rPr>
              <a:t>hoàn</a:t>
            </a:r>
            <a:r>
              <a:rPr lang="en-US" sz="2000" spc="-10" dirty="0">
                <a:latin typeface="Times New Roman" panose="02020603050405020304"/>
                <a:ea typeface="Times New Roman" panose="02020603050405020304"/>
              </a:rPr>
              <a:t> </a:t>
            </a:r>
            <a:r>
              <a:rPr lang="en-US" sz="2000" spc="-10" dirty="0" err="1">
                <a:latin typeface="Times New Roman" panose="02020603050405020304"/>
                <a:ea typeface="Times New Roman" panose="02020603050405020304"/>
              </a:rPr>
              <a:t>thiện</a:t>
            </a:r>
            <a:r>
              <a:rPr lang="en-US" sz="2000" spc="-10" dirty="0">
                <a:latin typeface="Times New Roman" panose="02020603050405020304"/>
                <a:ea typeface="Times New Roman" panose="02020603050405020304"/>
              </a:rPr>
              <a:t> </a:t>
            </a:r>
            <a:r>
              <a:rPr lang="en-US" sz="2000" spc="-10" dirty="0" err="1">
                <a:latin typeface="Times New Roman" panose="02020603050405020304"/>
                <a:ea typeface="Times New Roman" panose="02020603050405020304"/>
              </a:rPr>
              <a:t>hơn</a:t>
            </a:r>
            <a:r>
              <a:rPr lang="en-US" sz="2000" spc="-10" dirty="0">
                <a:latin typeface="Times New Roman" panose="02020603050405020304"/>
                <a:ea typeface="Times New Roman" panose="02020603050405020304"/>
              </a:rPr>
              <a:t> </a:t>
            </a:r>
            <a:r>
              <a:rPr lang="en-US" sz="2000" spc="-10" dirty="0" err="1">
                <a:latin typeface="Times New Roman" panose="02020603050405020304"/>
                <a:ea typeface="Times New Roman" panose="02020603050405020304"/>
              </a:rPr>
              <a:t>và</a:t>
            </a:r>
            <a:r>
              <a:rPr lang="en-US" sz="2000" spc="-10" dirty="0">
                <a:latin typeface="Times New Roman" panose="02020603050405020304"/>
                <a:ea typeface="Times New Roman" panose="02020603050405020304"/>
              </a:rPr>
              <a:t> </a:t>
            </a:r>
            <a:r>
              <a:rPr lang="en-US" sz="2000" spc="-10" dirty="0" err="1">
                <a:latin typeface="Times New Roman" panose="02020603050405020304"/>
                <a:ea typeface="Times New Roman" panose="02020603050405020304"/>
              </a:rPr>
              <a:t>áp</a:t>
            </a:r>
            <a:r>
              <a:rPr lang="en-US" sz="2000" spc="-10" dirty="0">
                <a:latin typeface="Times New Roman" panose="02020603050405020304"/>
                <a:ea typeface="Times New Roman" panose="02020603050405020304"/>
              </a:rPr>
              <a:t> </a:t>
            </a:r>
            <a:r>
              <a:rPr lang="en-US" sz="2000" spc="-10" dirty="0" err="1">
                <a:latin typeface="Times New Roman" panose="02020603050405020304"/>
                <a:ea typeface="Times New Roman" panose="02020603050405020304"/>
              </a:rPr>
              <a:t>dụng</a:t>
            </a:r>
            <a:r>
              <a:rPr lang="en-US" sz="2000" spc="-10" dirty="0">
                <a:latin typeface="Times New Roman" panose="02020603050405020304"/>
                <a:ea typeface="Times New Roman" panose="02020603050405020304"/>
              </a:rPr>
              <a:t> </a:t>
            </a:r>
            <a:r>
              <a:rPr lang="en-US" sz="2000" spc="-10" dirty="0" err="1">
                <a:latin typeface="Times New Roman" panose="02020603050405020304"/>
                <a:ea typeface="Times New Roman" panose="02020603050405020304"/>
              </a:rPr>
              <a:t>có</a:t>
            </a:r>
            <a:r>
              <a:rPr lang="en-US" sz="2000" spc="-10" dirty="0">
                <a:latin typeface="Times New Roman" panose="02020603050405020304"/>
                <a:ea typeface="Times New Roman" panose="02020603050405020304"/>
              </a:rPr>
              <a:t> </a:t>
            </a:r>
            <a:r>
              <a:rPr lang="en-US" sz="2000" spc="-10" dirty="0" err="1">
                <a:latin typeface="Times New Roman" panose="02020603050405020304"/>
                <a:ea typeface="Times New Roman" panose="02020603050405020304"/>
              </a:rPr>
              <a:t>hiệu</a:t>
            </a:r>
            <a:r>
              <a:rPr lang="en-US" sz="2000" spc="-10" dirty="0">
                <a:latin typeface="Times New Roman" panose="02020603050405020304"/>
                <a:ea typeface="Times New Roman" panose="02020603050405020304"/>
              </a:rPr>
              <a:t> </a:t>
            </a:r>
            <a:r>
              <a:rPr lang="en-US" sz="2000" spc="-10" dirty="0" err="1">
                <a:latin typeface="Times New Roman" panose="02020603050405020304"/>
                <a:ea typeface="Times New Roman" panose="02020603050405020304"/>
              </a:rPr>
              <a:t>quả</a:t>
            </a:r>
            <a:r>
              <a:rPr lang="en-US" sz="2000" spc="-10" dirty="0">
                <a:latin typeface="Times New Roman" panose="02020603050405020304"/>
                <a:ea typeface="Times New Roman" panose="02020603050405020304"/>
              </a:rPr>
              <a:t> </a:t>
            </a:r>
            <a:r>
              <a:rPr lang="en-US" sz="2000" spc="-10" dirty="0" err="1">
                <a:latin typeface="Times New Roman" panose="02020603050405020304"/>
                <a:ea typeface="Times New Roman" panose="02020603050405020304"/>
              </a:rPr>
              <a:t>hơn</a:t>
            </a:r>
            <a:r>
              <a:rPr lang="en-US" sz="2000" spc="-10" dirty="0" smtClean="0">
                <a:latin typeface="Times New Roman" panose="02020603050405020304"/>
                <a:ea typeface="Times New Roman" panose="02020603050405020304"/>
              </a:rPr>
              <a:t>. </a:t>
            </a:r>
            <a:r>
              <a:rPr lang="en-US" sz="2000" spc="-10" dirty="0" err="1" smtClean="0">
                <a:latin typeface="Times New Roman" panose="02020603050405020304"/>
                <a:ea typeface="Times New Roman" panose="02020603050405020304"/>
              </a:rPr>
              <a:t>Kính</a:t>
            </a:r>
            <a:r>
              <a:rPr lang="en-US" sz="2000" spc="-10" dirty="0" smtClean="0">
                <a:latin typeface="Times New Roman" panose="02020603050405020304"/>
                <a:ea typeface="Times New Roman" panose="02020603050405020304"/>
              </a:rPr>
              <a:t> </a:t>
            </a:r>
            <a:r>
              <a:rPr lang="en-US" sz="2000" spc="-10" dirty="0" err="1" smtClean="0">
                <a:latin typeface="Times New Roman" panose="02020603050405020304"/>
                <a:ea typeface="Times New Roman" panose="02020603050405020304"/>
              </a:rPr>
              <a:t>chúc</a:t>
            </a:r>
            <a:r>
              <a:rPr lang="en-US" sz="2000" spc="-10" dirty="0" smtClean="0">
                <a:latin typeface="Times New Roman" panose="02020603050405020304"/>
                <a:ea typeface="Times New Roman" panose="02020603050405020304"/>
              </a:rPr>
              <a:t> BGK </a:t>
            </a:r>
            <a:r>
              <a:rPr lang="en-US" sz="2000" spc="-10" dirty="0" err="1" smtClean="0">
                <a:latin typeface="Times New Roman" panose="02020603050405020304"/>
                <a:ea typeface="Times New Roman" panose="02020603050405020304"/>
              </a:rPr>
              <a:t>sức</a:t>
            </a:r>
            <a:r>
              <a:rPr lang="en-US" sz="2000" spc="-10" dirty="0" smtClean="0">
                <a:latin typeface="Times New Roman" panose="02020603050405020304"/>
                <a:ea typeface="Times New Roman" panose="02020603050405020304"/>
              </a:rPr>
              <a:t> </a:t>
            </a:r>
            <a:r>
              <a:rPr lang="en-US" sz="2000" spc="-10" dirty="0" err="1" smtClean="0">
                <a:latin typeface="Times New Roman" panose="02020603050405020304"/>
                <a:ea typeface="Times New Roman" panose="02020603050405020304"/>
              </a:rPr>
              <a:t>khỏe</a:t>
            </a:r>
            <a:r>
              <a:rPr lang="en-US" sz="2000" spc="-10" dirty="0" smtClean="0">
                <a:latin typeface="Times New Roman" panose="02020603050405020304"/>
                <a:ea typeface="Times New Roman" panose="02020603050405020304"/>
              </a:rPr>
              <a:t>, </a:t>
            </a:r>
            <a:r>
              <a:rPr lang="en-US" sz="2000" spc="-10" dirty="0" err="1" smtClean="0">
                <a:latin typeface="Times New Roman" panose="02020603050405020304"/>
                <a:ea typeface="Times New Roman" panose="02020603050405020304"/>
              </a:rPr>
              <a:t>hạnh</a:t>
            </a:r>
            <a:r>
              <a:rPr lang="en-US" sz="2000" spc="-10" dirty="0" smtClean="0">
                <a:latin typeface="Times New Roman" panose="02020603050405020304"/>
                <a:ea typeface="Times New Roman" panose="02020603050405020304"/>
              </a:rPr>
              <a:t> </a:t>
            </a:r>
            <a:r>
              <a:rPr lang="en-US" sz="2000" spc="-10" dirty="0" err="1" smtClean="0">
                <a:latin typeface="Times New Roman" panose="02020603050405020304"/>
                <a:ea typeface="Times New Roman" panose="02020603050405020304"/>
              </a:rPr>
              <a:t>phúc</a:t>
            </a:r>
            <a:r>
              <a:rPr lang="en-US" sz="2000" spc="-10" dirty="0" smtClean="0">
                <a:latin typeface="Times New Roman" panose="02020603050405020304"/>
                <a:ea typeface="Times New Roman" panose="02020603050405020304"/>
              </a:rPr>
              <a:t>, </a:t>
            </a:r>
            <a:r>
              <a:rPr lang="en-US" sz="2000" spc="-10" dirty="0" err="1" smtClean="0">
                <a:latin typeface="Times New Roman" panose="02020603050405020304"/>
                <a:ea typeface="Times New Roman" panose="02020603050405020304"/>
              </a:rPr>
              <a:t>chúc</a:t>
            </a:r>
            <a:r>
              <a:rPr lang="en-US" sz="2000" spc="-10" dirty="0" smtClean="0">
                <a:latin typeface="Times New Roman" panose="02020603050405020304"/>
                <a:ea typeface="Times New Roman" panose="02020603050405020304"/>
              </a:rPr>
              <a:t> </a:t>
            </a:r>
            <a:r>
              <a:rPr lang="en-US" sz="2000" spc="-10" dirty="0" err="1" smtClean="0">
                <a:latin typeface="Times New Roman" panose="02020603050405020304"/>
                <a:ea typeface="Times New Roman" panose="02020603050405020304"/>
              </a:rPr>
              <a:t>hội</a:t>
            </a:r>
            <a:r>
              <a:rPr lang="en-US" sz="2000" spc="-10" dirty="0" smtClean="0">
                <a:latin typeface="Times New Roman" panose="02020603050405020304"/>
                <a:ea typeface="Times New Roman" panose="02020603050405020304"/>
              </a:rPr>
              <a:t> </a:t>
            </a:r>
            <a:r>
              <a:rPr lang="en-US" sz="2000" spc="-10" dirty="0" err="1" smtClean="0">
                <a:latin typeface="Times New Roman" panose="02020603050405020304"/>
                <a:ea typeface="Times New Roman" panose="02020603050405020304"/>
              </a:rPr>
              <a:t>thi</a:t>
            </a:r>
            <a:r>
              <a:rPr lang="en-US" sz="2000" spc="-10" dirty="0" smtClean="0">
                <a:latin typeface="Times New Roman" panose="02020603050405020304"/>
                <a:ea typeface="Times New Roman" panose="02020603050405020304"/>
              </a:rPr>
              <a:t> </a:t>
            </a:r>
            <a:r>
              <a:rPr lang="en-US" sz="2000" spc="-10" dirty="0" err="1" smtClean="0">
                <a:latin typeface="Times New Roman" panose="02020603050405020304"/>
                <a:ea typeface="Times New Roman" panose="02020603050405020304"/>
              </a:rPr>
              <a:t>thành</a:t>
            </a:r>
            <a:r>
              <a:rPr lang="en-US" sz="2000" spc="-10" dirty="0" smtClean="0">
                <a:latin typeface="Times New Roman" panose="02020603050405020304"/>
                <a:ea typeface="Times New Roman" panose="02020603050405020304"/>
              </a:rPr>
              <a:t> </a:t>
            </a:r>
            <a:r>
              <a:rPr lang="en-US" sz="2000" spc="-10" dirty="0" err="1" smtClean="0">
                <a:latin typeface="Times New Roman" panose="02020603050405020304"/>
                <a:ea typeface="Times New Roman" panose="02020603050405020304"/>
              </a:rPr>
              <a:t>công</a:t>
            </a:r>
            <a:r>
              <a:rPr lang="en-US" sz="2000" spc="-10" dirty="0" smtClean="0">
                <a:latin typeface="Times New Roman" panose="02020603050405020304"/>
                <a:ea typeface="Times New Roman" panose="02020603050405020304"/>
              </a:rPr>
              <a:t> </a:t>
            </a:r>
            <a:r>
              <a:rPr lang="en-US" sz="2000" spc="-10" dirty="0" err="1" smtClean="0">
                <a:latin typeface="Times New Roman" panose="02020603050405020304"/>
                <a:ea typeface="Times New Roman" panose="02020603050405020304"/>
              </a:rPr>
              <a:t>rực</a:t>
            </a:r>
            <a:r>
              <a:rPr lang="en-US" sz="2000" spc="-10" dirty="0" smtClean="0">
                <a:latin typeface="Times New Roman" panose="02020603050405020304"/>
                <a:ea typeface="Times New Roman" panose="02020603050405020304"/>
              </a:rPr>
              <a:t> </a:t>
            </a:r>
            <a:r>
              <a:rPr lang="en-US" sz="2000" spc="-10" dirty="0" err="1" smtClean="0">
                <a:latin typeface="Times New Roman" panose="02020603050405020304"/>
                <a:ea typeface="Times New Roman" panose="02020603050405020304"/>
              </a:rPr>
              <a:t>rỡ</a:t>
            </a:r>
            <a:r>
              <a:rPr lang="en-US" sz="2000" spc="-10" dirty="0" smtClean="0">
                <a:latin typeface="Times New Roman" panose="02020603050405020304"/>
                <a:ea typeface="Times New Roman" panose="02020603050405020304"/>
              </a:rPr>
              <a:t>!</a:t>
            </a:r>
            <a:endParaRPr lang="en-US" sz="2000" dirty="0">
              <a:latin typeface="Times New Roman" panose="02020603050405020304"/>
              <a:ea typeface="Times New Roman" panose="02020603050405020304"/>
            </a:endParaRPr>
          </a:p>
          <a:p>
            <a:pPr marL="0" marR="45720" indent="0" algn="ctr">
              <a:lnSpc>
                <a:spcPct val="120000"/>
              </a:lnSpc>
              <a:spcBef>
                <a:spcPts val="0"/>
              </a:spcBef>
              <a:spcAft>
                <a:spcPts val="0"/>
              </a:spcAft>
              <a:buNone/>
              <a:tabLst>
                <a:tab pos="457200" algn="l"/>
                <a:tab pos="5715000" algn="l"/>
              </a:tabLst>
            </a:pPr>
            <a:endParaRPr lang="en-US" b="1" i="1" spc="-10" dirty="0" smtClean="0">
              <a:latin typeface="Times New Roman" panose="02020603050405020304"/>
              <a:ea typeface="Times New Roman" panose="02020603050405020304"/>
            </a:endParaRPr>
          </a:p>
          <a:p>
            <a:pPr marL="0" marR="45720" indent="0" algn="ctr">
              <a:lnSpc>
                <a:spcPct val="120000"/>
              </a:lnSpc>
              <a:spcBef>
                <a:spcPts val="0"/>
              </a:spcBef>
              <a:spcAft>
                <a:spcPts val="0"/>
              </a:spcAft>
              <a:buNone/>
              <a:tabLst>
                <a:tab pos="457200" algn="l"/>
                <a:tab pos="5715000" algn="l"/>
              </a:tabLst>
            </a:pPr>
            <a:r>
              <a:rPr lang="en-US" b="1" i="1" spc="-10" dirty="0" err="1" smtClean="0">
                <a:latin typeface="Times New Roman" panose="02020603050405020304"/>
                <a:ea typeface="Times New Roman" panose="02020603050405020304"/>
              </a:rPr>
              <a:t>Tôi</a:t>
            </a:r>
            <a:r>
              <a:rPr lang="en-US" b="1" i="1" spc="-10" dirty="0" smtClean="0">
                <a:latin typeface="Times New Roman" panose="02020603050405020304"/>
                <a:ea typeface="Times New Roman" panose="02020603050405020304"/>
              </a:rPr>
              <a:t> </a:t>
            </a:r>
            <a:r>
              <a:rPr lang="en-US" b="1" i="1" spc="-10" dirty="0" err="1">
                <a:latin typeface="Times New Roman" panose="02020603050405020304"/>
                <a:ea typeface="Times New Roman" panose="02020603050405020304"/>
              </a:rPr>
              <a:t>xin</a:t>
            </a:r>
            <a:r>
              <a:rPr lang="en-US" b="1" i="1" spc="-10" dirty="0">
                <a:latin typeface="Times New Roman" panose="02020603050405020304"/>
                <a:ea typeface="Times New Roman" panose="02020603050405020304"/>
              </a:rPr>
              <a:t> </a:t>
            </a:r>
            <a:r>
              <a:rPr lang="en-US" b="1" i="1" spc="-10" dirty="0" err="1">
                <a:latin typeface="Times New Roman" panose="02020603050405020304"/>
                <a:ea typeface="Times New Roman" panose="02020603050405020304"/>
              </a:rPr>
              <a:t>chân</a:t>
            </a:r>
            <a:r>
              <a:rPr lang="en-US" b="1" i="1" spc="-10" dirty="0">
                <a:latin typeface="Times New Roman" panose="02020603050405020304"/>
                <a:ea typeface="Times New Roman" panose="02020603050405020304"/>
              </a:rPr>
              <a:t> </a:t>
            </a:r>
            <a:r>
              <a:rPr lang="en-US" b="1" i="1" spc="-10" dirty="0" err="1">
                <a:latin typeface="Times New Roman" panose="02020603050405020304"/>
                <a:ea typeface="Times New Roman" panose="02020603050405020304"/>
              </a:rPr>
              <a:t>thành</a:t>
            </a:r>
            <a:r>
              <a:rPr lang="en-US" b="1" i="1" spc="-10" dirty="0">
                <a:latin typeface="Times New Roman" panose="02020603050405020304"/>
                <a:ea typeface="Times New Roman" panose="02020603050405020304"/>
              </a:rPr>
              <a:t> </a:t>
            </a:r>
            <a:r>
              <a:rPr lang="en-US" b="1" i="1" spc="-10" dirty="0" err="1">
                <a:latin typeface="Times New Roman" panose="02020603050405020304"/>
                <a:ea typeface="Times New Roman" panose="02020603050405020304"/>
              </a:rPr>
              <a:t>cảm</a:t>
            </a:r>
            <a:r>
              <a:rPr lang="en-US" b="1" i="1" spc="-10" dirty="0">
                <a:latin typeface="Times New Roman" panose="02020603050405020304"/>
                <a:ea typeface="Times New Roman" panose="02020603050405020304"/>
              </a:rPr>
              <a:t> </a:t>
            </a:r>
            <a:r>
              <a:rPr lang="en-US" b="1" i="1" spc="-10" dirty="0" err="1">
                <a:latin typeface="Times New Roman" panose="02020603050405020304"/>
                <a:ea typeface="Times New Roman" panose="02020603050405020304"/>
              </a:rPr>
              <a:t>ơn</a:t>
            </a:r>
            <a:r>
              <a:rPr lang="en-US" b="1" i="1" spc="-10" dirty="0">
                <a:latin typeface="Times New Roman" panose="02020603050405020304"/>
                <a:ea typeface="Times New Roman" panose="02020603050405020304"/>
              </a:rPr>
              <a:t> !</a:t>
            </a:r>
            <a:endParaRPr lang="en-US" dirty="0">
              <a:latin typeface="Times New Roman" panose="02020603050405020304"/>
              <a:ea typeface="Times New Roman" panose="02020603050405020304"/>
            </a:endParaRPr>
          </a:p>
          <a:p>
            <a:pPr marL="0"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wedg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000" fill="hold">
                                          <p:stCondLst>
                                            <p:cond delay="0"/>
                                          </p:stCondLst>
                                        </p:cTn>
                                        <p:tgtEl>
                                          <p:spTgt spid="3">
                                            <p:txEl>
                                              <p:pRg st="2" end="2"/>
                                            </p:txEl>
                                          </p:spTgt>
                                        </p:tgtEl>
                                        <p:attrNameLst>
                                          <p:attrName>style.visibility</p:attrName>
                                        </p:attrNameLst>
                                      </p:cBhvr>
                                      <p:to>
                                        <p:strVal val="visible"/>
                                      </p:to>
                                    </p:set>
                                    <p:animEffect transition="in" filter="wedge">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1"/>
          <p:cNvSpPr txBox="1">
            <a:spLocks noChangeArrowheads="1"/>
          </p:cNvSpPr>
          <p:nvPr/>
        </p:nvSpPr>
        <p:spPr bwMode="auto">
          <a:xfrm>
            <a:off x="2209800" y="1905000"/>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vi-VN" sz="1800">
              <a:latin typeface="Arial" panose="020B0604020202020204" pitchFamily="34" charset="0"/>
            </a:endParaRPr>
          </a:p>
        </p:txBody>
      </p:sp>
      <p:sp>
        <p:nvSpPr>
          <p:cNvPr id="5" name="Rectangle 4"/>
          <p:cNvSpPr/>
          <p:nvPr/>
        </p:nvSpPr>
        <p:spPr>
          <a:xfrm>
            <a:off x="2556981" y="340339"/>
            <a:ext cx="4468495" cy="831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vi-VN" sz="3600" b="1" dirty="0">
                <a:latin typeface="Times New Roman" panose="02020603050405020304" pitchFamily="18" charset="0"/>
                <a:cs typeface="Times New Roman" panose="02020603050405020304" pitchFamily="18" charset="0"/>
              </a:rPr>
              <a:t>ĐẶT VẤN ĐỀ</a:t>
            </a:r>
          </a:p>
        </p:txBody>
      </p:sp>
      <p:sp>
        <p:nvSpPr>
          <p:cNvPr id="21" name="Rectangle 20"/>
          <p:cNvSpPr/>
          <p:nvPr/>
        </p:nvSpPr>
        <p:spPr>
          <a:xfrm>
            <a:off x="304165" y="1588135"/>
            <a:ext cx="2657475" cy="349758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nSpc>
                <a:spcPct val="120000"/>
              </a:lnSpc>
              <a:defRPr/>
            </a:pPr>
            <a:r>
              <a:rPr sz="1600">
                <a:solidFill>
                  <a:srgbClr val="000000"/>
                </a:solidFill>
                <a:latin typeface="Times New Roman" panose="02020603050405020304" pitchFamily="18" charset="0"/>
              </a:rPr>
              <a:t>Trong các mục tiêu của chương trình giáo dục mầm non (ban hành kèm theo thông tư số 17/2009/TT- BGD&amp;ĐT ngày 25 tháng 7 năm 2009) có mục tiêu giáo dục phát triển tình cảm và kỹ năng xã hội. Để thực hiện mục tiêu trên, nội dung quan trọng cần đưa vào giáo dục trẻ là dạy một số kỹ năng tự phục vụ cho trẻ mầm non.</a:t>
            </a:r>
          </a:p>
        </p:txBody>
      </p:sp>
      <p:sp>
        <p:nvSpPr>
          <p:cNvPr id="22" name="Rectangle 21"/>
          <p:cNvSpPr/>
          <p:nvPr/>
        </p:nvSpPr>
        <p:spPr>
          <a:xfrm>
            <a:off x="3106420" y="1592580"/>
            <a:ext cx="2950210" cy="349313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vi-VN" sz="1600" dirty="0">
                <a:latin typeface="Times New Roman" panose="02020603050405020304" pitchFamily="18" charset="0"/>
                <a:cs typeface="Times New Roman" panose="02020603050405020304" pitchFamily="18" charset="0"/>
              </a:rPr>
              <a:t>Với khả năng tiếp thu, nhận thức của trẻ mầm non, trẻ dễ nhớ mau quên đặc biệt là lứa tuổi trẻ nhà trẻ 24 - 36 tháng tuổi. Để bước đầu trang bị những hành trang, kiến thức về cuộc sống, những kỹ năng sống sao cho phù hợp với nhân cách con người, với cuộc sống thế giới xung quanh cho trẻ thì cô giáo chính là người giữ vai trò và nhiệm vụ quan trọng cũng như bước đầu giúp trẻ có kỹ năng như: tự nhận thức, tự phục vụ, biết đoàn kết với bạn bè…</a:t>
            </a:r>
          </a:p>
        </p:txBody>
      </p:sp>
      <p:sp>
        <p:nvSpPr>
          <p:cNvPr id="23" name="Rectangle 22"/>
          <p:cNvSpPr/>
          <p:nvPr/>
        </p:nvSpPr>
        <p:spPr>
          <a:xfrm>
            <a:off x="6211570" y="1600200"/>
            <a:ext cx="2587625" cy="348615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lvl="0" algn="just" eaLnBrk="0" fontAlgn="base" hangingPunct="0">
              <a:lnSpc>
                <a:spcPct val="120000"/>
              </a:lnSpc>
              <a:spcBef>
                <a:spcPct val="0"/>
              </a:spcBef>
              <a:spcAft>
                <a:spcPct val="0"/>
              </a:spcAft>
              <a:defRPr/>
            </a:pPr>
            <a:r>
              <a:rPr lang="en-US" sz="1600" dirty="0">
                <a:solidFill>
                  <a:srgbClr val="000000"/>
                </a:solidFill>
                <a:latin typeface="Times New Roman" panose="02020603050405020304" pitchFamily="18" charset="0"/>
                <a:cs typeface="Times New Roman" panose="02020603050405020304" pitchFamily="18" charset="0"/>
              </a:rPr>
              <a:t>Nhưng làm thế nào để cung cấp những kỹ năng tự phục vụ cho trẻ một cách có hiệu quả nhất? Chính vì vậy, sau khi được phân công dạy trẻ lứa tuổi 24-36 tháng, tự rút ra được một số kinh nghiệm tôi đã chọn đề tài: “Một số biện pháp giáo dục kỹ  năng tự phục vụ cho trẻ 24-36 tháng ở trường mầm non”.</a:t>
            </a:r>
          </a:p>
        </p:txBody>
      </p:sp>
      <p:cxnSp>
        <p:nvCxnSpPr>
          <p:cNvPr id="8" name="Straight Arrow Connector 7"/>
          <p:cNvCxnSpPr/>
          <p:nvPr/>
        </p:nvCxnSpPr>
        <p:spPr>
          <a:xfrm flipH="1">
            <a:off x="2514599" y="1219158"/>
            <a:ext cx="7620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22" idx="0"/>
          </p:cNvCxnSpPr>
          <p:nvPr/>
        </p:nvCxnSpPr>
        <p:spPr>
          <a:xfrm flipH="1">
            <a:off x="4581679" y="1219318"/>
            <a:ext cx="419100" cy="3733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867400" y="1219158"/>
            <a:ext cx="6858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1" grpId="0" bldLvl="0" animBg="1"/>
      <p:bldP spid="22" grpId="0" bldLvl="0" animBg="1"/>
      <p:bldP spid="2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1"/>
          <p:cNvSpPr txBox="1">
            <a:spLocks noChangeArrowheads="1"/>
          </p:cNvSpPr>
          <p:nvPr/>
        </p:nvSpPr>
        <p:spPr bwMode="auto">
          <a:xfrm>
            <a:off x="2209800" y="1905000"/>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vi-VN" sz="1800">
              <a:latin typeface="Arial" panose="020B0604020202020204" pitchFamily="34" charset="0"/>
            </a:endParaRPr>
          </a:p>
        </p:txBody>
      </p:sp>
      <p:sp>
        <p:nvSpPr>
          <p:cNvPr id="5" name="Rectangle 4"/>
          <p:cNvSpPr/>
          <p:nvPr/>
        </p:nvSpPr>
        <p:spPr>
          <a:xfrm>
            <a:off x="2525713" y="381000"/>
            <a:ext cx="4468812"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vi-VN" sz="3600" b="1" dirty="0" err="1" smtClean="0">
                <a:latin typeface="Times New Roman" panose="02020603050405020304" pitchFamily="18" charset="0"/>
                <a:cs typeface="Times New Roman" panose="02020603050405020304" pitchFamily="18" charset="0"/>
              </a:rPr>
              <a:t>Thuận</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lợi</a:t>
            </a:r>
            <a:endParaRPr lang="en-US" altLang="vi-VN" sz="3600" b="1" dirty="0">
              <a:latin typeface="Times New Roman" panose="02020603050405020304" pitchFamily="18" charset="0"/>
              <a:cs typeface="Times New Roman" panose="02020603050405020304" pitchFamily="18" charset="0"/>
            </a:endParaRPr>
          </a:p>
        </p:txBody>
      </p:sp>
      <p:sp>
        <p:nvSpPr>
          <p:cNvPr id="21" name="Rectangle 20"/>
          <p:cNvSpPr/>
          <p:nvPr/>
        </p:nvSpPr>
        <p:spPr>
          <a:xfrm>
            <a:off x="567690" y="1800225"/>
            <a:ext cx="2795270" cy="371411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r>
              <a:rPr lang="en-US">
                <a:latin typeface="Times New Roman" panose="02020603050405020304" pitchFamily="18" charset="0"/>
                <a:cs typeface="Times New Roman" panose="02020603050405020304" pitchFamily="18" charset="0"/>
              </a:rPr>
              <a:t>- Trường MN Hoa Hướng Dương đã được công nhận đạt chuẩn quốc gia mức độ I nên có đủ điều kiện về cơ sở vật chất, trang thiết bị  phục vụ công tác chăm sóc, nuôi dưỡng, giáo dục trẻ .</a:t>
            </a:r>
          </a:p>
          <a:p>
            <a:r>
              <a:rPr lang="en-US">
                <a:latin typeface="Times New Roman" panose="02020603050405020304" pitchFamily="18" charset="0"/>
                <a:cs typeface="Times New Roman" panose="02020603050405020304" pitchFamily="18" charset="0"/>
              </a:rPr>
              <a:t>- Năm nay là năm học tiếp tục thực hiện chuyên đề chăm sóc nuôi dưỡng nên thuận lợi để giáo viên đi sâu nghiên cứu và thực hiện.</a:t>
            </a:r>
          </a:p>
        </p:txBody>
      </p:sp>
      <p:sp>
        <p:nvSpPr>
          <p:cNvPr id="22" name="Rectangle 21"/>
          <p:cNvSpPr/>
          <p:nvPr/>
        </p:nvSpPr>
        <p:spPr>
          <a:xfrm>
            <a:off x="3733800" y="1800225"/>
            <a:ext cx="1905000" cy="369189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r>
              <a:rPr lang="en-US" dirty="0">
                <a:latin typeface="Times New Roman" panose="02020603050405020304" pitchFamily="18" charset="0"/>
                <a:cs typeface="Times New Roman" panose="02020603050405020304" pitchFamily="18" charset="0"/>
              </a:rPr>
              <a:t>- Giáo viên trên lớp đều có trình độ trên chuẩn, cùng xây dựng kế hoạch và phối hợp các hoạt động dạy trẻ chặt chẽ.</a:t>
            </a:r>
          </a:p>
          <a:p>
            <a:r>
              <a:rPr lang="en-US" dirty="0">
                <a:latin typeface="Times New Roman" panose="02020603050405020304" pitchFamily="18" charset="0"/>
                <a:cs typeface="Times New Roman" panose="02020603050405020304" pitchFamily="18" charset="0"/>
              </a:rPr>
              <a:t>- Bản thân luôn tận tụy tâm huyết với nghề nghiệp.</a:t>
            </a:r>
          </a:p>
        </p:txBody>
      </p:sp>
      <p:sp>
        <p:nvSpPr>
          <p:cNvPr id="23" name="Rectangle 22"/>
          <p:cNvSpPr/>
          <p:nvPr/>
        </p:nvSpPr>
        <p:spPr>
          <a:xfrm>
            <a:off x="6052820" y="1800225"/>
            <a:ext cx="2720975" cy="36544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r>
              <a:rPr lang="en-US" dirty="0"/>
              <a:t>-</a:t>
            </a:r>
            <a:r>
              <a:rPr lang="en-US" dirty="0">
                <a:latin typeface="Times New Roman" panose="02020603050405020304" pitchFamily="18" charset="0"/>
                <a:cs typeface="Times New Roman" panose="02020603050405020304" pitchFamily="18" charset="0"/>
              </a:rPr>
              <a:t> Luôn được sự quan tâm, giúp đỡ của ban giám hiệu, thường xuyên dự giờ rút kinh nghiệm sau mỗi hoạt động. Thường xuyên sinh hoạt chuyên môn trong khối, tham khảo tháo gỡ chuyên môn cùng với đồng nghiệp.</a:t>
            </a:r>
          </a:p>
          <a:p>
            <a:r>
              <a:rPr lang="en-US" dirty="0">
                <a:latin typeface="Times New Roman" panose="02020603050405020304" pitchFamily="18" charset="0"/>
                <a:cs typeface="Times New Roman" panose="02020603050405020304" pitchFamily="18" charset="0"/>
              </a:rPr>
              <a:t>- Trẻ đến lớp đều. Do vậy trẻ có nề nếp tham gia vào các hoạt động tốt.</a:t>
            </a:r>
          </a:p>
        </p:txBody>
      </p:sp>
      <p:cxnSp>
        <p:nvCxnSpPr>
          <p:cNvPr id="8" name="Straight Arrow Connector 7"/>
          <p:cNvCxnSpPr/>
          <p:nvPr/>
        </p:nvCxnSpPr>
        <p:spPr>
          <a:xfrm flipH="1">
            <a:off x="1684337" y="1222333"/>
            <a:ext cx="2503487" cy="5086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22" idx="0"/>
          </p:cNvCxnSpPr>
          <p:nvPr/>
        </p:nvCxnSpPr>
        <p:spPr>
          <a:xfrm flipH="1">
            <a:off x="4686177" y="1246794"/>
            <a:ext cx="461177" cy="5532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23" idx="0"/>
          </p:cNvCxnSpPr>
          <p:nvPr/>
        </p:nvCxnSpPr>
        <p:spPr>
          <a:xfrm>
            <a:off x="5808668" y="1189417"/>
            <a:ext cx="1604640" cy="6109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bldLvl="0" animBg="1"/>
      <p:bldP spid="22" grpId="0" bldLvl="0" animBg="1"/>
      <p:bldP spid="2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1"/>
          <p:cNvSpPr txBox="1">
            <a:spLocks noChangeArrowheads="1"/>
          </p:cNvSpPr>
          <p:nvPr/>
        </p:nvSpPr>
        <p:spPr bwMode="auto">
          <a:xfrm>
            <a:off x="2209800" y="1905000"/>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vi-VN" sz="1800">
              <a:latin typeface="Arial" panose="020B0604020202020204" pitchFamily="34" charset="0"/>
            </a:endParaRPr>
          </a:p>
        </p:txBody>
      </p:sp>
      <p:sp>
        <p:nvSpPr>
          <p:cNvPr id="5" name="Rectangle 4"/>
          <p:cNvSpPr/>
          <p:nvPr/>
        </p:nvSpPr>
        <p:spPr>
          <a:xfrm>
            <a:off x="2525713" y="381000"/>
            <a:ext cx="4468812"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vi-VN" sz="3600" b="1" dirty="0" err="1" smtClean="0">
                <a:latin typeface="Times New Roman" panose="02020603050405020304" pitchFamily="18" charset="0"/>
                <a:cs typeface="Times New Roman" panose="02020603050405020304" pitchFamily="18" charset="0"/>
              </a:rPr>
              <a:t>Khó</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khăn</a:t>
            </a:r>
            <a:endParaRPr lang="en-US" altLang="vi-VN" sz="3600" b="1" dirty="0">
              <a:latin typeface="Times New Roman" panose="02020603050405020304" pitchFamily="18" charset="0"/>
              <a:cs typeface="Times New Roman" panose="02020603050405020304" pitchFamily="18" charset="0"/>
            </a:endParaRPr>
          </a:p>
        </p:txBody>
      </p:sp>
      <p:sp>
        <p:nvSpPr>
          <p:cNvPr id="21" name="Rectangle 20"/>
          <p:cNvSpPr/>
          <p:nvPr/>
        </p:nvSpPr>
        <p:spPr>
          <a:xfrm>
            <a:off x="488950" y="1905000"/>
            <a:ext cx="2536190" cy="362585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r>
              <a:rPr lang="en-US">
                <a:latin typeface="Times New Roman" panose="02020603050405020304" pitchFamily="18" charset="0"/>
                <a:cs typeface="Times New Roman" panose="02020603050405020304" pitchFamily="18" charset="0"/>
              </a:rPr>
              <a:t>- Một số trẻ nhút nhát nên không tự tin khi tham gia vào các hoạt động, một số trẻ lại quá hiếu động nên khi hoạt động chưa chú ý vào sự hướng dẫn của cô, kỹ năng tự phục vụ của trẻ còn nhiều hạn chế.</a:t>
            </a:r>
          </a:p>
        </p:txBody>
      </p:sp>
      <p:sp>
        <p:nvSpPr>
          <p:cNvPr id="22" name="Rectangle 21"/>
          <p:cNvSpPr/>
          <p:nvPr/>
        </p:nvSpPr>
        <p:spPr>
          <a:xfrm>
            <a:off x="3260725" y="1875155"/>
            <a:ext cx="2260600" cy="366649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r>
              <a:rPr lang="en-US" dirty="0">
                <a:latin typeface="Times New Roman" panose="02020603050405020304" pitchFamily="18" charset="0"/>
                <a:cs typeface="Times New Roman" panose="02020603050405020304" pitchFamily="18" charset="0"/>
              </a:rPr>
              <a:t>- Trình độ nhận thức của trẻ không đồng đều, do đó cùng một thời gian và biện pháp dạy trẻ các nội dung kỹ năng tự phục vụ nhưng kết quả trên trẻ đạt chưa tương đương với nhau.</a:t>
            </a:r>
          </a:p>
        </p:txBody>
      </p:sp>
      <p:sp>
        <p:nvSpPr>
          <p:cNvPr id="23" name="Rectangle 22"/>
          <p:cNvSpPr/>
          <p:nvPr/>
        </p:nvSpPr>
        <p:spPr>
          <a:xfrm>
            <a:off x="5757545" y="1875155"/>
            <a:ext cx="2887980" cy="366585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r>
              <a:rPr lang="en-US" dirty="0">
                <a:latin typeface="Times New Roman" panose="02020603050405020304" pitchFamily="18" charset="0"/>
                <a:cs typeface="Times New Roman" panose="02020603050405020304" pitchFamily="18" charset="0"/>
              </a:rPr>
              <a:t>- Nhiều phụ huynh chưa hiểu và quan tâm đến việc giáo dục rèn luyện kỹ năng tự phục vụ cho trẻ.</a:t>
            </a:r>
          </a:p>
          <a:p>
            <a:r>
              <a:rPr lang="en-US" dirty="0">
                <a:latin typeface="Times New Roman" panose="02020603050405020304" pitchFamily="18" charset="0"/>
                <a:cs typeface="Times New Roman" panose="02020603050405020304" pitchFamily="18" charset="0"/>
              </a:rPr>
              <a:t>- Trẻ bị ảnh hưởng bởi cuộc sống phát triển hiện đại như: Internet, tivi, điện thoại…</a:t>
            </a:r>
          </a:p>
          <a:p>
            <a:r>
              <a:rPr lang="en-US" dirty="0">
                <a:latin typeface="Times New Roman" panose="02020603050405020304" pitchFamily="18" charset="0"/>
                <a:cs typeface="Times New Roman" panose="02020603050405020304" pitchFamily="18" charset="0"/>
              </a:rPr>
              <a:t>- Trẻ được sống trong môi trường quá bao bọc khiến trẻ quen dựa dẫm, không có tính tự lập, ích kỷ, có sự lãnh cảm với môi trường xung quanh của một số trẻ.</a:t>
            </a:r>
          </a:p>
        </p:txBody>
      </p:sp>
      <p:cxnSp>
        <p:nvCxnSpPr>
          <p:cNvPr id="8" name="Straight Arrow Connector 7"/>
          <p:cNvCxnSpPr/>
          <p:nvPr/>
        </p:nvCxnSpPr>
        <p:spPr>
          <a:xfrm flipH="1">
            <a:off x="1600200" y="1222333"/>
            <a:ext cx="2587625" cy="6826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337712" y="1219200"/>
            <a:ext cx="572294" cy="6826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23" idx="0"/>
          </p:cNvCxnSpPr>
          <p:nvPr/>
        </p:nvCxnSpPr>
        <p:spPr>
          <a:xfrm>
            <a:off x="5699549" y="1252247"/>
            <a:ext cx="1501819" cy="6228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bldLvl="0" animBg="1"/>
      <p:bldP spid="22" grpId="0" bldLvl="0" animBg="1"/>
      <p:bldP spid="2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734291"/>
            <a:ext cx="472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BIỆN PHÁP THỰC HIỆN</a:t>
            </a:r>
            <a:endParaRPr lang="en-US" sz="2800" b="1" dirty="0">
              <a:latin typeface="Times New Roman" panose="02020603050405020304" pitchFamily="18" charset="0"/>
              <a:cs typeface="Times New Roman" panose="02020603050405020304" pitchFamily="18" charset="0"/>
            </a:endParaRPr>
          </a:p>
        </p:txBody>
      </p:sp>
      <p:cxnSp>
        <p:nvCxnSpPr>
          <p:cNvPr id="3" name="Straight Arrow Connector 2"/>
          <p:cNvCxnSpPr>
            <a:endCxn id="28" idx="0"/>
          </p:cNvCxnSpPr>
          <p:nvPr/>
        </p:nvCxnSpPr>
        <p:spPr>
          <a:xfrm flipH="1">
            <a:off x="1052186" y="1648691"/>
            <a:ext cx="3482666" cy="8946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29" idx="0"/>
          </p:cNvCxnSpPr>
          <p:nvPr/>
        </p:nvCxnSpPr>
        <p:spPr>
          <a:xfrm flipH="1">
            <a:off x="2791798" y="1648691"/>
            <a:ext cx="1780202" cy="880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32" idx="0"/>
          </p:cNvCxnSpPr>
          <p:nvPr/>
        </p:nvCxnSpPr>
        <p:spPr>
          <a:xfrm>
            <a:off x="4661770" y="1646880"/>
            <a:ext cx="3012509" cy="8964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31" idx="0"/>
          </p:cNvCxnSpPr>
          <p:nvPr/>
        </p:nvCxnSpPr>
        <p:spPr>
          <a:xfrm>
            <a:off x="4577219" y="1648691"/>
            <a:ext cx="1366380" cy="8927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30" idx="0"/>
          </p:cNvCxnSpPr>
          <p:nvPr/>
        </p:nvCxnSpPr>
        <p:spPr>
          <a:xfrm flipH="1">
            <a:off x="4436198" y="1646760"/>
            <a:ext cx="113267" cy="8678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35279" y="2543312"/>
            <a:ext cx="1233814" cy="3597317"/>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lvl="0" algn="ctr" eaLnBrk="0" fontAlgn="base" hangingPunct="0">
              <a:spcBef>
                <a:spcPct val="0"/>
              </a:spcBef>
              <a:spcAft>
                <a:spcPct val="0"/>
              </a:spcAft>
              <a:defRPr/>
            </a:pPr>
            <a:r>
              <a:rPr lang="en-US" sz="1600" b="1">
                <a:solidFill>
                  <a:srgbClr val="000000"/>
                </a:solidFill>
                <a:latin typeface="Times New Roman" panose="02020603050405020304" pitchFamily="18" charset="0"/>
                <a:cs typeface="Times New Roman" panose="02020603050405020304" pitchFamily="18" charset="0"/>
              </a:rPr>
              <a:t> Khảo sát kỹ năng tự phục vụ của trẻ:</a:t>
            </a:r>
          </a:p>
          <a:p>
            <a:pPr lvl="0" algn="ctr" eaLnBrk="0" fontAlgn="base" hangingPunct="0">
              <a:spcBef>
                <a:spcPct val="0"/>
              </a:spcBef>
              <a:spcAft>
                <a:spcPct val="0"/>
              </a:spcAft>
              <a:defRPr/>
            </a:pPr>
            <a:r>
              <a:rPr lang="en-US" sz="1600" b="1">
                <a:solidFill>
                  <a:srgbClr val="000000"/>
                </a:solidFill>
                <a:latin typeface="Times New Roman" panose="02020603050405020304" pitchFamily="18" charset="0"/>
                <a:cs typeface="Times New Roman" panose="02020603050405020304" pitchFamily="18" charset="0"/>
              </a:rPr>
              <a:t>  </a:t>
            </a:r>
          </a:p>
        </p:txBody>
      </p:sp>
      <p:sp>
        <p:nvSpPr>
          <p:cNvPr id="29" name="Rectangle 28"/>
          <p:cNvSpPr/>
          <p:nvPr/>
        </p:nvSpPr>
        <p:spPr>
          <a:xfrm>
            <a:off x="2067898" y="2528955"/>
            <a:ext cx="1447800" cy="359209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lvl="0" algn="ctr" eaLnBrk="0" fontAlgn="base" hangingPunct="0">
              <a:spcBef>
                <a:spcPct val="0"/>
              </a:spcBef>
              <a:spcAft>
                <a:spcPct val="0"/>
              </a:spcAft>
            </a:pPr>
            <a:r>
              <a:rPr lang="en-US" sz="1600" b="1">
                <a:solidFill>
                  <a:srgbClr val="000000"/>
                </a:solidFill>
                <a:latin typeface="Times New Roman" panose="02020603050405020304" pitchFamily="18" charset="0"/>
                <a:cs typeface="Arial" panose="020B0604020202020204" pitchFamily="34" charset="0"/>
              </a:rPr>
              <a:t>Đặt mục tiêu hướng dẫn và rèn luyện những kĩ năng cần thiết. </a:t>
            </a:r>
          </a:p>
          <a:p>
            <a:pPr lvl="0" algn="ctr" eaLnBrk="0" fontAlgn="base" hangingPunct="0">
              <a:spcBef>
                <a:spcPct val="0"/>
              </a:spcBef>
              <a:spcAft>
                <a:spcPct val="0"/>
              </a:spcAft>
            </a:pPr>
            <a:r>
              <a:rPr lang="en-US" sz="1600" b="1">
                <a:solidFill>
                  <a:srgbClr val="000000"/>
                </a:solidFill>
                <a:latin typeface="Times New Roman" panose="02020603050405020304" pitchFamily="18" charset="0"/>
                <a:cs typeface="Arial" panose="020B0604020202020204" pitchFamily="34" charset="0"/>
              </a:rPr>
              <a:t>       </a:t>
            </a:r>
          </a:p>
        </p:txBody>
      </p:sp>
      <p:sp>
        <p:nvSpPr>
          <p:cNvPr id="30" name="Rectangle 29"/>
          <p:cNvSpPr/>
          <p:nvPr/>
        </p:nvSpPr>
        <p:spPr>
          <a:xfrm>
            <a:off x="3824929" y="2514600"/>
            <a:ext cx="1222538" cy="3597317"/>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lnSpc>
                <a:spcPct val="120000"/>
              </a:lnSpc>
              <a:defRPr/>
            </a:pPr>
            <a:r>
              <a:rPr lang="en-US" sz="1600" b="1">
                <a:latin typeface="Times New Roman" panose="02020603050405020304"/>
                <a:ea typeface="Times New Roman" panose="02020603050405020304"/>
              </a:rPr>
              <a:t>Cô làm gương cho trẻ về việc thực hiện các kỹ năng tự phục vụ</a:t>
            </a:r>
          </a:p>
          <a:p>
            <a:pPr algn="ctr">
              <a:lnSpc>
                <a:spcPct val="120000"/>
              </a:lnSpc>
              <a:defRPr/>
            </a:pPr>
            <a:r>
              <a:rPr lang="en-US" sz="1600" b="1">
                <a:latin typeface="Times New Roman" panose="02020603050405020304"/>
                <a:ea typeface="Times New Roman" panose="02020603050405020304"/>
              </a:rPr>
              <a:t>          </a:t>
            </a:r>
            <a:endParaRPr lang="en-US" sz="1600" b="1" dirty="0">
              <a:solidFill>
                <a:srgbClr val="000000"/>
              </a:solidFill>
              <a:latin typeface="+mj-lt"/>
              <a:cs typeface="Times New Roman" panose="02020603050405020304" pitchFamily="18" charset="0"/>
            </a:endParaRPr>
          </a:p>
        </p:txBody>
      </p:sp>
      <p:sp>
        <p:nvSpPr>
          <p:cNvPr id="31" name="Rectangle 30"/>
          <p:cNvSpPr/>
          <p:nvPr/>
        </p:nvSpPr>
        <p:spPr>
          <a:xfrm>
            <a:off x="5333998" y="2541482"/>
            <a:ext cx="1219201" cy="3592097"/>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sz="1600" b="1">
                <a:latin typeface="Times New Roman" panose="02020603050405020304" pitchFamily="18" charset="0"/>
                <a:cs typeface="Times New Roman" panose="02020603050405020304" pitchFamily="18" charset="0"/>
              </a:rPr>
              <a:t>Dạy kỹ năng tự phục vụ cho trẻ thông qua các hoạt động trong ngày và ở mọi lúc mọi nơi</a:t>
            </a:r>
          </a:p>
          <a:p>
            <a:pPr algn="ctr"/>
            <a:r>
              <a:rPr lang="en-US" sz="1600" b="1">
                <a:latin typeface="Times New Roman" panose="02020603050405020304" pitchFamily="18" charset="0"/>
                <a:cs typeface="Times New Roman" panose="02020603050405020304" pitchFamily="18" charset="0"/>
              </a:rPr>
              <a:t>    	</a:t>
            </a:r>
          </a:p>
        </p:txBody>
      </p:sp>
      <p:sp>
        <p:nvSpPr>
          <p:cNvPr id="32" name="Rectangle 31"/>
          <p:cNvSpPr/>
          <p:nvPr/>
        </p:nvSpPr>
        <p:spPr>
          <a:xfrm>
            <a:off x="6934199" y="2543312"/>
            <a:ext cx="1480159" cy="3597316"/>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lnSpc>
                <a:spcPct val="120000"/>
              </a:lnSpc>
              <a:defRPr/>
            </a:pPr>
            <a:r>
              <a:rPr lang="en-US" sz="1600" b="1" dirty="0">
                <a:solidFill>
                  <a:srgbClr val="000000"/>
                </a:solidFill>
                <a:latin typeface="Times New Roman" panose="02020603050405020304" pitchFamily="18" charset="0"/>
                <a:cs typeface="Times New Roman" panose="02020603050405020304" pitchFamily="18" charset="0"/>
              </a:rPr>
              <a:t>Phối hợp với phụ huynh để rèn trẻ kỹ năng tự phục vụ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edge">
                                      <p:cBhvr>
                                        <p:cTn id="12" dur="2000"/>
                                        <p:tgtEl>
                                          <p:spTgt spid="28"/>
                                        </p:tgtEl>
                                      </p:cBhvr>
                                    </p:animEffect>
                                  </p:childTnLst>
                                </p:cTn>
                              </p:par>
                              <p:par>
                                <p:cTn id="13" presetID="2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edge">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ox(in)">
                                      <p:cBhvr>
                                        <p:cTn id="20" dur="2000"/>
                                        <p:tgtEl>
                                          <p:spTgt spid="29"/>
                                        </p:tgtEl>
                                      </p:cBhvr>
                                    </p:animEffect>
                                  </p:childTnLst>
                                </p:cTn>
                              </p:par>
                              <p:par>
                                <p:cTn id="21" presetID="4" presetClass="entr" presetSubtype="16"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ox(in)">
                                      <p:cBhvr>
                                        <p:cTn id="23" dur="2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ox(in)">
                                      <p:cBhvr>
                                        <p:cTn id="28" dur="2000"/>
                                        <p:tgtEl>
                                          <p:spTgt spid="30"/>
                                        </p:tgtEl>
                                      </p:cBhvr>
                                    </p:animEffect>
                                  </p:childTnLst>
                                </p:cTn>
                              </p:par>
                              <p:par>
                                <p:cTn id="29" presetID="4"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ox(in)">
                                      <p:cBhvr>
                                        <p:cTn id="31" dur="20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ox(in)">
                                      <p:cBhvr>
                                        <p:cTn id="36" dur="2000"/>
                                        <p:tgtEl>
                                          <p:spTgt spid="31"/>
                                        </p:tgtEl>
                                      </p:cBhvr>
                                    </p:animEffect>
                                  </p:childTnLst>
                                </p:cTn>
                              </p:par>
                              <p:par>
                                <p:cTn id="37" presetID="4" presetClass="entr" presetSubtype="16"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ox(in)">
                                      <p:cBhvr>
                                        <p:cTn id="39" dur="20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circle(in)">
                                      <p:cBhvr>
                                        <p:cTn id="44" dur="2000"/>
                                        <p:tgtEl>
                                          <p:spTgt spid="19"/>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circle(in)">
                                      <p:cBhvr>
                                        <p:cTn id="4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4640" y="302260"/>
            <a:ext cx="6250940" cy="1208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sym typeface="+mn-ea"/>
              </a:rPr>
              <a:t>Dạy kỹ năng tự phục vụ cho trẻ thông qua các hoạt động trong ngày và ở mọi lúc mọi nơi</a:t>
            </a:r>
            <a:endParaRPr lang="en-US" sz="2800" b="1" dirty="0">
              <a:latin typeface="Times New Roman" panose="02020603050405020304" pitchFamily="18" charset="0"/>
              <a:cs typeface="Times New Roman" panose="02020603050405020304" pitchFamily="18" charset="0"/>
            </a:endParaRPr>
          </a:p>
        </p:txBody>
      </p:sp>
      <p:sp>
        <p:nvSpPr>
          <p:cNvPr id="28" name="Rectangle 27"/>
          <p:cNvSpPr/>
          <p:nvPr/>
        </p:nvSpPr>
        <p:spPr>
          <a:xfrm>
            <a:off x="434975" y="1752600"/>
            <a:ext cx="2411095" cy="4495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lvl="0" algn="ctr" eaLnBrk="0" fontAlgn="base" hangingPunct="0">
              <a:lnSpc>
                <a:spcPct val="120000"/>
              </a:lnSpc>
              <a:spcBef>
                <a:spcPct val="0"/>
              </a:spcBef>
              <a:spcAft>
                <a:spcPct val="0"/>
              </a:spcAft>
            </a:pPr>
            <a:r>
              <a:rPr lang="en-US" sz="1600" b="1">
                <a:solidFill>
                  <a:srgbClr val="000000"/>
                </a:solidFill>
                <a:latin typeface="Times New Roman" panose="02020603050405020304" pitchFamily="18" charset="0"/>
                <a:cs typeface="Times New Roman" panose="02020603050405020304" pitchFamily="18" charset="0"/>
              </a:rPr>
              <a:t>Dạy trẻ kỹ năng tự phụ phục vụ thông qua </a:t>
            </a:r>
            <a:r>
              <a:rPr lang="en-US" sz="1600" b="1" smtClean="0">
                <a:solidFill>
                  <a:srgbClr val="000000"/>
                </a:solidFill>
                <a:latin typeface="Times New Roman" panose="02020603050405020304" pitchFamily="18" charset="0"/>
                <a:cs typeface="Times New Roman" panose="02020603050405020304" pitchFamily="18" charset="0"/>
              </a:rPr>
              <a:t>giờ </a:t>
            </a:r>
            <a:r>
              <a:rPr lang="en-US" sz="1600" b="1">
                <a:solidFill>
                  <a:srgbClr val="000000"/>
                </a:solidFill>
                <a:latin typeface="Times New Roman" panose="02020603050405020304" pitchFamily="18" charset="0"/>
                <a:cs typeface="Times New Roman" panose="02020603050405020304" pitchFamily="18" charset="0"/>
              </a:rPr>
              <a:t>đón, trả trẻ:</a:t>
            </a:r>
            <a:r>
              <a:rPr lang="en-US" sz="1600">
                <a:solidFill>
                  <a:srgbClr val="000000"/>
                </a:solidFill>
                <a:latin typeface="Times New Roman" panose="02020603050405020304" pitchFamily="18" charset="0"/>
                <a:cs typeface="Times New Roman" panose="02020603050405020304" pitchFamily="18" charset="0"/>
              </a:rPr>
              <a:t> C</a:t>
            </a:r>
            <a:r>
              <a:rPr sz="1600">
                <a:solidFill>
                  <a:srgbClr val="000000"/>
                </a:solidFill>
                <a:latin typeface="Times New Roman" panose="02020603050405020304" pitchFamily="18" charset="0"/>
                <a:cs typeface="Times New Roman" panose="02020603050405020304" pitchFamily="18" charset="0"/>
              </a:rPr>
              <a:t>ô giáo có cơ hội cùng phụ huynh nhắc nhở </a:t>
            </a:r>
            <a:r>
              <a:rPr sz="1600" smtClean="0">
                <a:solidFill>
                  <a:srgbClr val="000000"/>
                </a:solidFill>
                <a:latin typeface="Times New Roman" panose="02020603050405020304" pitchFamily="18" charset="0"/>
                <a:cs typeface="Times New Roman" panose="02020603050405020304" pitchFamily="18" charset="0"/>
              </a:rPr>
              <a:t>r</a:t>
            </a:r>
            <a:r>
              <a:rPr lang="en-US" sz="1600">
                <a:solidFill>
                  <a:srgbClr val="000000"/>
                </a:solidFill>
                <a:latin typeface="Times New Roman" panose="02020603050405020304" pitchFamily="18" charset="0"/>
                <a:cs typeface="Times New Roman" panose="02020603050405020304" pitchFamily="18" charset="0"/>
              </a:rPr>
              <a:t>è</a:t>
            </a:r>
            <a:r>
              <a:rPr sz="1600" smtClean="0">
                <a:solidFill>
                  <a:srgbClr val="000000"/>
                </a:solidFill>
                <a:latin typeface="Times New Roman" panose="02020603050405020304" pitchFamily="18" charset="0"/>
                <a:cs typeface="Times New Roman" panose="02020603050405020304" pitchFamily="18" charset="0"/>
              </a:rPr>
              <a:t>n </a:t>
            </a:r>
            <a:r>
              <a:rPr sz="1600">
                <a:solidFill>
                  <a:srgbClr val="000000"/>
                </a:solidFill>
                <a:latin typeface="Times New Roman" panose="02020603050405020304" pitchFamily="18" charset="0"/>
                <a:cs typeface="Times New Roman" panose="02020603050405020304" pitchFamily="18" charset="0"/>
              </a:rPr>
              <a:t>trẻ những thói quen hết sức cần thiết. Lúc đầu tôi cùng trẻ thực hiện “lấy”, “cất” đồ dùng cá nhân. Sau vài lần trẻ quen rồi thì tôi cho trẻ tự lấy, bên cạnh đó tôi vẫn động viên, khen ngợi trẻ để lần sau trẻ làm tốt hơn nữa mà không cần sự giúp đỡ của cô.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7540" y="1981200"/>
            <a:ext cx="5052060" cy="3886200"/>
          </a:xfrm>
          <a:prstGeom prst="roundRect">
            <a:avLst>
              <a:gd name="adj" fmla="val 2191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000" fill="hold">
                                          <p:stCondLst>
                                            <p:cond delay="0"/>
                                          </p:stCondLst>
                                        </p:cTn>
                                        <p:tgtEl>
                                          <p:spTgt spid="28"/>
                                        </p:tgtEl>
                                        <p:attrNameLst>
                                          <p:attrName>style.visibility</p:attrName>
                                        </p:attrNameLst>
                                      </p:cBhvr>
                                      <p:to>
                                        <p:strVal val="visible"/>
                                      </p:to>
                                    </p:set>
                                    <p:animEffect transition="in" filter="wedge">
                                      <p:cBhvr>
                                        <p:cTn id="14" dur="10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8" grpId="0" animBg="1"/>
      <p:bldP spid="2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57200" y="1890395"/>
            <a:ext cx="2506980" cy="413321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lvl="0" algn="ctr" eaLnBrk="0" fontAlgn="base" hangingPunct="0">
              <a:spcBef>
                <a:spcPct val="0"/>
              </a:spcBef>
              <a:spcAft>
                <a:spcPct val="0"/>
              </a:spcAft>
            </a:pPr>
            <a:r>
              <a:rPr lang="en-US" sz="1600" b="1">
                <a:solidFill>
                  <a:srgbClr val="000000"/>
                </a:solidFill>
                <a:latin typeface="Times New Roman" panose="02020603050405020304" pitchFamily="18" charset="0"/>
                <a:cs typeface="Times New Roman" panose="02020603050405020304" pitchFamily="18" charset="0"/>
              </a:rPr>
              <a:t>Dạy kỹ năng tự phục vụ cho trẻ thông qua hoạt động học</a:t>
            </a:r>
            <a:r>
              <a:rPr lang="en-US" sz="1600" smtClean="0">
                <a:solidFill>
                  <a:srgbClr val="000000"/>
                </a:solidFill>
                <a:latin typeface="Times New Roman" panose="02020603050405020304" pitchFamily="18" charset="0"/>
                <a:cs typeface="Times New Roman" panose="02020603050405020304" pitchFamily="18" charset="0"/>
              </a:rPr>
              <a:t>: Xất </a:t>
            </a:r>
            <a:r>
              <a:rPr lang="en-US" sz="1600">
                <a:solidFill>
                  <a:srgbClr val="000000"/>
                </a:solidFill>
                <a:latin typeface="Times New Roman" panose="02020603050405020304" pitchFamily="18" charset="0"/>
                <a:cs typeface="Times New Roman" panose="02020603050405020304" pitchFamily="18" charset="0"/>
              </a:rPr>
              <a:t>phát từ đặc điểm tâm lý của trẻ mầm non là rất thích nghe kể chuyện, đọc thơ và múa hát. Vì vậy, tôi đã sưu tầm một số bài thơ, câu đố, đặt lời cho một số bài hát để lồng ghép giáo dục kỹ năng tự phục vụ trong sinh hoạt hàng ngày cho trẻ như bài thơ: “Giờ ăn”, “Bé ơi”, “Cất đồ chơi”...</a:t>
            </a:r>
          </a:p>
        </p:txBody>
      </p:sp>
      <p:sp>
        <p:nvSpPr>
          <p:cNvPr id="3" name="Rectangle 1"/>
          <p:cNvSpPr/>
          <p:nvPr/>
        </p:nvSpPr>
        <p:spPr>
          <a:xfrm>
            <a:off x="1676400" y="304800"/>
            <a:ext cx="6250940" cy="1208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sym typeface="+mn-ea"/>
              </a:rPr>
              <a:t>Dạy kỹ năng tự phục vụ cho trẻ thông qua các hoạt động trong ngày và ở mọi lúc mọi nơi</a:t>
            </a:r>
            <a:endParaRPr 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125" y="1890394"/>
            <a:ext cx="5510954" cy="4133215"/>
          </a:xfrm>
          <a:prstGeom prst="roundRect">
            <a:avLst>
              <a:gd name="adj" fmla="val 17778"/>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000" fill="hold">
                                          <p:stCondLst>
                                            <p:cond delay="0"/>
                                          </p:stCondLst>
                                        </p:cTn>
                                        <p:tgtEl>
                                          <p:spTgt spid="29"/>
                                        </p:tgtEl>
                                        <p:attrNameLst>
                                          <p:attrName>style.visibility</p:attrName>
                                        </p:attrNameLst>
                                      </p:cBhvr>
                                      <p:to>
                                        <p:strVal val="visible"/>
                                      </p:to>
                                    </p:set>
                                    <p:animEffect transition="in" filter="circle(in)">
                                      <p:cBhvr>
                                        <p:cTn id="14" dur="10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28600" y="1513205"/>
            <a:ext cx="5029200" cy="526859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lvl="0" algn="l" eaLnBrk="0" fontAlgn="base" hangingPunct="0">
              <a:lnSpc>
                <a:spcPct val="120000"/>
              </a:lnSpc>
              <a:spcBef>
                <a:spcPct val="0"/>
              </a:spcBef>
              <a:spcAft>
                <a:spcPct val="0"/>
              </a:spcAft>
            </a:pPr>
            <a:r>
              <a:rPr lang="en-US" sz="1600" b="1">
                <a:solidFill>
                  <a:srgbClr val="000000"/>
                </a:solidFill>
                <a:latin typeface="Times New Roman" panose="02020603050405020304" pitchFamily="18" charset="0"/>
                <a:cs typeface="Times New Roman" panose="02020603050405020304" pitchFamily="18" charset="0"/>
              </a:rPr>
              <a:t>Dạy kỹ năng tự phục vụ cho trẻ thông qua hoạt động vui chơi: </a:t>
            </a:r>
            <a:r>
              <a:rPr lang="en-US" sz="1600">
                <a:solidFill>
                  <a:srgbClr val="000000"/>
                </a:solidFill>
                <a:latin typeface="Times New Roman" panose="02020603050405020304" pitchFamily="18" charset="0"/>
                <a:cs typeface="Times New Roman" panose="02020603050405020304" pitchFamily="18" charset="0"/>
              </a:rPr>
              <a:t>Khi chơi trẻ có thể lĩnh hội tri thức, kỹ năng và tạo được những xúc cảm, tình cảm nhất định. Tôi luôn bao quát động viên kịp thời những trẻ thể hiện được những kỹ năng tự phục vụ cơ bản. </a:t>
            </a:r>
            <a:r>
              <a:rPr lang="en-US" sz="1600" smtClean="0">
                <a:solidFill>
                  <a:srgbClr val="000000"/>
                </a:solidFill>
                <a:latin typeface="Times New Roman" panose="02020603050405020304" pitchFamily="18" charset="0"/>
                <a:cs typeface="Times New Roman" panose="02020603050405020304" pitchFamily="18" charset="0"/>
              </a:rPr>
              <a:t>Thông qua các góc chơi trẻ được thực hành trải nghiệm với các vai chơi khác nhau,từ đó trẻ có được kĩ năng giao tiếp ứng xử,biết thể hiện tình cảm đến mọi người xung quanh.Khi tổ chức hoạt động vui chơi,tôi chú trọng đến việc tạo các tình huống khi trẻ đóng vai để trẻ tự tìm cách giải quyết. Qua hoạt động vui chơi tôi còn dạy trẻ những thói quen tốt như cất đồ chơi đúng nơi quy định sau khi chơi...Cứ như vậy tạo cho trẻ có nề nếp và thói quen lấy,cất đồ dùng,đồ chơi đúng nơi quy định. Hay trong </a:t>
            </a:r>
            <a:r>
              <a:rPr lang="en-US" sz="1600">
                <a:solidFill>
                  <a:srgbClr val="000000"/>
                </a:solidFill>
                <a:latin typeface="Times New Roman" panose="02020603050405020304" pitchFamily="18" charset="0"/>
                <a:cs typeface="Times New Roman" panose="02020603050405020304" pitchFamily="18" charset="0"/>
              </a:rPr>
              <a:t>các buổi vui chơi ngoài trời, tôi lồng ghép dạy trẻ các kỹ năng lấy, đi và cất giày dép, đi lên xuống cầu thang đúng </a:t>
            </a:r>
            <a:r>
              <a:rPr lang="en-US" sz="1600" smtClean="0">
                <a:solidFill>
                  <a:srgbClr val="000000"/>
                </a:solidFill>
                <a:latin typeface="Times New Roman" panose="02020603050405020304" pitchFamily="18" charset="0"/>
                <a:cs typeface="Times New Roman" panose="02020603050405020304" pitchFamily="18" charset="0"/>
              </a:rPr>
              <a:t>cách,nhặt </a:t>
            </a:r>
            <a:r>
              <a:rPr lang="en-US" sz="1600">
                <a:solidFill>
                  <a:srgbClr val="000000"/>
                </a:solidFill>
                <a:latin typeface="Times New Roman" panose="02020603050405020304" pitchFamily="18" charset="0"/>
                <a:cs typeface="Times New Roman" panose="02020603050405020304" pitchFamily="18" charset="0"/>
              </a:rPr>
              <a:t>rác và lá rụng bỏ vào thùng rác, vệ sinh tay sau khi chơi…</a:t>
            </a:r>
          </a:p>
        </p:txBody>
      </p:sp>
      <p:sp>
        <p:nvSpPr>
          <p:cNvPr id="3" name="Rectangle 1"/>
          <p:cNvSpPr/>
          <p:nvPr/>
        </p:nvSpPr>
        <p:spPr>
          <a:xfrm>
            <a:off x="1676400" y="304800"/>
            <a:ext cx="6250940" cy="1208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sym typeface="+mn-ea"/>
              </a:rPr>
              <a:t>Dạy kỹ năng tự phục vụ cho trẻ thông qua các hoạt động trong ngày và ở mọi lúc mọi nơi</a:t>
            </a:r>
            <a:endParaRPr 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1186475"/>
            <a:ext cx="2841674" cy="28036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3379" y="3976254"/>
            <a:ext cx="2960034" cy="300777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000" fill="hold">
                                          <p:stCondLst>
                                            <p:cond delay="0"/>
                                          </p:stCondLst>
                                        </p:cTn>
                                        <p:tgtEl>
                                          <p:spTgt spid="30"/>
                                        </p:tgtEl>
                                        <p:attrNameLst>
                                          <p:attrName>style.visibility</p:attrName>
                                        </p:attrNameLst>
                                      </p:cBhvr>
                                      <p:to>
                                        <p:strVal val="visible"/>
                                      </p:to>
                                    </p:set>
                                    <p:animEffect transition="in" filter="wedge">
                                      <p:cBhvr>
                                        <p:cTn id="14" dur="10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out)">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21310" y="1981200"/>
            <a:ext cx="3645535" cy="448119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lvl="0" algn="l" eaLnBrk="0" fontAlgn="base" hangingPunct="0">
              <a:lnSpc>
                <a:spcPct val="120000"/>
              </a:lnSpc>
              <a:spcBef>
                <a:spcPct val="0"/>
              </a:spcBef>
              <a:spcAft>
                <a:spcPct val="0"/>
              </a:spcAft>
            </a:pPr>
            <a:r>
              <a:rPr sz="1600" b="1">
                <a:solidFill>
                  <a:srgbClr val="000000"/>
                </a:solidFill>
                <a:latin typeface="Times New Roman" panose="02020603050405020304" pitchFamily="18" charset="0"/>
                <a:cs typeface="Times New Roman" panose="02020603050405020304" pitchFamily="18" charset="0"/>
              </a:rPr>
              <a:t>Dạy kỹ năng tự phục vụ cho trẻ thông qua </a:t>
            </a:r>
            <a:r>
              <a:rPr lang="en-US" sz="1600" b="1" smtClean="0">
                <a:solidFill>
                  <a:srgbClr val="000000"/>
                </a:solidFill>
                <a:latin typeface="Times New Roman" panose="02020603050405020304" pitchFamily="18" charset="0"/>
                <a:cs typeface="Times New Roman" panose="02020603050405020304" pitchFamily="18" charset="0"/>
              </a:rPr>
              <a:t>giờ </a:t>
            </a:r>
            <a:r>
              <a:rPr sz="1600" b="1" smtClean="0">
                <a:solidFill>
                  <a:srgbClr val="000000"/>
                </a:solidFill>
                <a:latin typeface="Times New Roman" panose="02020603050405020304" pitchFamily="18" charset="0"/>
                <a:cs typeface="Times New Roman" panose="02020603050405020304" pitchFamily="18" charset="0"/>
              </a:rPr>
              <a:t>ăn</a:t>
            </a:r>
            <a:r>
              <a:rPr lang="en-US" sz="1600" b="1">
                <a:solidFill>
                  <a:srgbClr val="000000"/>
                </a:solidFill>
                <a:latin typeface="Times New Roman" panose="02020603050405020304" pitchFamily="18" charset="0"/>
                <a:cs typeface="Times New Roman" panose="02020603050405020304" pitchFamily="18" charset="0"/>
              </a:rPr>
              <a:t>: </a:t>
            </a:r>
            <a:r>
              <a:rPr sz="1600">
                <a:solidFill>
                  <a:srgbClr val="000000"/>
                </a:solidFill>
                <a:latin typeface="Times New Roman" panose="02020603050405020304" pitchFamily="18" charset="0"/>
                <a:cs typeface="Times New Roman" panose="02020603050405020304" pitchFamily="18" charset="0"/>
              </a:rPr>
              <a:t>Từng bước giáo dục trẻ trước khi ăn phải rửa tay, rửa mặt, biết khoanh tay lên bàn, biết tự ngồi vào bàn cất ăn, tự xúc cơm ăn, khi cơm rơi vãi nhắc trẻ nhặt cơm vào đĩa và lau tay vào khăn ẩm, ăn xong xếp bát, thìa vào chỗ quy định theo sự hướng dẫn của cô giáo, sau khi ăn xong tự uống nước, ra chỗ cô lau miệng…. Tập cho trẻ những thói quen tốt: ăn uống từ tốn, nhai kỹ, khi muốn ho hoặc hắt hơi phải lấy tay che miệng, ăn uống hết suất của mình. Dạy trẻ biết mời mọi người xung quanh trước khi ăn </a:t>
            </a:r>
            <a:r>
              <a:rPr sz="1600" smtClean="0">
                <a:solidFill>
                  <a:srgbClr val="000000"/>
                </a:solidFill>
                <a:latin typeface="Times New Roman" panose="02020603050405020304" pitchFamily="18" charset="0"/>
                <a:cs typeface="Times New Roman" panose="02020603050405020304" pitchFamily="18" charset="0"/>
              </a:rPr>
              <a:t>cơm</a:t>
            </a:r>
            <a:r>
              <a:rPr lang="en-US" sz="1600">
                <a:solidFill>
                  <a:srgbClr val="000000"/>
                </a:solidFill>
                <a:latin typeface="Times New Roman" panose="02020603050405020304" pitchFamily="18" charset="0"/>
                <a:cs typeface="Times New Roman" panose="02020603050405020304" pitchFamily="18" charset="0"/>
              </a:rPr>
              <a:t>.</a:t>
            </a:r>
            <a:endParaRPr sz="1600">
              <a:solidFill>
                <a:srgbClr val="000000"/>
              </a:solidFill>
              <a:latin typeface="Times New Roman" panose="02020603050405020304" pitchFamily="18" charset="0"/>
              <a:cs typeface="Times New Roman" panose="02020603050405020304" pitchFamily="18" charset="0"/>
            </a:endParaRPr>
          </a:p>
        </p:txBody>
      </p:sp>
      <p:sp>
        <p:nvSpPr>
          <p:cNvPr id="3" name="Rectangle 1"/>
          <p:cNvSpPr/>
          <p:nvPr/>
        </p:nvSpPr>
        <p:spPr>
          <a:xfrm>
            <a:off x="1676400" y="304800"/>
            <a:ext cx="6250940" cy="1208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sym typeface="+mn-ea"/>
              </a:rPr>
              <a:t>Dạy kỹ năng tự phục vụ cho trẻ thông qua các hoạt động trong ngày và ở mọi lúc mọi nơi</a:t>
            </a:r>
            <a:endParaRPr 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2286000"/>
            <a:ext cx="4470400" cy="3352800"/>
          </a:xfrm>
          <a:prstGeom prst="roundRect">
            <a:avLst>
              <a:gd name="adj" fmla="val 13985"/>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750" fill="hold">
                                          <p:stCondLst>
                                            <p:cond delay="0"/>
                                          </p:stCondLst>
                                        </p:cTn>
                                        <p:tgtEl>
                                          <p:spTgt spid="31"/>
                                        </p:tgtEl>
                                        <p:attrNameLst>
                                          <p:attrName>style.visibility</p:attrName>
                                        </p:attrNameLst>
                                      </p:cBhvr>
                                      <p:to>
                                        <p:strVal val="visible"/>
                                      </p:to>
                                    </p:set>
                                    <p:animEffect transition="in" filter="box(in)">
                                      <p:cBhvr>
                                        <p:cTn id="14" dur="75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PROPS" val="C:\Documents and Settings\PhongLan\Desktop\Giao an E-Learning Phan biet hinh tron hinh vuong\slide 6.wav"/>
  <p:tag name="PPSNARRATION" val="6,615582300,C:\Documents and Settings\PhongLan\Desktop\Giao an E-Learning Phan biet hinh tron hinh vuong\PHÂN BIỆT HÌNH TRÒN, VUÔNG, TAM GIÁC, CHỮ NHẬT  da sua\Media.ppcx"/>
</p:tagLst>
</file>

<file path=ppt/tags/tag2.xml><?xml version="1.0" encoding="utf-8"?>
<p:tagLst xmlns:a="http://schemas.openxmlformats.org/drawingml/2006/main" xmlns:r="http://schemas.openxmlformats.org/officeDocument/2006/relationships" xmlns:p="http://schemas.openxmlformats.org/presentationml/2006/main">
  <p:tag name="PPSNARRATIONPROPS" val="C:\Documents and Settings\PhongLan\Desktop\Giao an E-Learning Phan biet hinh tron hinh vuong\slide 6.wav"/>
  <p:tag name="PPSNARRATION" val="6,615582300,C:\Documents and Settings\PhongLan\Desktop\Giao an E-Learning Phan biet hinh tron hinh vuong\PHÂN BIỆT HÌNH TRÒN, VUÔNG, TAM GIÁC, CHỮ NHẬT  da sua\Media.ppcx"/>
</p:tagLst>
</file>

<file path=ppt/tags/tag3.xml><?xml version="1.0" encoding="utf-8"?>
<p:tagLst xmlns:a="http://schemas.openxmlformats.org/drawingml/2006/main" xmlns:r="http://schemas.openxmlformats.org/officeDocument/2006/relationships" xmlns:p="http://schemas.openxmlformats.org/presentationml/2006/main">
  <p:tag name="PPSNARRATIONPROPS" val="C:\Documents and Settings\PhongLan\Desktop\Giao an E-Learning Phan biet hinh tron hinh vuong\slide 6.wav"/>
  <p:tag name="PPSNARRATION" val="6,615582300,C:\Documents and Settings\PhongLan\Desktop\Giao an E-Learning Phan biet hinh tron hinh vuong\PHÂN BIỆT HÌNH TRÒN, VUÔNG, TAM GIÁC, CHỮ NHẬT  da sua\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2139</Words>
  <Application>Microsoft Office PowerPoint</Application>
  <PresentationFormat>On-screen Show (4:3)</PresentationFormat>
  <Paragraphs>93</Paragraphs>
  <Slides>17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Hiệu quả của sáng kiến</vt:lpstr>
      <vt:lpstr>Hiệu quả của sáng kiến</vt:lpstr>
      <vt:lpstr>Hiệu quả của sáng kiến</vt:lpstr>
      <vt:lpstr>Kết luận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Admin_TCPT</dc:creator>
  <cp:lastModifiedBy>Administrator</cp:lastModifiedBy>
  <cp:revision>59</cp:revision>
  <cp:lastPrinted>2022-10-15T01:37:00Z</cp:lastPrinted>
  <dcterms:created xsi:type="dcterms:W3CDTF">2006-08-16T00:00:00Z</dcterms:created>
  <dcterms:modified xsi:type="dcterms:W3CDTF">2023-10-20T10:40:10Z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7DFB3FBC36194AF085955328AF0D52A5_12</vt:lpwstr>
  </property>
  <property fmtid="{D5CDD505-2E9C-101B-9397-08002B2CF9AE}" pid="3" name="KSOProductBuildVer">
    <vt:lpwstr>1033-12.2.0.13266</vt:lpwstr>
  </property>
</Properties>
</file>