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80" r:id="rId3"/>
    <p:sldId id="258" r:id="rId4"/>
    <p:sldId id="259" r:id="rId5"/>
    <p:sldId id="282" r:id="rId6"/>
    <p:sldId id="279" r:id="rId7"/>
    <p:sldId id="283" r:id="rId8"/>
    <p:sldId id="284" r:id="rId9"/>
    <p:sldId id="292" r:id="rId10"/>
    <p:sldId id="285" r:id="rId11"/>
    <p:sldId id="286" r:id="rId12"/>
    <p:sldId id="287" r:id="rId13"/>
    <p:sldId id="288" r:id="rId14"/>
    <p:sldId id="289" r:id="rId15"/>
    <p:sldId id="293" r:id="rId16"/>
    <p:sldId id="290" r:id="rId17"/>
    <p:sldId id="294" r:id="rId18"/>
    <p:sldId id="296"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4D5"/>
    <a:srgbClr val="B0CADB"/>
    <a:srgbClr val="AF423F"/>
    <a:srgbClr val="CBCCD1"/>
    <a:srgbClr val="BAC2D7"/>
    <a:srgbClr val="CDCCD2"/>
    <a:srgbClr val="CDCED3"/>
    <a:srgbClr val="D6D8D7"/>
    <a:srgbClr val="D0E5E0"/>
    <a:srgbClr val="B4B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C4DD9-D156-4B6E-A0B3-14406F1357DD}" type="datetimeFigureOut">
              <a:rPr lang="en-US" smtClean="0"/>
              <a:t>17/10/2023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54663-68D7-4C3D-8811-ADFE93382BDD}" type="slidenum">
              <a:rPr lang="en-US" smtClean="0"/>
              <a:t>‹#›</a:t>
            </a:fld>
            <a:endParaRPr lang="en-US"/>
          </a:p>
        </p:txBody>
      </p:sp>
    </p:spTree>
    <p:extLst>
      <p:ext uri="{BB962C8B-B14F-4D97-AF65-F5344CB8AC3E}">
        <p14:creationId xmlns:p14="http://schemas.microsoft.com/office/powerpoint/2010/main" val="232024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354663-68D7-4C3D-8811-ADFE93382BDD}" type="slidenum">
              <a:rPr lang="en-US" smtClean="0"/>
              <a:t>2</a:t>
            </a:fld>
            <a:endParaRPr lang="en-US"/>
          </a:p>
        </p:txBody>
      </p:sp>
    </p:spTree>
    <p:extLst>
      <p:ext uri="{BB962C8B-B14F-4D97-AF65-F5344CB8AC3E}">
        <p14:creationId xmlns:p14="http://schemas.microsoft.com/office/powerpoint/2010/main" val="4246915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354663-68D7-4C3D-8811-ADFE93382BDD}" type="slidenum">
              <a:rPr lang="en-US" smtClean="0"/>
              <a:t>19</a:t>
            </a:fld>
            <a:endParaRPr lang="en-US"/>
          </a:p>
        </p:txBody>
      </p:sp>
    </p:spTree>
    <p:extLst>
      <p:ext uri="{BB962C8B-B14F-4D97-AF65-F5344CB8AC3E}">
        <p14:creationId xmlns:p14="http://schemas.microsoft.com/office/powerpoint/2010/main" val="359571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5B6BA1-FE6A-4058-BD75-8D19055EE637}"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378142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B6BA1-FE6A-4058-BD75-8D19055EE637}"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232409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B6BA1-FE6A-4058-BD75-8D19055EE637}"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127024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5B6BA1-FE6A-4058-BD75-8D19055EE637}"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414540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5B6BA1-FE6A-4058-BD75-8D19055EE637}" type="datetimeFigureOut">
              <a:rPr lang="en-US" smtClean="0"/>
              <a:t>17/10/2023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402071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5B6BA1-FE6A-4058-BD75-8D19055EE637}"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158406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5B6BA1-FE6A-4058-BD75-8D19055EE637}" type="datetimeFigureOut">
              <a:rPr lang="en-US" smtClean="0"/>
              <a:t>17/10/2023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32063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5B6BA1-FE6A-4058-BD75-8D19055EE637}" type="datetimeFigureOut">
              <a:rPr lang="en-US" smtClean="0"/>
              <a:t>17/10/2023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3284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B6BA1-FE6A-4058-BD75-8D19055EE637}" type="datetimeFigureOut">
              <a:rPr lang="en-US" smtClean="0"/>
              <a:t>17/10/2023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158599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5B6BA1-FE6A-4058-BD75-8D19055EE637}"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220048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5B6BA1-FE6A-4058-BD75-8D19055EE637}" type="datetimeFigureOut">
              <a:rPr lang="en-US" smtClean="0"/>
              <a:t>17/10/2023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6E6FD-CC2E-4244-AAA1-65674DA5936B}" type="slidenum">
              <a:rPr lang="en-US" smtClean="0"/>
              <a:t>‹#›</a:t>
            </a:fld>
            <a:endParaRPr lang="en-US"/>
          </a:p>
        </p:txBody>
      </p:sp>
    </p:spTree>
    <p:extLst>
      <p:ext uri="{BB962C8B-B14F-4D97-AF65-F5344CB8AC3E}">
        <p14:creationId xmlns:p14="http://schemas.microsoft.com/office/powerpoint/2010/main" val="293678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B6BA1-FE6A-4058-BD75-8D19055EE637}" type="datetimeFigureOut">
              <a:rPr lang="en-US" smtClean="0"/>
              <a:t>17/10/2023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6E6FD-CC2E-4244-AAA1-65674DA5936B}" type="slidenum">
              <a:rPr lang="en-US" smtClean="0"/>
              <a:t>‹#›</a:t>
            </a:fld>
            <a:endParaRPr lang="en-US"/>
          </a:p>
        </p:txBody>
      </p:sp>
    </p:spTree>
    <p:extLst>
      <p:ext uri="{BB962C8B-B14F-4D97-AF65-F5344CB8AC3E}">
        <p14:creationId xmlns:p14="http://schemas.microsoft.com/office/powerpoint/2010/main" val="1019348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55807" cy="6858000"/>
          </a:xfrm>
          <a:prstGeom prst="rect">
            <a:avLst/>
          </a:prstGeom>
        </p:spPr>
      </p:pic>
      <p:sp>
        <p:nvSpPr>
          <p:cNvPr id="5" name="Rectangle 4"/>
          <p:cNvSpPr/>
          <p:nvPr/>
        </p:nvSpPr>
        <p:spPr>
          <a:xfrm>
            <a:off x="2428875" y="349837"/>
            <a:ext cx="4572000" cy="507831"/>
          </a:xfrm>
          <a:prstGeom prst="rect">
            <a:avLst/>
          </a:prstGeom>
        </p:spPr>
        <p:txBody>
          <a:bodyPr>
            <a:spAutoFit/>
          </a:bodyPr>
          <a:lstStyle/>
          <a:p>
            <a:pPr algn="ctr"/>
            <a:r>
              <a:rPr lang="en-US" sz="1350" b="1">
                <a:latin typeface="Times New Roman" pitchFamily="18" charset="0"/>
                <a:cs typeface="Times New Roman" pitchFamily="18" charset="0"/>
              </a:rPr>
              <a:t>PHÒNG GIÁO DỤC VÀ ĐÀO TẠO  QUẬN LONG BIÊN</a:t>
            </a:r>
          </a:p>
          <a:p>
            <a:pPr algn="ctr"/>
            <a:r>
              <a:rPr lang="en-US" sz="1350" b="1">
                <a:latin typeface="Times New Roman" pitchFamily="18" charset="0"/>
                <a:cs typeface="Times New Roman" pitchFamily="18" charset="0"/>
              </a:rPr>
              <a:t>TRƯỜNG MẦM NON HOA HƯỚNG DƯƠNG</a:t>
            </a:r>
          </a:p>
        </p:txBody>
      </p:sp>
      <p:sp>
        <p:nvSpPr>
          <p:cNvPr id="7" name="Rectangle 6"/>
          <p:cNvSpPr/>
          <p:nvPr/>
        </p:nvSpPr>
        <p:spPr>
          <a:xfrm>
            <a:off x="2312356" y="2164724"/>
            <a:ext cx="4805033" cy="692497"/>
          </a:xfrm>
          <a:prstGeom prst="rect">
            <a:avLst/>
          </a:prstGeom>
          <a:noFill/>
        </p:spPr>
        <p:txBody>
          <a:bodyPr wrap="none" lIns="68580" tIns="34290" rIns="68580" bIns="34290">
            <a:spAutoFit/>
          </a:bodyPr>
          <a:lstStyle/>
          <a:p>
            <a:pPr algn="ctr"/>
            <a:r>
              <a:rPr lang="en-US" sz="4050" b="1">
                <a:ln w="17780" cmpd="sng">
                  <a:solidFill>
                    <a:srgbClr val="FFFFFF"/>
                  </a:solidFill>
                  <a:prstDash val="solid"/>
                  <a:miter lim="800000"/>
                </a:ln>
                <a:solidFill>
                  <a:srgbClr val="275B70"/>
                </a:solidFill>
                <a:effectLst>
                  <a:outerShdw blurRad="50800" algn="tl" rotWithShape="0">
                    <a:srgbClr val="000000"/>
                  </a:outerShdw>
                </a:effectLst>
              </a:rPr>
              <a:t>BIỆN PHÁP SÁNG TẠO</a:t>
            </a:r>
          </a:p>
        </p:txBody>
      </p:sp>
      <p:sp>
        <p:nvSpPr>
          <p:cNvPr id="8" name="TextBox 7"/>
          <p:cNvSpPr txBox="1"/>
          <p:nvPr/>
        </p:nvSpPr>
        <p:spPr>
          <a:xfrm>
            <a:off x="723900" y="2960920"/>
            <a:ext cx="7696200" cy="830997"/>
          </a:xfrm>
          <a:prstGeom prst="rect">
            <a:avLst/>
          </a:prstGeom>
          <a:noFill/>
        </p:spPr>
        <p:txBody>
          <a:bodyPr wrap="square" rtlCol="0">
            <a:spAutoFit/>
          </a:bodyPr>
          <a:lstStyle/>
          <a:p>
            <a:pPr algn="ctr"/>
            <a:r>
              <a:rPr lang="pl-PL" sz="2400" b="1">
                <a:solidFill>
                  <a:srgbClr val="FF0000"/>
                </a:solidFill>
                <a:latin typeface="Times New Roman" panose="02020603050405020304" pitchFamily="18" charset="0"/>
                <a:cs typeface="Times New Roman" panose="02020603050405020304" pitchFamily="18" charset="0"/>
              </a:rPr>
              <a:t>Một số biện pháp ứng dụng công nghệ thông tin trong việc xây dựng giáo án diện tử dạy trẻ ở lứa tuổi mầm non</a:t>
            </a:r>
            <a:endParaRPr lang="en-US" sz="1600" b="1">
              <a:solidFill>
                <a:srgbClr val="FF0000"/>
              </a:solidFill>
              <a:latin typeface="Times New Roman" pitchFamily="18" charset="0"/>
              <a:cs typeface="Times New Roman" pitchFamily="18" charset="0"/>
            </a:endParaRPr>
          </a:p>
        </p:txBody>
      </p:sp>
      <p:sp>
        <p:nvSpPr>
          <p:cNvPr id="9" name="TextBox 8"/>
          <p:cNvSpPr txBox="1"/>
          <p:nvPr/>
        </p:nvSpPr>
        <p:spPr>
          <a:xfrm>
            <a:off x="2571749" y="3993489"/>
            <a:ext cx="4286250" cy="369332"/>
          </a:xfrm>
          <a:prstGeom prst="rect">
            <a:avLst/>
          </a:prstGeom>
          <a:noFill/>
        </p:spPr>
        <p:txBody>
          <a:bodyPr wrap="square" rtlCol="0">
            <a:spAutoFit/>
          </a:bodyPr>
          <a:lstStyle/>
          <a:p>
            <a:pPr algn="ctr"/>
            <a:r>
              <a:rPr lang="en-US" b="1">
                <a:solidFill>
                  <a:srgbClr val="143C4C"/>
                </a:solidFill>
                <a:latin typeface="Times New Roman" pitchFamily="18" charset="0"/>
                <a:cs typeface="Times New Roman" pitchFamily="18" charset="0"/>
              </a:rPr>
              <a:t>Giáo viên: Nguyễn Thị Thu Hằng</a:t>
            </a:r>
          </a:p>
        </p:txBody>
      </p:sp>
      <p:sp>
        <p:nvSpPr>
          <p:cNvPr id="10" name="TextBox 9"/>
          <p:cNvSpPr txBox="1"/>
          <p:nvPr/>
        </p:nvSpPr>
        <p:spPr>
          <a:xfrm>
            <a:off x="3756917" y="4525793"/>
            <a:ext cx="1915909" cy="300082"/>
          </a:xfrm>
          <a:prstGeom prst="rect">
            <a:avLst/>
          </a:prstGeom>
          <a:noFill/>
        </p:spPr>
        <p:txBody>
          <a:bodyPr wrap="none" rtlCol="0">
            <a:spAutoFit/>
          </a:bodyPr>
          <a:lstStyle/>
          <a:p>
            <a:r>
              <a:rPr lang="en-US" sz="1350" b="1">
                <a:solidFill>
                  <a:srgbClr val="CE6334"/>
                </a:solidFill>
                <a:latin typeface="Times New Roman" pitchFamily="18" charset="0"/>
                <a:cs typeface="Times New Roman" pitchFamily="18" charset="0"/>
              </a:rPr>
              <a:t>NĂM HỌC 2023 - 2024</a:t>
            </a:r>
          </a:p>
        </p:txBody>
      </p:sp>
      <p:pic>
        <p:nvPicPr>
          <p:cNvPr id="11" name="Picture 10">
            <a:extLst>
              <a:ext uri="{FF2B5EF4-FFF2-40B4-BE49-F238E27FC236}">
                <a16:creationId xmlns:a16="http://schemas.microsoft.com/office/drawing/2014/main" id="{5E23A73D-10A2-4118-8FDB-98B9A51C9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539" y="957890"/>
            <a:ext cx="1170922" cy="1170922"/>
          </a:xfrm>
          <a:prstGeom prst="rect">
            <a:avLst/>
          </a:prstGeom>
        </p:spPr>
      </p:pic>
    </p:spTree>
    <p:extLst>
      <p:ext uri="{BB962C8B-B14F-4D97-AF65-F5344CB8AC3E}">
        <p14:creationId xmlns:p14="http://schemas.microsoft.com/office/powerpoint/2010/main" val="47605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grpSp>
        <p:nvGrpSpPr>
          <p:cNvPr id="2" name="Group 1"/>
          <p:cNvGrpSpPr/>
          <p:nvPr/>
        </p:nvGrpSpPr>
        <p:grpSpPr>
          <a:xfrm>
            <a:off x="342899" y="1522259"/>
            <a:ext cx="8458200" cy="1906740"/>
            <a:chOff x="342899" y="1522259"/>
            <a:chExt cx="8458200" cy="1906740"/>
          </a:xfrm>
        </p:grpSpPr>
        <p:sp>
          <p:nvSpPr>
            <p:cNvPr id="11" name="Rectangle: Rounded Corners 10">
              <a:extLst>
                <a:ext uri="{FF2B5EF4-FFF2-40B4-BE49-F238E27FC236}">
                  <a16:creationId xmlns:a16="http://schemas.microsoft.com/office/drawing/2014/main" id="{3E79BD59-0665-4E45-9AEE-083F10996101}"/>
                </a:ext>
              </a:extLst>
            </p:cNvPr>
            <p:cNvSpPr/>
            <p:nvPr/>
          </p:nvSpPr>
          <p:spPr>
            <a:xfrm>
              <a:off x="342899" y="1550968"/>
              <a:ext cx="8458200" cy="1828800"/>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CFE74F-652E-4449-9A98-D7FADFB54936}"/>
                </a:ext>
              </a:extLst>
            </p:cNvPr>
            <p:cNvSpPr txBox="1"/>
            <p:nvPr/>
          </p:nvSpPr>
          <p:spPr>
            <a:xfrm>
              <a:off x="533400" y="1522259"/>
              <a:ext cx="7619999" cy="1906740"/>
            </a:xfrm>
            <a:prstGeom prst="rect">
              <a:avLst/>
            </a:prstGeom>
            <a:noFill/>
          </p:spPr>
          <p:txBody>
            <a:bodyPr wrap="square">
              <a:spAutoFit/>
            </a:bodyPr>
            <a:lstStyle/>
            <a:p>
              <a:pPr algn="just">
                <a:lnSpc>
                  <a:spcPct val="120000"/>
                </a:lnSpc>
              </a:pPr>
              <a:r>
                <a:rPr lang="vi-VN" sz="2000" b="1">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Để thiết kế các giáo án điện tử. Trước tiên tôi chụp từ chuyện tranh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bác gấu đen và 2 chú thỏ</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Bộ giáo dục và đào tạo - Trung tâm đồ chơi thiết bị Mầm non. Sau đó  tôi sử dụng phầm mềm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Canva</a:t>
              </a: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 để sử lý những ảnh để chuyển từ ảnh tĩnh sang ảnh động cho phù hợp với  nội dung câu chuyện</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9" name="Rectangle: Rounded Corners 8">
            <a:extLst>
              <a:ext uri="{FF2B5EF4-FFF2-40B4-BE49-F238E27FC236}">
                <a16:creationId xmlns:a16="http://schemas.microsoft.com/office/drawing/2014/main" id="{3CACE8DE-1C72-4251-AC04-83E950A52949}"/>
              </a:ext>
            </a:extLst>
          </p:cNvPr>
          <p:cNvSpPr/>
          <p:nvPr/>
        </p:nvSpPr>
        <p:spPr>
          <a:xfrm>
            <a:off x="838199" y="30162"/>
            <a:ext cx="7467600" cy="1417638"/>
          </a:xfrm>
          <a:prstGeom prst="roundRect">
            <a:avLst/>
          </a:prstGeom>
          <a:solidFill>
            <a:srgbClr val="BAC2D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b="1" i="1" u="sng">
                <a:solidFill>
                  <a:schemeClr val="tx1"/>
                </a:solidFill>
                <a:effectLst/>
                <a:latin typeface="Times New Roman" panose="02020603050405020304" pitchFamily="18" charset="0"/>
                <a:ea typeface="Times New Roman" panose="02020603050405020304" pitchFamily="18" charset="0"/>
                <a:cs typeface=".VnTime" panose="020B7200000000000000" pitchFamily="34" charset="0"/>
              </a:rPr>
              <a:t>*</a:t>
            </a:r>
            <a:r>
              <a:rPr lang="vi-VN" sz="1800" b="1" i="1" u="sng">
                <a:solidFill>
                  <a:schemeClr val="tx1"/>
                </a:solidFill>
                <a:effectLst/>
                <a:latin typeface="+mj-lt"/>
                <a:ea typeface="Times New Roman" panose="02020603050405020304" pitchFamily="18" charset="0"/>
                <a:cs typeface=".VnTime" panose="020B7200000000000000" pitchFamily="34" charset="0"/>
              </a:rPr>
              <a:t>Ứng dụng phầm mềm vào dạy thơ truyện                                         </a:t>
            </a:r>
            <a:endParaRPr lang="en-US" sz="1800">
              <a:solidFill>
                <a:schemeClr val="tx1"/>
              </a:solidFill>
              <a:effectLst/>
              <a:latin typeface="+mj-lt"/>
              <a:ea typeface="Times New Roman" panose="02020603050405020304" pitchFamily="18" charset="0"/>
              <a:cs typeface=".VnTime" panose="020B7200000000000000" pitchFamily="34" charset="0"/>
            </a:endParaRPr>
          </a:p>
          <a:p>
            <a:pPr algn="just">
              <a:lnSpc>
                <a:spcPct val="120000"/>
              </a:lnSpc>
            </a:pPr>
            <a:r>
              <a:rPr lang="vi-VN" sz="1800">
                <a:solidFill>
                  <a:schemeClr val="tx1"/>
                </a:solidFill>
                <a:effectLst/>
                <a:latin typeface="+mj-lt"/>
                <a:ea typeface="Times New Roman" panose="02020603050405020304" pitchFamily="18" charset="0"/>
                <a:cs typeface=".VnTime" panose="020B7200000000000000" pitchFamily="34" charset="0"/>
              </a:rPr>
              <a:t>VD: Tiết truyện: </a:t>
            </a:r>
            <a:r>
              <a:rPr lang="en-US" sz="1800">
                <a:solidFill>
                  <a:schemeClr val="tx1"/>
                </a:solidFill>
                <a:effectLst/>
                <a:latin typeface="+mj-lt"/>
                <a:ea typeface="Times New Roman" panose="02020603050405020304" pitchFamily="18" charset="0"/>
                <a:cs typeface=".VnTime" panose="020B7200000000000000" pitchFamily="34" charset="0"/>
              </a:rPr>
              <a:t>bác gấu đen và 2 chú thỏ</a:t>
            </a:r>
          </a:p>
          <a:p>
            <a:pPr algn="just">
              <a:lnSpc>
                <a:spcPct val="120000"/>
              </a:lnSpc>
            </a:pPr>
            <a:r>
              <a:rPr lang="vi-VN" sz="1800">
                <a:solidFill>
                  <a:schemeClr val="tx1"/>
                </a:solidFill>
                <a:effectLst/>
                <a:latin typeface="+mj-lt"/>
                <a:ea typeface="Times New Roman" panose="02020603050405020304" pitchFamily="18" charset="0"/>
                <a:cs typeface=".VnTime" panose="020B7200000000000000" pitchFamily="34" charset="0"/>
              </a:rPr>
              <a:t>Lứa tuổi: 3 – 4  tuổi (Mẫu giáo bé) - Chủ đề:  Trường mầm non       </a:t>
            </a:r>
            <a:r>
              <a:rPr lang="vi-VN" sz="1800" i="1">
                <a:solidFill>
                  <a:schemeClr val="tx1"/>
                </a:solidFill>
                <a:effectLst/>
                <a:latin typeface="+mj-lt"/>
                <a:ea typeface="Times New Roman" panose="02020603050405020304" pitchFamily="18" charset="0"/>
                <a:cs typeface=".VnTime" panose="020B7200000000000000" pitchFamily="34" charset="0"/>
              </a:rPr>
              <a:t>                                                               </a:t>
            </a:r>
            <a:endParaRPr lang="en-US" sz="1800">
              <a:solidFill>
                <a:schemeClr val="tx1"/>
              </a:solidFill>
              <a:effectLst/>
              <a:latin typeface="+mj-lt"/>
              <a:ea typeface="Times New Roman" panose="02020603050405020304" pitchFamily="18" charset="0"/>
              <a:cs typeface=".VnTime" panose="020B7200000000000000" pitchFamily="34" charset="0"/>
            </a:endParaRPr>
          </a:p>
          <a:p>
            <a:pPr algn="just">
              <a:lnSpc>
                <a:spcPct val="120000"/>
              </a:lnSpc>
            </a:pPr>
            <a:r>
              <a:rPr lang="vi-VN" sz="1800" b="1">
                <a:solidFill>
                  <a:schemeClr val="tx1"/>
                </a:solidFill>
                <a:effectLst/>
                <a:latin typeface="+mj-lt"/>
                <a:ea typeface="Times New Roman" panose="02020603050405020304" pitchFamily="18" charset="0"/>
                <a:cs typeface=".VnTime" panose="020B7200000000000000" pitchFamily="34" charset="0"/>
              </a:rPr>
              <a:t> </a:t>
            </a:r>
            <a:endParaRPr lang="en-US" sz="1800">
              <a:solidFill>
                <a:schemeClr val="tx1"/>
              </a:solidFill>
              <a:effectLst/>
              <a:latin typeface="+mj-lt"/>
              <a:ea typeface="Times New Roman" panose="02020603050405020304" pitchFamily="18" charset="0"/>
              <a:cs typeface=".VnTime" panose="020B7200000000000000" pitchFamily="34" charset="0"/>
            </a:endParaRPr>
          </a:p>
        </p:txBody>
      </p:sp>
      <p:pic>
        <p:nvPicPr>
          <p:cNvPr id="15" name="Picture 14">
            <a:extLst>
              <a:ext uri="{FF2B5EF4-FFF2-40B4-BE49-F238E27FC236}">
                <a16:creationId xmlns:a16="http://schemas.microsoft.com/office/drawing/2014/main" id="{D61D2C64-36AB-401C-9907-CF3AFD74809F}"/>
              </a:ext>
            </a:extLst>
          </p:cNvPr>
          <p:cNvPicPr>
            <a:picLocks noChangeAspect="1"/>
          </p:cNvPicPr>
          <p:nvPr/>
        </p:nvPicPr>
        <p:blipFill>
          <a:blip r:embed="rId3"/>
          <a:stretch>
            <a:fillRect/>
          </a:stretch>
        </p:blipFill>
        <p:spPr>
          <a:xfrm>
            <a:off x="821200" y="3501113"/>
            <a:ext cx="6417800" cy="3268902"/>
          </a:xfrm>
          <a:prstGeom prst="rect">
            <a:avLst/>
          </a:prstGeom>
        </p:spPr>
      </p:pic>
    </p:spTree>
    <p:extLst>
      <p:ext uri="{BB962C8B-B14F-4D97-AF65-F5344CB8AC3E}">
        <p14:creationId xmlns:p14="http://schemas.microsoft.com/office/powerpoint/2010/main" val="10595155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out)">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5" y="0"/>
            <a:ext cx="9143999" cy="6858000"/>
          </a:xfrm>
        </p:spPr>
      </p:pic>
      <p:grpSp>
        <p:nvGrpSpPr>
          <p:cNvPr id="11" name="Group 10">
            <a:extLst>
              <a:ext uri="{FF2B5EF4-FFF2-40B4-BE49-F238E27FC236}">
                <a16:creationId xmlns:a16="http://schemas.microsoft.com/office/drawing/2014/main" id="{FB6361AD-1DAC-4E60-B794-8674DBC7C86F}"/>
              </a:ext>
            </a:extLst>
          </p:cNvPr>
          <p:cNvGrpSpPr/>
          <p:nvPr/>
        </p:nvGrpSpPr>
        <p:grpSpPr>
          <a:xfrm>
            <a:off x="388526" y="1142999"/>
            <a:ext cx="8466112" cy="4343400"/>
            <a:chOff x="388527" y="524287"/>
            <a:chExt cx="8466112" cy="4343400"/>
          </a:xfrm>
        </p:grpSpPr>
        <p:sp>
          <p:nvSpPr>
            <p:cNvPr id="10" name="Rectangle: Rounded Corners 9">
              <a:extLst>
                <a:ext uri="{FF2B5EF4-FFF2-40B4-BE49-F238E27FC236}">
                  <a16:creationId xmlns:a16="http://schemas.microsoft.com/office/drawing/2014/main" id="{FC4F738A-492B-451A-9856-4BC611C44A63}"/>
                </a:ext>
              </a:extLst>
            </p:cNvPr>
            <p:cNvSpPr/>
            <p:nvPr/>
          </p:nvSpPr>
          <p:spPr>
            <a:xfrm>
              <a:off x="388527" y="524287"/>
              <a:ext cx="8466112" cy="4343400"/>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7E1B14-59B9-42EE-B6F4-899022074A02}"/>
                </a:ext>
              </a:extLst>
            </p:cNvPr>
            <p:cNvSpPr txBox="1"/>
            <p:nvPr/>
          </p:nvSpPr>
          <p:spPr>
            <a:xfrm>
              <a:off x="501307" y="669856"/>
              <a:ext cx="8316938" cy="4052263"/>
            </a:xfrm>
            <a:prstGeom prst="rect">
              <a:avLst/>
            </a:prstGeom>
            <a:noFill/>
          </p:spPr>
          <p:txBody>
            <a:bodyPr wrap="square" rtlCol="0">
              <a:spAutoFit/>
            </a:bodyPr>
            <a:lstStyle/>
            <a:p>
              <a:pPr algn="just">
                <a:lnSpc>
                  <a:spcPct val="120000"/>
                </a:lnSpc>
              </a:pPr>
              <a:r>
                <a:rPr lang="vi-VN" sz="1800" b="1">
                  <a:effectLst/>
                  <a:latin typeface="Times New Roman" panose="02020603050405020304" pitchFamily="18" charset="0"/>
                  <a:ea typeface="Times New Roman" panose="02020603050405020304" pitchFamily="18" charset="0"/>
                  <a:cs typeface=".VnTime" panose="020B7200000000000000" pitchFamily="34" charset="0"/>
                </a:rPr>
                <a:t>Bước 2:</a:t>
              </a:r>
              <a:r>
                <a:rPr lang="vi-VN" sz="1800">
                  <a:effectLst/>
                  <a:latin typeface="Times New Roman" panose="02020603050405020304" pitchFamily="18" charset="0"/>
                  <a:ea typeface="Times New Roman" panose="02020603050405020304" pitchFamily="18" charset="0"/>
                  <a:cs typeface=".VnTime" panose="020B7200000000000000" pitchFamily="34" charset="0"/>
                </a:rPr>
                <a:t>  Ứng dụng phần mềm </a:t>
              </a:r>
              <a:r>
                <a:rPr lang="en-US" sz="1800">
                  <a:effectLst/>
                  <a:latin typeface="Times New Roman" panose="02020603050405020304" pitchFamily="18" charset="0"/>
                  <a:ea typeface="Times New Roman" panose="02020603050405020304" pitchFamily="18" charset="0"/>
                  <a:cs typeface=".VnTime" panose="020B7200000000000000" pitchFamily="34" charset="0"/>
                </a:rPr>
                <a:t>Canva</a:t>
              </a:r>
              <a:r>
                <a:rPr lang="vi-VN" sz="1800">
                  <a:effectLst/>
                  <a:latin typeface="Times New Roman" panose="02020603050405020304" pitchFamily="18" charset="0"/>
                  <a:ea typeface="Times New Roman" panose="02020603050405020304" pitchFamily="18" charset="0"/>
                  <a:cs typeface=".VnTime" panose="020B7200000000000000" pitchFamily="34" charset="0"/>
                </a:rPr>
                <a:t> cho phép tôi cắt các chi tiết nhân vật trong câu chuyện sau đó ghép lại với nhau và sử dụng phầm mềm Micorosoft Office Powerpoint để đặt các hiệu ứng, với cách làm đó ta sẽ được các hình ảnh cử động của </a:t>
              </a:r>
              <a:r>
                <a:rPr lang="en-US" sz="1800">
                  <a:effectLst/>
                  <a:latin typeface="Times New Roman" panose="02020603050405020304" pitchFamily="18" charset="0"/>
                  <a:ea typeface="Times New Roman" panose="02020603050405020304" pitchFamily="18" charset="0"/>
                  <a:cs typeface=".VnTime" panose="020B7200000000000000" pitchFamily="34" charset="0"/>
                </a:rPr>
                <a:t>gấu, thỏ trắng, thỏ nâu </a:t>
              </a:r>
              <a:r>
                <a:rPr lang="vi-VN" sz="1800">
                  <a:effectLst/>
                  <a:latin typeface="Times New Roman" panose="02020603050405020304" pitchFamily="18" charset="0"/>
                  <a:ea typeface="Times New Roman" panose="02020603050405020304" pitchFamily="18" charset="0"/>
                  <a:cs typeface=".VnTime" panose="020B7200000000000000" pitchFamily="34" charset="0"/>
                </a:rPr>
                <a:t>theo ý muốn. Sau đó tôi thiết kế các slide cho toàn bộ câu chuyện bằng cách đặt các hình ảnh đã đực sử lý qua phầm mềm </a:t>
              </a:r>
              <a:r>
                <a:rPr lang="en-US" sz="1800">
                  <a:effectLst/>
                  <a:latin typeface="Times New Roman" panose="02020603050405020304" pitchFamily="18" charset="0"/>
                  <a:ea typeface="Times New Roman" panose="02020603050405020304" pitchFamily="18" charset="0"/>
                  <a:cs typeface=".VnTime" panose="020B7200000000000000" pitchFamily="34" charset="0"/>
                </a:rPr>
                <a:t>Canva</a:t>
              </a:r>
              <a:r>
                <a:rPr lang="vi-VN" sz="1800">
                  <a:effectLst/>
                  <a:latin typeface="Times New Roman" panose="02020603050405020304" pitchFamily="18" charset="0"/>
                  <a:ea typeface="Times New Roman" panose="02020603050405020304" pitchFamily="18" charset="0"/>
                  <a:cs typeface=".VnTime" panose="020B7200000000000000" pitchFamily="34" charset="0"/>
                </a:rPr>
                <a:t> vào các slide theo trình tự câu chuyện và đặt các hiệu ứng xuất hiện, hay mất đi tuỳ vào từng cảnh và tình huống của câu chuyện, tôi cũng có thể chú thích chữ vào các câu truyện dưới mỗi hình ảnh từ ngữ dễ hiểu. Với bài : “</a:t>
              </a:r>
              <a:r>
                <a:rPr lang="en-US" sz="1800">
                  <a:effectLst/>
                  <a:latin typeface="Times New Roman" panose="02020603050405020304" pitchFamily="18" charset="0"/>
                  <a:ea typeface="Times New Roman" panose="02020603050405020304" pitchFamily="18" charset="0"/>
                  <a:cs typeface=".VnTime" panose="020B7200000000000000" pitchFamily="34" charset="0"/>
                </a:rPr>
                <a:t>Bác gấu đen và 2 chú thỏ</a:t>
              </a:r>
              <a:r>
                <a:rPr lang="vi-VN" sz="1800">
                  <a:effectLst/>
                  <a:latin typeface="Times New Roman" panose="02020603050405020304" pitchFamily="18" charset="0"/>
                  <a:ea typeface="Times New Roman" panose="02020603050405020304" pitchFamily="18" charset="0"/>
                  <a:cs typeface=".VnTime" panose="020B7200000000000000" pitchFamily="34" charset="0"/>
                </a:rPr>
                <a:t>”, để đặt hiệu ứng, tôi  vào slide Slow, nếu đặt đặt hiêu ứng xuất hiện (Erntance) -&gt; đặt  hiệu ứng vẽ đường đi (Motion Paths -&gt; left, hay draw custom Path). để vẽ các hướng đi theo ý muốn của mình còn hình ảnh cử động của</a:t>
              </a:r>
              <a:r>
                <a:rPr lang="en-US" sz="1800">
                  <a:effectLst/>
                  <a:latin typeface="Times New Roman" panose="02020603050405020304" pitchFamily="18" charset="0"/>
                  <a:ea typeface="Times New Roman" panose="02020603050405020304" pitchFamily="18" charset="0"/>
                  <a:cs typeface=".VnTime" panose="020B7200000000000000" pitchFamily="34" charset="0"/>
                </a:rPr>
                <a:t> gấu, thỏ trắng, thỏ nâu</a:t>
              </a:r>
              <a:r>
                <a:rPr lang="vi-VN" sz="1800">
                  <a:effectLst/>
                  <a:latin typeface="Times New Roman" panose="02020603050405020304" pitchFamily="18" charset="0"/>
                  <a:ea typeface="Times New Roman" panose="02020603050405020304" pitchFamily="18" charset="0"/>
                  <a:cs typeface=".VnTime" panose="020B7200000000000000" pitchFamily="34" charset="0"/>
                </a:rPr>
                <a:t> … còn chân bước đi của nhân vật thì sử lí qua phần mềm </a:t>
              </a:r>
              <a:r>
                <a:rPr lang="en-US" sz="1800">
                  <a:effectLst/>
                  <a:latin typeface="Times New Roman" panose="02020603050405020304" pitchFamily="18" charset="0"/>
                  <a:ea typeface="Times New Roman" panose="02020603050405020304" pitchFamily="18" charset="0"/>
                  <a:cs typeface=".VnTime" panose="020B7200000000000000" pitchFamily="34" charset="0"/>
                </a:rPr>
                <a:t>Canva</a:t>
              </a:r>
              <a:r>
                <a:rPr lang="vi-VN" sz="1800">
                  <a:effectLst/>
                  <a:latin typeface="Times New Roman" panose="02020603050405020304" pitchFamily="18" charset="0"/>
                  <a:ea typeface="Times New Roman" panose="02020603050405020304" pitchFamily="18" charset="0"/>
                  <a:cs typeface=".VnTime" panose="020B7200000000000000" pitchFamily="34" charset="0"/>
                </a:rPr>
                <a:t>  để các nhân vật đi được.</a:t>
              </a:r>
              <a:endParaRPr lang="en-US" sz="1800">
                <a:effectLst/>
                <a:latin typeface=".VnTime" panose="020B7200000000000000" pitchFamily="34" charset="0"/>
                <a:ea typeface="Times New Roman" panose="02020603050405020304" pitchFamily="18" charset="0"/>
                <a:cs typeface=".VnTime" panose="020B7200000000000000" pitchFamily="34" charset="0"/>
              </a:endParaRPr>
            </a:p>
          </p:txBody>
        </p:sp>
      </p:grpSp>
    </p:spTree>
    <p:extLst>
      <p:ext uri="{BB962C8B-B14F-4D97-AF65-F5344CB8AC3E}">
        <p14:creationId xmlns:p14="http://schemas.microsoft.com/office/powerpoint/2010/main" val="1965127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grpSp>
        <p:nvGrpSpPr>
          <p:cNvPr id="7" name="Group 6">
            <a:extLst>
              <a:ext uri="{FF2B5EF4-FFF2-40B4-BE49-F238E27FC236}">
                <a16:creationId xmlns:a16="http://schemas.microsoft.com/office/drawing/2014/main" id="{385ECC5C-6E22-4B4B-8C7F-B70ED6E77803}"/>
              </a:ext>
            </a:extLst>
          </p:cNvPr>
          <p:cNvGrpSpPr/>
          <p:nvPr/>
        </p:nvGrpSpPr>
        <p:grpSpPr>
          <a:xfrm>
            <a:off x="152398" y="152400"/>
            <a:ext cx="8839199" cy="2286001"/>
            <a:chOff x="152398" y="199477"/>
            <a:chExt cx="8839199" cy="2286001"/>
          </a:xfrm>
          <a:solidFill>
            <a:srgbClr val="CBCCD1"/>
          </a:solidFill>
        </p:grpSpPr>
        <p:sp>
          <p:nvSpPr>
            <p:cNvPr id="6" name="Rectangle: Rounded Corners 5">
              <a:extLst>
                <a:ext uri="{FF2B5EF4-FFF2-40B4-BE49-F238E27FC236}">
                  <a16:creationId xmlns:a16="http://schemas.microsoft.com/office/drawing/2014/main" id="{1C5A860C-EA4C-4641-9EA9-3DAD21BE8DF4}"/>
                </a:ext>
              </a:extLst>
            </p:cNvPr>
            <p:cNvSpPr/>
            <p:nvPr/>
          </p:nvSpPr>
          <p:spPr>
            <a:xfrm>
              <a:off x="152398" y="199477"/>
              <a:ext cx="8839199" cy="228600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4C40D7-4411-4C0E-984A-67C6045E7343}"/>
                </a:ext>
              </a:extLst>
            </p:cNvPr>
            <p:cNvSpPr txBox="1"/>
            <p:nvPr/>
          </p:nvSpPr>
          <p:spPr>
            <a:xfrm>
              <a:off x="333811" y="310944"/>
              <a:ext cx="8420106" cy="2063065"/>
            </a:xfrm>
            <a:prstGeom prst="rect">
              <a:avLst/>
            </a:prstGeom>
            <a:grpFill/>
          </p:spPr>
          <p:txBody>
            <a:bodyPr wrap="square" rtlCol="0">
              <a:spAutoFit/>
            </a:bodyPr>
            <a:lstStyle/>
            <a:p>
              <a:pPr algn="just">
                <a:lnSpc>
                  <a:spcPct val="120000"/>
                </a:lnSpc>
              </a:pPr>
              <a:r>
                <a:rPr lang="vi-VN" sz="1800" b="1">
                  <a:effectLst/>
                  <a:latin typeface="+mj-lt"/>
                  <a:ea typeface="Times New Roman" panose="02020603050405020304" pitchFamily="18" charset="0"/>
                  <a:cs typeface=".VnTime" panose="020B7200000000000000" pitchFamily="34" charset="0"/>
                </a:rPr>
                <a:t>Bước 3:</a:t>
              </a:r>
              <a:r>
                <a:rPr lang="vi-VN" sz="1800">
                  <a:effectLst/>
                  <a:latin typeface="+mj-lt"/>
                  <a:ea typeface="Times New Roman" panose="02020603050405020304" pitchFamily="18" charset="0"/>
                  <a:cs typeface=".VnTime" panose="020B7200000000000000" pitchFamily="34" charset="0"/>
                </a:rPr>
                <a:t> Hoàn thiện các slide cho toàn bộ câu chuyện.                               </a:t>
              </a:r>
              <a:endParaRPr lang="en-US">
                <a:latin typeface="+mj-lt"/>
                <a:ea typeface="Times New Roman" panose="02020603050405020304" pitchFamily="18" charset="0"/>
                <a:cs typeface=".VnTime" panose="020B7200000000000000" pitchFamily="34" charset="0"/>
              </a:endParaRPr>
            </a:p>
            <a:p>
              <a:pPr algn="just">
                <a:lnSpc>
                  <a:spcPct val="120000"/>
                </a:lnSpc>
              </a:pPr>
              <a:r>
                <a:rPr lang="en-US" sz="1800">
                  <a:effectLst/>
                  <a:latin typeface="+mj-lt"/>
                  <a:ea typeface="Times New Roman" panose="02020603050405020304" pitchFamily="18" charset="0"/>
                  <a:cs typeface=".VnTime" panose="020B7200000000000000" pitchFamily="34" charset="0"/>
                </a:rPr>
                <a:t> </a:t>
              </a:r>
              <a:r>
                <a:rPr lang="vi-VN" sz="1800">
                  <a:effectLst/>
                  <a:latin typeface="+mj-lt"/>
                  <a:ea typeface="Times New Roman" panose="02020603050405020304" pitchFamily="18" charset="0"/>
                  <a:cs typeface=".VnTime" panose="020B7200000000000000" pitchFamily="34" charset="0"/>
                </a:rPr>
                <a:t>Tuỳ từng chuyện để đặt các hiệu ứng tự động hay hiệu ứng kích chuột, xuất hiện theo nhiều hình thức khác nhau giúp cho giáo viên linh hoạt trong việc lựa chon hình thức xuất hiện cho phù hợp với tiết dạy từ đó tạo ra sự hấp dẫn lôi cuốn trẻ vào tiết học. Ngoài  sử dụng phần mềm </a:t>
              </a:r>
              <a:r>
                <a:rPr lang="en-US" sz="1800">
                  <a:effectLst/>
                  <a:latin typeface="+mj-lt"/>
                  <a:ea typeface="Times New Roman" panose="02020603050405020304" pitchFamily="18" charset="0"/>
                  <a:cs typeface=".VnTime" panose="020B7200000000000000" pitchFamily="34" charset="0"/>
                </a:rPr>
                <a:t>Canva để cắt ghép nhân vật</a:t>
              </a:r>
              <a:r>
                <a:rPr lang="vi-VN" sz="1800">
                  <a:effectLst/>
                  <a:latin typeface="+mj-lt"/>
                  <a:ea typeface="Times New Roman" panose="02020603050405020304" pitchFamily="18" charset="0"/>
                  <a:cs typeface=".VnTime" panose="020B7200000000000000" pitchFamily="34" charset="0"/>
                </a:rPr>
                <a:t>, tôi còn có thể làm phim hoạt hình trên đó để dạy trẻ. </a:t>
              </a:r>
              <a:endParaRPr lang="en-US"/>
            </a:p>
          </p:txBody>
        </p:sp>
      </p:grpSp>
      <p:pic>
        <p:nvPicPr>
          <p:cNvPr id="9" name="Picture 8">
            <a:extLst>
              <a:ext uri="{FF2B5EF4-FFF2-40B4-BE49-F238E27FC236}">
                <a16:creationId xmlns:a16="http://schemas.microsoft.com/office/drawing/2014/main" id="{97389962-B6FC-43B2-849A-113BB3AA7292}"/>
              </a:ext>
            </a:extLst>
          </p:cNvPr>
          <p:cNvPicPr>
            <a:picLocks noChangeAspect="1"/>
          </p:cNvPicPr>
          <p:nvPr/>
        </p:nvPicPr>
        <p:blipFill>
          <a:blip r:embed="rId3"/>
          <a:stretch>
            <a:fillRect/>
          </a:stretch>
        </p:blipFill>
        <p:spPr>
          <a:xfrm>
            <a:off x="369117" y="2494420"/>
            <a:ext cx="8412935" cy="4319285"/>
          </a:xfrm>
          <a:prstGeom prst="rect">
            <a:avLst/>
          </a:prstGeom>
        </p:spPr>
      </p:pic>
    </p:spTree>
    <p:extLst>
      <p:ext uri="{BB962C8B-B14F-4D97-AF65-F5344CB8AC3E}">
        <p14:creationId xmlns:p14="http://schemas.microsoft.com/office/powerpoint/2010/main" val="29459993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9" y="0"/>
            <a:ext cx="9143999" cy="6858000"/>
          </a:xfrm>
        </p:spPr>
      </p:pic>
      <p:sp>
        <p:nvSpPr>
          <p:cNvPr id="5" name="Rectangle: Rounded Corners 4">
            <a:extLst>
              <a:ext uri="{FF2B5EF4-FFF2-40B4-BE49-F238E27FC236}">
                <a16:creationId xmlns:a16="http://schemas.microsoft.com/office/drawing/2014/main" id="{92814C47-93BF-4A55-8A45-C4F4C367D560}"/>
              </a:ext>
            </a:extLst>
          </p:cNvPr>
          <p:cNvSpPr/>
          <p:nvPr/>
        </p:nvSpPr>
        <p:spPr>
          <a:xfrm>
            <a:off x="838199" y="30162"/>
            <a:ext cx="7467600" cy="1417638"/>
          </a:xfrm>
          <a:prstGeom prst="roundRect">
            <a:avLst/>
          </a:prstGeom>
          <a:solidFill>
            <a:srgbClr val="BAC2D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b="1" i="1" u="sng">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b="1" i="1" u="sng">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 dụng phầm mềm vào dạy</a:t>
            </a:r>
            <a:r>
              <a:rPr lang="en-US" sz="1800" b="1" i="1" u="sng">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toán</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VD: Tiết toán: “ Đếm đến </a:t>
            </a:r>
            <a:r>
              <a:rPr lang="en-US">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nhận biết số </a:t>
            </a: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Lứa tuổi: 3 – 4  tuổi (Mẫu giáo bé) - Chủ đề: Thế giới thực vật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562712" y="1884274"/>
            <a:ext cx="2510788" cy="2578831"/>
            <a:chOff x="562712" y="1884274"/>
            <a:chExt cx="2510788" cy="2578831"/>
          </a:xfrm>
        </p:grpSpPr>
        <p:sp>
          <p:nvSpPr>
            <p:cNvPr id="7" name="Rectangle: Rounded Corners 6">
              <a:extLst>
                <a:ext uri="{FF2B5EF4-FFF2-40B4-BE49-F238E27FC236}">
                  <a16:creationId xmlns:a16="http://schemas.microsoft.com/office/drawing/2014/main" id="{25580079-32A2-48CB-A759-84ABE0DF3C92}"/>
                </a:ext>
              </a:extLst>
            </p:cNvPr>
            <p:cNvSpPr/>
            <p:nvPr/>
          </p:nvSpPr>
          <p:spPr>
            <a:xfrm>
              <a:off x="562712" y="1884274"/>
              <a:ext cx="2333477" cy="2578831"/>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56370E-1CC6-4590-AF96-AD833A8F5395}"/>
                </a:ext>
              </a:extLst>
            </p:cNvPr>
            <p:cNvSpPr txBox="1"/>
            <p:nvPr/>
          </p:nvSpPr>
          <p:spPr>
            <a:xfrm>
              <a:off x="587624" y="2310953"/>
              <a:ext cx="2485876" cy="1725472"/>
            </a:xfrm>
            <a:prstGeom prst="rect">
              <a:avLst/>
            </a:prstGeom>
            <a:noFill/>
          </p:spPr>
          <p:txBody>
            <a:bodyPr wrap="square">
              <a:spAutoFit/>
            </a:bodyPr>
            <a:lstStyle/>
            <a:p>
              <a:pPr>
                <a:lnSpc>
                  <a:spcPct val="120000"/>
                </a:lnSpc>
              </a:pPr>
              <a:r>
                <a:rPr lang="vi-VN" sz="1800" b="1">
                  <a:effectLst/>
                  <a:latin typeface="Times New Roman" panose="02020603050405020304" pitchFamily="18" charset="0"/>
                  <a:ea typeface="Times New Roman" panose="02020603050405020304" pitchFamily="18" charset="0"/>
                  <a:cs typeface=".VnTime" panose="020B7200000000000000" pitchFamily="34" charset="0"/>
                </a:rPr>
                <a:t>Bước 1:</a:t>
              </a:r>
              <a:r>
                <a:rPr lang="vi-VN" sz="1800">
                  <a:effectLst/>
                  <a:latin typeface="Times New Roman" panose="02020603050405020304" pitchFamily="18" charset="0"/>
                  <a:ea typeface="Times New Roman" panose="02020603050405020304" pitchFamily="18" charset="0"/>
                  <a:cs typeface=".VnTime" panose="020B7200000000000000" pitchFamily="34" charset="0"/>
                </a:rPr>
                <a:t> Tôi sưu tầm tranh ảnh về ngày tết, lễ hội mùa xuân, hoa</a:t>
              </a:r>
              <a:r>
                <a:rPr lang="en-US" sz="1800">
                  <a:effectLst/>
                  <a:latin typeface="Times New Roman" panose="02020603050405020304" pitchFamily="18" charset="0"/>
                  <a:ea typeface="Times New Roman" panose="02020603050405020304" pitchFamily="18" charset="0"/>
                  <a:cs typeface=".VnTime" panose="020B7200000000000000" pitchFamily="34" charset="0"/>
                </a:rPr>
                <a:t>, con bướm</a:t>
              </a:r>
              <a:r>
                <a:rPr lang="vi-VN" sz="1800">
                  <a:effectLst/>
                  <a:latin typeface="Times New Roman" panose="02020603050405020304" pitchFamily="18" charset="0"/>
                  <a:ea typeface="Times New Roman" panose="02020603050405020304" pitchFamily="18" charset="0"/>
                  <a:cs typeface=".VnTime" panose="020B7200000000000000" pitchFamily="34" charset="0"/>
                </a:rPr>
                <a:t> ở trên  trang:  </a:t>
              </a:r>
              <a:r>
                <a:rPr lang="pl-PL" sz="1800">
                  <a:effectLst/>
                  <a:latin typeface="Times New Roman" panose="02020603050405020304" pitchFamily="18" charset="0"/>
                  <a:ea typeface="Times New Roman" panose="02020603050405020304" pitchFamily="18" charset="0"/>
                  <a:cs typeface=".VnTime" panose="020B7200000000000000" pitchFamily="34" charset="0"/>
                  <a:hlinkClick r:id="rId3"/>
                </a:rPr>
                <a:t>http://www.google.com</a:t>
              </a:r>
              <a:endParaRPr lang="en-US" sz="1800">
                <a:effectLst/>
                <a:latin typeface=".VnTime" panose="020B7200000000000000" pitchFamily="34" charset="0"/>
                <a:ea typeface="Times New Roman" panose="02020603050405020304" pitchFamily="18" charset="0"/>
                <a:cs typeface=".VnTime" panose="020B7200000000000000" pitchFamily="34" charset="0"/>
              </a:endParaRPr>
            </a:p>
          </p:txBody>
        </p:sp>
      </p:grpSp>
      <p:pic>
        <p:nvPicPr>
          <p:cNvPr id="12" name="Picture 11">
            <a:extLst>
              <a:ext uri="{FF2B5EF4-FFF2-40B4-BE49-F238E27FC236}">
                <a16:creationId xmlns:a16="http://schemas.microsoft.com/office/drawing/2014/main" id="{2FC41137-1ED4-4FB7-82FF-3DEF4DB50E1E}"/>
              </a:ext>
            </a:extLst>
          </p:cNvPr>
          <p:cNvPicPr>
            <a:picLocks noChangeAspect="1"/>
          </p:cNvPicPr>
          <p:nvPr/>
        </p:nvPicPr>
        <p:blipFill>
          <a:blip r:embed="rId4"/>
          <a:stretch>
            <a:fillRect/>
          </a:stretch>
        </p:blipFill>
        <p:spPr>
          <a:xfrm>
            <a:off x="4495800" y="1539580"/>
            <a:ext cx="4396154" cy="2613319"/>
          </a:xfrm>
          <a:prstGeom prst="rect">
            <a:avLst/>
          </a:prstGeom>
        </p:spPr>
      </p:pic>
      <p:pic>
        <p:nvPicPr>
          <p:cNvPr id="14" name="Picture 13">
            <a:extLst>
              <a:ext uri="{FF2B5EF4-FFF2-40B4-BE49-F238E27FC236}">
                <a16:creationId xmlns:a16="http://schemas.microsoft.com/office/drawing/2014/main" id="{6F4AF255-EA7F-44E6-928C-5FF0A57EF92E}"/>
              </a:ext>
            </a:extLst>
          </p:cNvPr>
          <p:cNvPicPr>
            <a:picLocks noChangeAspect="1"/>
          </p:cNvPicPr>
          <p:nvPr/>
        </p:nvPicPr>
        <p:blipFill>
          <a:blip r:embed="rId5"/>
          <a:stretch>
            <a:fillRect/>
          </a:stretch>
        </p:blipFill>
        <p:spPr>
          <a:xfrm>
            <a:off x="3073500" y="4216615"/>
            <a:ext cx="4396154" cy="2578831"/>
          </a:xfrm>
          <a:prstGeom prst="rect">
            <a:avLst/>
          </a:prstGeom>
        </p:spPr>
      </p:pic>
    </p:spTree>
    <p:extLst>
      <p:ext uri="{BB962C8B-B14F-4D97-AF65-F5344CB8AC3E}">
        <p14:creationId xmlns:p14="http://schemas.microsoft.com/office/powerpoint/2010/main" val="26559597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8" y="-28135"/>
            <a:ext cx="9143999" cy="6858000"/>
          </a:xfrm>
        </p:spPr>
      </p:pic>
      <p:grpSp>
        <p:nvGrpSpPr>
          <p:cNvPr id="2" name="Group 1"/>
          <p:cNvGrpSpPr/>
          <p:nvPr/>
        </p:nvGrpSpPr>
        <p:grpSpPr>
          <a:xfrm>
            <a:off x="419100" y="110197"/>
            <a:ext cx="8305800" cy="2980121"/>
            <a:chOff x="419100" y="110197"/>
            <a:chExt cx="8305800" cy="2980121"/>
          </a:xfrm>
        </p:grpSpPr>
        <p:sp>
          <p:nvSpPr>
            <p:cNvPr id="7" name="Rectangle: Rounded Corners 6">
              <a:extLst>
                <a:ext uri="{FF2B5EF4-FFF2-40B4-BE49-F238E27FC236}">
                  <a16:creationId xmlns:a16="http://schemas.microsoft.com/office/drawing/2014/main" id="{3D12ABB1-D241-4C10-8543-C65E11DE4444}"/>
                </a:ext>
              </a:extLst>
            </p:cNvPr>
            <p:cNvSpPr/>
            <p:nvPr/>
          </p:nvSpPr>
          <p:spPr>
            <a:xfrm>
              <a:off x="419100" y="110197"/>
              <a:ext cx="8305800" cy="2515071"/>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FFAF5E9-DC76-4230-80EC-FC4962B8A4B4}"/>
                </a:ext>
              </a:extLst>
            </p:cNvPr>
            <p:cNvSpPr txBox="1"/>
            <p:nvPr/>
          </p:nvSpPr>
          <p:spPr>
            <a:xfrm>
              <a:off x="876300" y="338796"/>
              <a:ext cx="7391400" cy="2751522"/>
            </a:xfrm>
            <a:prstGeom prst="rect">
              <a:avLst/>
            </a:prstGeom>
            <a:noFill/>
          </p:spPr>
          <p:txBody>
            <a:bodyPr wrap="square">
              <a:spAutoFit/>
            </a:bodyPr>
            <a:lstStyle/>
            <a:p>
              <a:pPr>
                <a:lnSpc>
                  <a:spcPct val="120000"/>
                </a:lnSpc>
              </a:pPr>
              <a:r>
                <a:rPr lang="vi-VN" sz="1800" b="1">
                  <a:effectLst/>
                  <a:latin typeface="Times New Roman" panose="02020603050405020304" pitchFamily="18" charset="0"/>
                  <a:ea typeface="Times New Roman" panose="02020603050405020304" pitchFamily="18" charset="0"/>
                  <a:cs typeface=".VnTime" panose="020B7200000000000000" pitchFamily="34" charset="0"/>
                </a:rPr>
                <a:t>Bước 2:  </a:t>
              </a:r>
              <a:r>
                <a:rPr lang="vi-VN" sz="1800">
                  <a:effectLst/>
                  <a:latin typeface="Times New Roman" panose="02020603050405020304" pitchFamily="18" charset="0"/>
                  <a:ea typeface="Times New Roman" panose="02020603050405020304" pitchFamily="18" charset="0"/>
                  <a:cs typeface=".VnTime" panose="020B7200000000000000" pitchFamily="34" charset="0"/>
                </a:rPr>
                <a:t>Sau khi tải về máy xong tôi </a:t>
              </a:r>
              <a:r>
                <a:rPr lang="en-US" sz="1800" smtClean="0">
                  <a:effectLst/>
                  <a:latin typeface="Times New Roman" panose="02020603050405020304" pitchFamily="18" charset="0"/>
                  <a:ea typeface="Times New Roman" panose="02020603050405020304" pitchFamily="18" charset="0"/>
                  <a:cs typeface=".VnTime" panose="020B7200000000000000" pitchFamily="34" charset="0"/>
                </a:rPr>
                <a:t>sử dụng phần mềm trực tuyến Remove để tách nền cho hình ảnh vừa tải và </a:t>
              </a:r>
              <a:r>
                <a:rPr lang="vi-VN" sz="1800" smtClean="0">
                  <a:effectLst/>
                  <a:latin typeface="Times New Roman" panose="02020603050405020304" pitchFamily="18" charset="0"/>
                  <a:ea typeface="Times New Roman" panose="02020603050405020304" pitchFamily="18" charset="0"/>
                  <a:cs typeface=".VnTime" panose="020B7200000000000000" pitchFamily="34" charset="0"/>
                </a:rPr>
                <a:t>bắt </a:t>
              </a:r>
              <a:r>
                <a:rPr lang="vi-VN" sz="1800">
                  <a:effectLst/>
                  <a:latin typeface="Times New Roman" panose="02020603050405020304" pitchFamily="18" charset="0"/>
                  <a:ea typeface="Times New Roman" panose="02020603050405020304" pitchFamily="18" charset="0"/>
                  <a:cs typeface=".VnTime" panose="020B7200000000000000" pitchFamily="34" charset="0"/>
                </a:rPr>
                <a:t>đầu thiết kế các slide để dạy trẻ </a:t>
              </a:r>
              <a:r>
                <a:rPr lang="en-US" smtClean="0">
                  <a:latin typeface="Times New Roman" panose="02020603050405020304" pitchFamily="18" charset="0"/>
                  <a:ea typeface="Times New Roman" panose="02020603050405020304" pitchFamily="18" charset="0"/>
                  <a:cs typeface=".VnTime" panose="020B7200000000000000" pitchFamily="34" charset="0"/>
                </a:rPr>
                <a:t>. Để chèn ảnh tôi vào insert -&gt; chọn Pictures -&gt; chon thư mục chứa ảnh-&gt; nháy chuột trái vào hình ảnh cần chọn -&gt; chọn insert. </a:t>
              </a:r>
              <a:r>
                <a:rPr lang="vi-VN" sz="1800" smtClean="0">
                  <a:effectLst/>
                  <a:latin typeface="Times New Roman" panose="02020603050405020304" pitchFamily="18" charset="0"/>
                  <a:ea typeface="Times New Roman" panose="02020603050405020304" pitchFamily="18" charset="0"/>
                  <a:cs typeface=".VnTime" panose="020B7200000000000000" pitchFamily="34" charset="0"/>
                </a:rPr>
                <a:t>Ở </a:t>
              </a:r>
              <a:r>
                <a:rPr lang="vi-VN" sz="1800">
                  <a:effectLst/>
                  <a:latin typeface="Times New Roman" panose="02020603050405020304" pitchFamily="18" charset="0"/>
                  <a:ea typeface="Times New Roman" panose="02020603050405020304" pitchFamily="18" charset="0"/>
                  <a:cs typeface=".VnTime" panose="020B7200000000000000" pitchFamily="34" charset="0"/>
                </a:rPr>
                <a:t>phần nhận biết số</a:t>
              </a:r>
              <a:r>
                <a:rPr lang="en-US" sz="1800">
                  <a:effectLst/>
                  <a:latin typeface="Times New Roman" panose="02020603050405020304" pitchFamily="18" charset="0"/>
                  <a:ea typeface="Times New Roman" panose="02020603050405020304" pitchFamily="18" charset="0"/>
                  <a:cs typeface=".VnTime" panose="020B7200000000000000" pitchFamily="34" charset="0"/>
                </a:rPr>
                <a:t> 3</a:t>
              </a:r>
              <a:r>
                <a:rPr lang="vi-VN" sz="1800">
                  <a:effectLst/>
                  <a:latin typeface="Times New Roman" panose="02020603050405020304" pitchFamily="18" charset="0"/>
                  <a:ea typeface="Times New Roman" panose="02020603050405020304" pitchFamily="18" charset="0"/>
                  <a:cs typeface=".VnTime" panose="020B7200000000000000" pitchFamily="34" charset="0"/>
                </a:rPr>
                <a:t> tôi cho trẻ quan sát số </a:t>
              </a:r>
              <a:r>
                <a:rPr lang="en-US" sz="1800">
                  <a:effectLst/>
                  <a:latin typeface="Times New Roman" panose="02020603050405020304" pitchFamily="18" charset="0"/>
                  <a:ea typeface="Times New Roman" panose="02020603050405020304" pitchFamily="18" charset="0"/>
                  <a:cs typeface=".VnTime" panose="020B7200000000000000" pitchFamily="34" charset="0"/>
                </a:rPr>
                <a:t>3</a:t>
              </a:r>
              <a:r>
                <a:rPr lang="vi-VN" sz="1800">
                  <a:effectLst/>
                  <a:latin typeface="Times New Roman" panose="02020603050405020304" pitchFamily="18" charset="0"/>
                  <a:ea typeface="Times New Roman" panose="02020603050405020304" pitchFamily="18" charset="0"/>
                  <a:cs typeface=".VnTime" panose="020B7200000000000000" pitchFamily="34" charset="0"/>
                </a:rPr>
                <a:t>, sau đó phân tích cấu tạo của số </a:t>
              </a:r>
              <a:r>
                <a:rPr lang="en-US" sz="1800">
                  <a:effectLst/>
                  <a:latin typeface="Times New Roman" panose="02020603050405020304" pitchFamily="18" charset="0"/>
                  <a:ea typeface="Times New Roman" panose="02020603050405020304" pitchFamily="18" charset="0"/>
                  <a:cs typeface=".VnTime" panose="020B7200000000000000" pitchFamily="34" charset="0"/>
                </a:rPr>
                <a:t>3</a:t>
              </a:r>
              <a:r>
                <a:rPr lang="vi-VN" sz="1800">
                  <a:effectLst/>
                  <a:latin typeface="Times New Roman" panose="02020603050405020304" pitchFamily="18" charset="0"/>
                  <a:ea typeface="Times New Roman" panose="02020603050405020304" pitchFamily="18" charset="0"/>
                  <a:cs typeface=".VnTime" panose="020B7200000000000000" pitchFamily="34" charset="0"/>
                </a:rPr>
                <a:t> ( cho chạy hiệu ứng từng đặc điểm cấu tạo của số </a:t>
              </a:r>
              <a:r>
                <a:rPr lang="en-US" sz="1800">
                  <a:effectLst/>
                  <a:latin typeface="Times New Roman" panose="02020603050405020304" pitchFamily="18" charset="0"/>
                  <a:ea typeface="Times New Roman" panose="02020603050405020304" pitchFamily="18" charset="0"/>
                  <a:cs typeface=".VnTime" panose="020B7200000000000000" pitchFamily="34" charset="0"/>
                </a:rPr>
                <a:t>3</a:t>
              </a:r>
              <a:r>
                <a:rPr lang="vi-VN" sz="1800">
                  <a:effectLst/>
                  <a:latin typeface="Times New Roman" panose="02020603050405020304" pitchFamily="18" charset="0"/>
                  <a:ea typeface="Times New Roman" panose="02020603050405020304" pitchFamily="18" charset="0"/>
                  <a:cs typeface=".VnTime" panose="020B7200000000000000" pitchFamily="34" charset="0"/>
                </a:rPr>
                <a:t>) theo hiệu ứng xuất hiện kích chuột. ( tôi vào hiệu ứng slide Show   -&gt; Custom Animation   -&gt; AddEffect  -&gt;  Emphasis- &gt; Spin.-  &gt; ok</a:t>
              </a:r>
              <a:endParaRPr lang="en-US" sz="1800">
                <a:effectLst/>
                <a:latin typeface=".VnTime" panose="020B7200000000000000" pitchFamily="34" charset="0"/>
                <a:ea typeface="Times New Roman" panose="02020603050405020304" pitchFamily="18" charset="0"/>
                <a:cs typeface=".VnTime" panose="020B7200000000000000" pitchFamily="34" charset="0"/>
              </a:endParaRPr>
            </a:p>
          </p:txBody>
        </p:sp>
      </p:grpSp>
      <p:pic>
        <p:nvPicPr>
          <p:cNvPr id="11" name="Picture 10">
            <a:extLst>
              <a:ext uri="{FF2B5EF4-FFF2-40B4-BE49-F238E27FC236}">
                <a16:creationId xmlns:a16="http://schemas.microsoft.com/office/drawing/2014/main" id="{550528A6-A1B3-4DBF-8B43-CDE29B8D8233}"/>
              </a:ext>
            </a:extLst>
          </p:cNvPr>
          <p:cNvPicPr>
            <a:picLocks noChangeAspect="1"/>
          </p:cNvPicPr>
          <p:nvPr/>
        </p:nvPicPr>
        <p:blipFill>
          <a:blip r:embed="rId3"/>
          <a:stretch>
            <a:fillRect/>
          </a:stretch>
        </p:blipFill>
        <p:spPr>
          <a:xfrm>
            <a:off x="382758" y="2975197"/>
            <a:ext cx="3902026" cy="2515071"/>
          </a:xfrm>
          <a:prstGeom prst="rect">
            <a:avLst/>
          </a:prstGeom>
        </p:spPr>
      </p:pic>
      <p:pic>
        <p:nvPicPr>
          <p:cNvPr id="13" name="Picture 12">
            <a:extLst>
              <a:ext uri="{FF2B5EF4-FFF2-40B4-BE49-F238E27FC236}">
                <a16:creationId xmlns:a16="http://schemas.microsoft.com/office/drawing/2014/main" id="{C46FAD2C-B5DA-40BD-944B-7D01167708B4}"/>
              </a:ext>
            </a:extLst>
          </p:cNvPr>
          <p:cNvPicPr>
            <a:picLocks noChangeAspect="1"/>
          </p:cNvPicPr>
          <p:nvPr/>
        </p:nvPicPr>
        <p:blipFill>
          <a:blip r:embed="rId4"/>
          <a:stretch>
            <a:fillRect/>
          </a:stretch>
        </p:blipFill>
        <p:spPr>
          <a:xfrm>
            <a:off x="4686298" y="4112081"/>
            <a:ext cx="4147625" cy="2396923"/>
          </a:xfrm>
          <a:prstGeom prst="rect">
            <a:avLst/>
          </a:prstGeom>
        </p:spPr>
      </p:pic>
    </p:spTree>
    <p:extLst>
      <p:ext uri="{BB962C8B-B14F-4D97-AF65-F5344CB8AC3E}">
        <p14:creationId xmlns:p14="http://schemas.microsoft.com/office/powerpoint/2010/main" val="40465081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Rounded Corners 4">
            <a:extLst>
              <a:ext uri="{FF2B5EF4-FFF2-40B4-BE49-F238E27FC236}">
                <a16:creationId xmlns:a16="http://schemas.microsoft.com/office/drawing/2014/main" id="{CF5D07CA-A383-4DEC-9537-DE547EE2E2BE}"/>
              </a:ext>
            </a:extLst>
          </p:cNvPr>
          <p:cNvSpPr/>
          <p:nvPr/>
        </p:nvSpPr>
        <p:spPr>
          <a:xfrm>
            <a:off x="190498" y="283737"/>
            <a:ext cx="8763001" cy="1544227"/>
          </a:xfrm>
          <a:prstGeom prst="roundRect">
            <a:avLst/>
          </a:prstGeom>
          <a:solidFill>
            <a:srgbClr val="D6D4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1800">
                <a:solidFill>
                  <a:schemeClr val="tx1"/>
                </a:solidFill>
                <a:effectLst/>
                <a:latin typeface="Times New Roman" panose="02020603050405020304" pitchFamily="18" charset="0"/>
                <a:ea typeface="Times New Roman" panose="02020603050405020304" pitchFamily="18" charset="0"/>
                <a:cs typeface=".VnTime" panose="020B7200000000000000" pitchFamily="34" charset="0"/>
              </a:rPr>
              <a:t>Cách lồng tiếng vào Slide: Ta kích chuột trái vào hình ảnh, hay chữ cần có tiếng sau đó - &gt; vào Insert - &gt; </a:t>
            </a:r>
            <a:r>
              <a:rPr lang="en-US" sz="1800">
                <a:solidFill>
                  <a:schemeClr val="tx1"/>
                </a:solidFill>
                <a:effectLst/>
                <a:latin typeface="Times New Roman" panose="02020603050405020304" pitchFamily="18" charset="0"/>
                <a:ea typeface="Times New Roman" panose="02020603050405020304" pitchFamily="18" charset="0"/>
                <a:cs typeface=".VnTime" panose="020B7200000000000000" pitchFamily="34" charset="0"/>
              </a:rPr>
              <a:t>audio </a:t>
            </a:r>
            <a:r>
              <a:rPr lang="vi-VN" sz="1800">
                <a:solidFill>
                  <a:schemeClr val="tx1"/>
                </a:solidFill>
                <a:effectLst/>
                <a:latin typeface="Times New Roman" panose="02020603050405020304" pitchFamily="18" charset="0"/>
                <a:ea typeface="Times New Roman" panose="02020603050405020304" pitchFamily="18" charset="0"/>
                <a:cs typeface=".VnTime" panose="020B7200000000000000" pitchFamily="34" charset="0"/>
              </a:rPr>
              <a:t>- &gt; </a:t>
            </a:r>
            <a:r>
              <a:rPr lang="en-US" sz="1800">
                <a:solidFill>
                  <a:schemeClr val="tx1"/>
                </a:solidFill>
                <a:effectLst/>
                <a:latin typeface="Times New Roman" panose="02020603050405020304" pitchFamily="18" charset="0"/>
                <a:ea typeface="Times New Roman" panose="02020603050405020304" pitchFamily="18" charset="0"/>
                <a:cs typeface=".VnTime" panose="020B7200000000000000" pitchFamily="34" charset="0"/>
              </a:rPr>
              <a:t>audio on my PC ( record audio ) </a:t>
            </a:r>
            <a:r>
              <a:rPr lang="vi-VN" sz="1800">
                <a:solidFill>
                  <a:schemeClr val="tx1"/>
                </a:solidFill>
                <a:effectLst/>
                <a:latin typeface="Times New Roman" panose="02020603050405020304" pitchFamily="18" charset="0"/>
                <a:ea typeface="Times New Roman" panose="02020603050405020304" pitchFamily="18" charset="0"/>
                <a:cs typeface=".VnTime" panose="020B7200000000000000" pitchFamily="34" charset="0"/>
              </a:rPr>
              <a:t>-&gt; chọn file tiếng theo ý của mình -&gt; ok- &gt;  hộp thoại Microsoft office Power Point xuất hiện -&gt; Nếu chọn Automatically (tiếng ra cùng một lúc), còn chọn When clicked (Kích chuột  thì mới lên tiếng).</a:t>
            </a:r>
            <a:endParaRPr lang="en-US" sz="1800">
              <a:solidFill>
                <a:schemeClr val="tx1"/>
              </a:solidFill>
              <a:effectLst/>
              <a:latin typeface=".VnTime" panose="020B7200000000000000" pitchFamily="34" charset="0"/>
              <a:ea typeface="Times New Roman" panose="02020603050405020304" pitchFamily="18" charset="0"/>
              <a:cs typeface=".VnTime" panose="020B7200000000000000" pitchFamily="34" charset="0"/>
            </a:endParaRPr>
          </a:p>
        </p:txBody>
      </p:sp>
      <p:pic>
        <p:nvPicPr>
          <p:cNvPr id="7" name="Picture 6">
            <a:extLst>
              <a:ext uri="{FF2B5EF4-FFF2-40B4-BE49-F238E27FC236}">
                <a16:creationId xmlns:a16="http://schemas.microsoft.com/office/drawing/2014/main" id="{B746E8F8-23CF-4C3D-B483-4ECB233FE559}"/>
              </a:ext>
            </a:extLst>
          </p:cNvPr>
          <p:cNvPicPr>
            <a:picLocks noChangeAspect="1"/>
          </p:cNvPicPr>
          <p:nvPr/>
        </p:nvPicPr>
        <p:blipFill>
          <a:blip r:embed="rId3"/>
          <a:stretch>
            <a:fillRect/>
          </a:stretch>
        </p:blipFill>
        <p:spPr>
          <a:xfrm>
            <a:off x="609599" y="2133600"/>
            <a:ext cx="7843357" cy="4267200"/>
          </a:xfrm>
          <a:prstGeom prst="rect">
            <a:avLst/>
          </a:prstGeom>
        </p:spPr>
      </p:pic>
    </p:spTree>
    <p:extLst>
      <p:ext uri="{BB962C8B-B14F-4D97-AF65-F5344CB8AC3E}">
        <p14:creationId xmlns:p14="http://schemas.microsoft.com/office/powerpoint/2010/main" val="10098232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 y="-8206"/>
            <a:ext cx="9143999" cy="6858000"/>
          </a:xfrm>
        </p:spPr>
      </p:pic>
      <p:pic>
        <p:nvPicPr>
          <p:cNvPr id="5" name="Picture 4">
            <a:extLst>
              <a:ext uri="{FF2B5EF4-FFF2-40B4-BE49-F238E27FC236}">
                <a16:creationId xmlns:a16="http://schemas.microsoft.com/office/drawing/2014/main" id="{F0AFCAB4-641A-49DB-AD25-BB6502E41277}"/>
              </a:ext>
            </a:extLst>
          </p:cNvPr>
          <p:cNvPicPr>
            <a:picLocks noChangeAspect="1"/>
          </p:cNvPicPr>
          <p:nvPr/>
        </p:nvPicPr>
        <p:blipFill>
          <a:blip r:embed="rId3"/>
          <a:stretch>
            <a:fillRect/>
          </a:stretch>
        </p:blipFill>
        <p:spPr>
          <a:xfrm>
            <a:off x="306797" y="2053297"/>
            <a:ext cx="8528060" cy="4267200"/>
          </a:xfrm>
          <a:prstGeom prst="rect">
            <a:avLst/>
          </a:prstGeom>
        </p:spPr>
      </p:pic>
      <p:sp>
        <p:nvSpPr>
          <p:cNvPr id="6" name="Rectangle: Rounded Corners 5">
            <a:extLst>
              <a:ext uri="{FF2B5EF4-FFF2-40B4-BE49-F238E27FC236}">
                <a16:creationId xmlns:a16="http://schemas.microsoft.com/office/drawing/2014/main" id="{D50879D6-8343-4696-B7FC-5B454AEDA00A}"/>
              </a:ext>
            </a:extLst>
          </p:cNvPr>
          <p:cNvSpPr/>
          <p:nvPr/>
        </p:nvSpPr>
        <p:spPr>
          <a:xfrm>
            <a:off x="152399" y="208373"/>
            <a:ext cx="8839199" cy="1315627"/>
          </a:xfrm>
          <a:prstGeom prst="roundRect">
            <a:avLst/>
          </a:prstGeom>
          <a:solidFill>
            <a:srgbClr val="CBCCD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Tạo tiếng vỗ tay cho câu trả lời đúng tạo sự hứng thú cho trẻ (tôi chọn vào animation pane chọn </a:t>
            </a:r>
            <a:r>
              <a:rPr lang="en-US" smtClean="0">
                <a:solidFill>
                  <a:schemeClr val="tx1"/>
                </a:solidFill>
                <a:latin typeface="Times New Roman" panose="02020603050405020304" pitchFamily="18" charset="0"/>
                <a:cs typeface="Times New Roman" panose="02020603050405020304" pitchFamily="18" charset="0"/>
              </a:rPr>
              <a:t>mục cần tạo hiệu </a:t>
            </a:r>
            <a:r>
              <a:rPr lang="en-US">
                <a:solidFill>
                  <a:schemeClr val="tx1"/>
                </a:solidFill>
                <a:latin typeface="Times New Roman" panose="02020603050405020304" pitchFamily="18" charset="0"/>
                <a:cs typeface="Times New Roman" panose="02020603050405020304" pitchFamily="18" charset="0"/>
              </a:rPr>
              <a:t>ứng </a:t>
            </a:r>
            <a:r>
              <a:rPr lang="en-US" smtClean="0">
                <a:solidFill>
                  <a:schemeClr val="tx1"/>
                </a:solidFill>
                <a:latin typeface="Times New Roman" panose="02020603050405020304" pitchFamily="18" charset="0"/>
                <a:cs typeface="Times New Roman" panose="02020603050405020304" pitchFamily="18" charset="0"/>
              </a:rPr>
              <a:t>-&gt; </a:t>
            </a:r>
            <a:r>
              <a:rPr lang="en-US">
                <a:solidFill>
                  <a:schemeClr val="tx1"/>
                </a:solidFill>
                <a:latin typeface="Times New Roman" panose="02020603050405020304" pitchFamily="18" charset="0"/>
                <a:cs typeface="Times New Roman" panose="02020603050405020304" pitchFamily="18" charset="0"/>
              </a:rPr>
              <a:t>effect options -&gt; sound -&gt; applause -&gt; ok</a:t>
            </a:r>
          </a:p>
        </p:txBody>
      </p:sp>
    </p:spTree>
    <p:extLst>
      <p:ext uri="{BB962C8B-B14F-4D97-AF65-F5344CB8AC3E}">
        <p14:creationId xmlns:p14="http://schemas.microsoft.com/office/powerpoint/2010/main" val="36213017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6" y="0"/>
            <a:ext cx="9143999" cy="6858000"/>
          </a:xfrm>
        </p:spPr>
      </p:pic>
      <p:sp>
        <p:nvSpPr>
          <p:cNvPr id="6" name="Rectangle: Rounded Corners 5">
            <a:extLst>
              <a:ext uri="{FF2B5EF4-FFF2-40B4-BE49-F238E27FC236}">
                <a16:creationId xmlns:a16="http://schemas.microsoft.com/office/drawing/2014/main" id="{CB64B7C2-8563-46D8-96F5-50CC918B75FD}"/>
              </a:ext>
            </a:extLst>
          </p:cNvPr>
          <p:cNvSpPr/>
          <p:nvPr/>
        </p:nvSpPr>
        <p:spPr>
          <a:xfrm>
            <a:off x="141263" y="1807291"/>
            <a:ext cx="3219159" cy="4891086"/>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1800">
                <a:solidFill>
                  <a:schemeClr val="tx1"/>
                </a:solidFill>
                <a:effectLst/>
                <a:latin typeface="Times New Roman" panose="02020603050405020304" pitchFamily="18" charset="0"/>
                <a:ea typeface="Calibri" panose="020F0502020204030204" pitchFamily="34" charset="0"/>
              </a:rPr>
              <a:t>Nếu giáo viên chỉ cho trẻ quan sát tranh thì giờ học sẽ trở nên đơn điệu, trẻ sẽ nhàm chán, hiệu quả của giờ học sẽ có phần hạn chế. Nhưng nếu giáo viên sử </a:t>
            </a:r>
            <a:r>
              <a:rPr lang="vi-VN" sz="1800" smtClean="0">
                <a:solidFill>
                  <a:schemeClr val="tx1"/>
                </a:solidFill>
                <a:effectLst/>
                <a:latin typeface="Times New Roman" panose="02020603050405020304" pitchFamily="18" charset="0"/>
                <a:ea typeface="Calibri" panose="020F0502020204030204" pitchFamily="34" charset="0"/>
              </a:rPr>
              <a:t>dụng</a:t>
            </a:r>
            <a:r>
              <a:rPr lang="en-US" sz="1800" smtClean="0">
                <a:solidFill>
                  <a:schemeClr val="tx1"/>
                </a:solidFill>
                <a:effectLst/>
                <a:latin typeface="Times New Roman" panose="02020603050405020304" pitchFamily="18" charset="0"/>
                <a:ea typeface="Calibri" panose="020F0502020204030204" pitchFamily="34" charset="0"/>
              </a:rPr>
              <a:t> Canva tạo bối cảnh khu rừng và cùng với </a:t>
            </a:r>
            <a:r>
              <a:rPr lang="vi-VN" sz="1800" smtClean="0">
                <a:solidFill>
                  <a:schemeClr val="tx1"/>
                </a:solidFill>
                <a:effectLst/>
                <a:latin typeface="Times New Roman" panose="02020603050405020304" pitchFamily="18" charset="0"/>
                <a:ea typeface="Calibri" panose="020F0502020204030204" pitchFamily="34" charset="0"/>
              </a:rPr>
              <a:t>PowerPoint </a:t>
            </a:r>
            <a:r>
              <a:rPr lang="en-US" smtClean="0">
                <a:solidFill>
                  <a:schemeClr val="tx1"/>
                </a:solidFill>
                <a:latin typeface="Times New Roman" panose="02020603050405020304" pitchFamily="18" charset="0"/>
                <a:ea typeface="Calibri" panose="020F0502020204030204" pitchFamily="34" charset="0"/>
              </a:rPr>
              <a:t>để </a:t>
            </a:r>
            <a:r>
              <a:rPr lang="vi-VN" sz="1800" smtClean="0">
                <a:solidFill>
                  <a:schemeClr val="tx1"/>
                </a:solidFill>
                <a:effectLst/>
                <a:latin typeface="Times New Roman" panose="02020603050405020304" pitchFamily="18" charset="0"/>
                <a:ea typeface="Calibri" panose="020F0502020204030204" pitchFamily="34" charset="0"/>
              </a:rPr>
              <a:t>chọn </a:t>
            </a:r>
            <a:r>
              <a:rPr lang="vi-VN" sz="1800">
                <a:solidFill>
                  <a:schemeClr val="tx1"/>
                </a:solidFill>
                <a:effectLst/>
                <a:latin typeface="Times New Roman" panose="02020603050405020304" pitchFamily="18" charset="0"/>
                <a:ea typeface="Calibri" panose="020F0502020204030204" pitchFamily="34" charset="0"/>
              </a:rPr>
              <a:t>hiệu ứng cho các con vật xuất hiện lần lượt phù hợp lời giới thiệu của cô thì trẻ sẽ rất thích thú, tập trung chú ý, giờ học sẽ đạt kết quả như mong muốn</a:t>
            </a:r>
            <a:endParaRPr lang="en-US" sz="1800">
              <a:solidFill>
                <a:schemeClr val="tx1"/>
              </a:solidFill>
              <a:effectLst/>
              <a:latin typeface=".VnTime" panose="020B7200000000000000" pitchFamily="34" charset="0"/>
              <a:ea typeface="Times New Roman" panose="02020603050405020304" pitchFamily="18" charset="0"/>
              <a:cs typeface=".VnTime" panose="020B7200000000000000" pitchFamily="34" charset="0"/>
            </a:endParaRPr>
          </a:p>
        </p:txBody>
      </p:sp>
      <p:sp>
        <p:nvSpPr>
          <p:cNvPr id="7" name="Rectangle: Rounded Corners 6">
            <a:extLst>
              <a:ext uri="{FF2B5EF4-FFF2-40B4-BE49-F238E27FC236}">
                <a16:creationId xmlns:a16="http://schemas.microsoft.com/office/drawing/2014/main" id="{3E1EE10B-6965-4377-8620-A4443914A955}"/>
              </a:ext>
            </a:extLst>
          </p:cNvPr>
          <p:cNvSpPr/>
          <p:nvPr/>
        </p:nvSpPr>
        <p:spPr>
          <a:xfrm>
            <a:off x="990600" y="152400"/>
            <a:ext cx="7467600" cy="1402556"/>
          </a:xfrm>
          <a:prstGeom prst="roundRect">
            <a:avLst/>
          </a:prstGeom>
          <a:solidFill>
            <a:srgbClr val="BAC2D7"/>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800" b="1" i="1" u="sng">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b="1" i="1" u="sng">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 dụng phầm mềm vào </a:t>
            </a:r>
            <a:r>
              <a:rPr lang="en-US" sz="1800" b="1" i="1" u="sng">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giờ học khám phá</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VD: Tiết </a:t>
            </a:r>
            <a:r>
              <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khám phá động vật sống trong rừng</a:t>
            </a:r>
          </a:p>
          <a:p>
            <a:pPr algn="just">
              <a:lnSpc>
                <a:spcPct val="120000"/>
              </a:lnSpc>
            </a:pPr>
            <a:r>
              <a:rPr lang="vi-VN"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Lứa tuổi: 3 – 4  tuổi (Mẫu giáo bé) - Chủ đề: Thế giới </a:t>
            </a:r>
            <a:r>
              <a:rPr lang="en-US">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vi-VN"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vật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vi-VN"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FEF518B-7B62-47FE-BFEF-577BB450C80C}"/>
              </a:ext>
            </a:extLst>
          </p:cNvPr>
          <p:cNvPicPr>
            <a:picLocks noChangeAspect="1"/>
          </p:cNvPicPr>
          <p:nvPr/>
        </p:nvPicPr>
        <p:blipFill>
          <a:blip r:embed="rId3"/>
          <a:stretch>
            <a:fillRect/>
          </a:stretch>
        </p:blipFill>
        <p:spPr>
          <a:xfrm>
            <a:off x="3445120" y="2286000"/>
            <a:ext cx="5543843" cy="3421546"/>
          </a:xfrm>
          <a:prstGeom prst="rect">
            <a:avLst/>
          </a:prstGeom>
        </p:spPr>
      </p:pic>
    </p:spTree>
    <p:extLst>
      <p:ext uri="{BB962C8B-B14F-4D97-AF65-F5344CB8AC3E}">
        <p14:creationId xmlns:p14="http://schemas.microsoft.com/office/powerpoint/2010/main" val="12993501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5" y="0"/>
            <a:ext cx="9144000" cy="6858000"/>
          </a:xfrm>
          <a:prstGeom prst="rect">
            <a:avLst/>
          </a:prstGeom>
        </p:spPr>
      </p:pic>
      <p:sp>
        <p:nvSpPr>
          <p:cNvPr id="13" name="Rounded Rectangle 12"/>
          <p:cNvSpPr/>
          <p:nvPr/>
        </p:nvSpPr>
        <p:spPr>
          <a:xfrm>
            <a:off x="665285" y="1981200"/>
            <a:ext cx="7848600" cy="1965960"/>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a:solidFill>
                  <a:schemeClr val="tx1"/>
                </a:solidFill>
                <a:latin typeface="Times New Roman" panose="02020603050405020304" pitchFamily="18" charset="0"/>
                <a:cs typeface="Times New Roman" panose="02020603050405020304" pitchFamily="18" charset="0"/>
              </a:rPr>
              <a:t>1. Đối với trẻ                               </a:t>
            </a:r>
            <a:r>
              <a:rPr lang="pl-PL">
                <a:solidFill>
                  <a:schemeClr val="tx1"/>
                </a:solidFill>
                <a:latin typeface="Times New Roman" panose="02020603050405020304" pitchFamily="18" charset="0"/>
                <a:cs typeface="Times New Roman" panose="02020603050405020304" pitchFamily="18" charset="0"/>
              </a:rPr>
              <a:t>                                                                   </a:t>
            </a:r>
            <a:endParaRPr lang="en-US">
              <a:solidFill>
                <a:schemeClr val="tx1"/>
              </a:solidFill>
              <a:latin typeface="Times New Roman" panose="02020603050405020304" pitchFamily="18" charset="0"/>
              <a:cs typeface="Times New Roman" panose="02020603050405020304" pitchFamily="18" charset="0"/>
            </a:endParaRPr>
          </a:p>
          <a:p>
            <a:r>
              <a:rPr lang="en-US">
                <a:solidFill>
                  <a:schemeClr val="tx1"/>
                </a:solidFill>
                <a:latin typeface="Times New Roman" panose="02020603050405020304" pitchFamily="18" charset="0"/>
                <a:cs typeface="Times New Roman" panose="02020603050405020304" pitchFamily="18" charset="0"/>
              </a:rPr>
              <a:t>    </a:t>
            </a:r>
            <a:r>
              <a:rPr lang="pl-PL">
                <a:solidFill>
                  <a:schemeClr val="tx1"/>
                </a:solidFill>
                <a:latin typeface="Times New Roman" panose="02020603050405020304" pitchFamily="18" charset="0"/>
                <a:cs typeface="Times New Roman" panose="02020603050405020304" pitchFamily="18" charset="0"/>
              </a:rPr>
              <a:t>Với một số hình thức ứng dụng phầm mềm tin học vào các hoạt động giảng dạy trẻ, tôi thấy đã thu hút được 100% trẻ chăm chú vào tiết học. Bởi những hình ảnh, âm thanh sống động, mô phỏng phỏng các hoạt động tương đối chính xác, tạo cho trẻ tham gia các hoạt động một cách chủ động. Chất lượng, kiến thức ở mỗi tiết học truyền đạt đến trẻ kết quả đạt hết sức khả quan.                                                              </a:t>
            </a:r>
            <a:endParaRPr lang="en-US">
              <a:solidFill>
                <a:schemeClr val="tx1"/>
              </a:solidFill>
              <a:latin typeface="Times New Roman" panose="02020603050405020304" pitchFamily="18" charset="0"/>
              <a:cs typeface="Times New Roman" panose="02020603050405020304" pitchFamily="18" charset="0"/>
            </a:endParaRPr>
          </a:p>
          <a:p>
            <a:r>
              <a:rPr lang="pl-PL">
                <a:solidFill>
                  <a:schemeClr val="tx1"/>
                </a:solidFill>
                <a:latin typeface="Times New Roman" panose="02020603050405020304" pitchFamily="18" charset="0"/>
                <a:cs typeface="Times New Roman" panose="02020603050405020304" pitchFamily="18" charset="0"/>
              </a:rPr>
              <a:t>.                                                 </a:t>
            </a:r>
            <a:endParaRPr lang="en-US">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6652C96-3CFC-4572-B954-C48E5AFCE611}"/>
              </a:ext>
            </a:extLst>
          </p:cNvPr>
          <p:cNvSpPr/>
          <p:nvPr/>
        </p:nvSpPr>
        <p:spPr>
          <a:xfrm>
            <a:off x="2798885" y="525780"/>
            <a:ext cx="3581400" cy="6096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latin typeface="Times New Roman" pitchFamily="18" charset="0"/>
                <a:cs typeface="Times New Roman" pitchFamily="18" charset="0"/>
              </a:rPr>
              <a:t>3</a:t>
            </a:r>
            <a:r>
              <a:rPr lang="en-US" b="1" i="1">
                <a:solidFill>
                  <a:schemeClr val="tx1"/>
                </a:solidFill>
                <a:latin typeface="Times New Roman" panose="02020603050405020304" pitchFamily="18" charset="0"/>
              </a:rPr>
              <a:t>. </a:t>
            </a:r>
            <a:r>
              <a:rPr lang="en-US" b="1">
                <a:solidFill>
                  <a:schemeClr val="tx1"/>
                </a:solidFill>
                <a:latin typeface="Times New Roman" pitchFamily="18" charset="0"/>
                <a:cs typeface="Times New Roman" pitchFamily="18" charset="0"/>
              </a:rPr>
              <a:t>Hiệu quả </a:t>
            </a:r>
            <a:r>
              <a:rPr lang="pt-BR" b="1">
                <a:solidFill>
                  <a:schemeClr val="tx1"/>
                </a:solidFill>
                <a:latin typeface="Times New Roman" pitchFamily="18" charset="0"/>
                <a:cs typeface="Times New Roman" pitchFamily="18" charset="0"/>
              </a:rPr>
              <a:t>biện pháp sáng tạo</a:t>
            </a:r>
            <a:endParaRPr lang="en-US" dirty="0">
              <a:solidFill>
                <a:schemeClr val="tx1"/>
              </a:solidFill>
              <a:latin typeface="Times New Roman" pitchFamily="18" charset="0"/>
              <a:cs typeface="Times New Roman" pitchFamily="18" charset="0"/>
            </a:endParaRPr>
          </a:p>
        </p:txBody>
      </p:sp>
      <p:sp>
        <p:nvSpPr>
          <p:cNvPr id="11" name="Rounded Rectangle 12">
            <a:extLst>
              <a:ext uri="{FF2B5EF4-FFF2-40B4-BE49-F238E27FC236}">
                <a16:creationId xmlns:a16="http://schemas.microsoft.com/office/drawing/2014/main" id="{2E34E238-9943-4F59-993C-B576E5F8E159}"/>
              </a:ext>
            </a:extLst>
          </p:cNvPr>
          <p:cNvSpPr/>
          <p:nvPr/>
        </p:nvSpPr>
        <p:spPr>
          <a:xfrm>
            <a:off x="665285" y="4343400"/>
            <a:ext cx="7848600" cy="1440180"/>
          </a:xfrm>
          <a:prstGeom prst="roundRect">
            <a:avLst/>
          </a:prstGeom>
          <a:solidFill>
            <a:srgbClr val="CBCCD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pl-PL"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 Đối với giáo viên                                                                                            </a:t>
            </a:r>
            <a:endParaRPr lang="en-US">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en-US">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Giáo viên trong trường cũng đã xây dựng được rất nhiều bài giảng chất lượng hơn.                                                 </a:t>
            </a:r>
            <a:endParaRPr lang="en-US">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34240"/>
            <a:ext cx="9143999" cy="6858000"/>
          </a:xfrm>
        </p:spPr>
      </p:pic>
      <p:sp>
        <p:nvSpPr>
          <p:cNvPr id="5" name="Rectangle 4"/>
          <p:cNvSpPr/>
          <p:nvPr/>
        </p:nvSpPr>
        <p:spPr>
          <a:xfrm>
            <a:off x="1904999" y="-34240"/>
            <a:ext cx="5334000" cy="9144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a:solidFill>
                  <a:schemeClr val="tx1"/>
                </a:solidFill>
                <a:latin typeface="Times New Roman" pitchFamily="18" charset="0"/>
                <a:cs typeface="Times New Roman" pitchFamily="18" charset="0"/>
              </a:rPr>
              <a:t>PHẦN III: KẾT LUẬN VÀ KHUYẾN NGHỊ</a:t>
            </a:r>
            <a:endParaRPr lang="en-US" sz="2800">
              <a:solidFill>
                <a:schemeClr val="tx1"/>
              </a:solidFill>
              <a:latin typeface="Times New Roman" pitchFamily="18" charset="0"/>
              <a:cs typeface="Times New Roman" pitchFamily="18" charset="0"/>
            </a:endParaRPr>
          </a:p>
        </p:txBody>
      </p:sp>
      <p:cxnSp>
        <p:nvCxnSpPr>
          <p:cNvPr id="7" name="Straight Arrow Connector 6"/>
          <p:cNvCxnSpPr>
            <a:cxnSpLocks/>
          </p:cNvCxnSpPr>
          <p:nvPr/>
        </p:nvCxnSpPr>
        <p:spPr>
          <a:xfrm flipH="1">
            <a:off x="1537238" y="852243"/>
            <a:ext cx="2887324" cy="416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4473677" y="842407"/>
            <a:ext cx="3195211" cy="417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4473677" y="880160"/>
            <a:ext cx="0" cy="414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366453" y="1242426"/>
            <a:ext cx="2547559" cy="5445375"/>
            <a:chOff x="6366453" y="1242426"/>
            <a:chExt cx="2547559" cy="5445375"/>
          </a:xfrm>
        </p:grpSpPr>
        <p:sp>
          <p:nvSpPr>
            <p:cNvPr id="20" name="Rounded Rectangle 19"/>
            <p:cNvSpPr/>
            <p:nvPr/>
          </p:nvSpPr>
          <p:spPr>
            <a:xfrm>
              <a:off x="6366453" y="1242426"/>
              <a:ext cx="2547559" cy="5445375"/>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Times New Roman" panose="02020603050405020304" pitchFamily="18" charset="0"/>
                <a:cs typeface="Times New Roman" pitchFamily="18" charset="0"/>
              </a:endParaRPr>
            </a:p>
            <a:p>
              <a:endParaRPr lang="en-US" dirty="0">
                <a:solidFill>
                  <a:schemeClr val="tx1"/>
                </a:solidFill>
                <a:latin typeface="Times New Roman" panose="02020603050405020304" pitchFamily="18" charset="0"/>
                <a:cs typeface="Times New Roman" pitchFamily="18" charset="0"/>
              </a:endParaRPr>
            </a:p>
            <a:p>
              <a:endParaRPr lang="en-US" dirty="0">
                <a:solidFill>
                  <a:schemeClr val="tx1"/>
                </a:solidFill>
                <a:latin typeface="Times New Roman" panose="02020603050405020304" pitchFamily="18" charset="0"/>
                <a:cs typeface="Times New Roman" pitchFamily="18" charset="0"/>
              </a:endParaRPr>
            </a:p>
            <a:p>
              <a:endParaRPr lang="en-US" dirty="0">
                <a:solidFill>
                  <a:schemeClr val="tx1"/>
                </a:solidFill>
                <a:latin typeface="Times New Roman" panose="02020603050405020304" pitchFamily="18" charset="0"/>
                <a:cs typeface="Times New Roman" pitchFamily="18" charset="0"/>
              </a:endParaRPr>
            </a:p>
            <a:p>
              <a:pPr marL="285750" indent="-285750">
                <a:buFontTx/>
                <a:buChar char="-"/>
              </a:pPr>
              <a:endParaRPr lang="en-US" dirty="0">
                <a:solidFill>
                  <a:schemeClr val="tx1"/>
                </a:solidFill>
                <a:latin typeface="Times New Roman" panose="02020603050405020304" pitchFamily="18" charset="0"/>
                <a:cs typeface="Times New Roman" pitchFamily="18" charset="0"/>
              </a:endParaRPr>
            </a:p>
            <a:p>
              <a:pPr marL="285750" indent="-285750">
                <a:buFontTx/>
                <a:buChar char="-"/>
              </a:pPr>
              <a:endParaRPr lang="en-US" dirty="0">
                <a:solidFill>
                  <a:schemeClr val="tx1"/>
                </a:solidFill>
                <a:latin typeface="Times New Roman" panose="02020603050405020304" pitchFamily="18" charset="0"/>
                <a:cs typeface="Times New Roman" pitchFamily="18" charset="0"/>
              </a:endParaRPr>
            </a:p>
          </p:txBody>
        </p:sp>
        <p:sp>
          <p:nvSpPr>
            <p:cNvPr id="3" name="TextBox 2">
              <a:extLst>
                <a:ext uri="{FF2B5EF4-FFF2-40B4-BE49-F238E27FC236}">
                  <a16:creationId xmlns:a16="http://schemas.microsoft.com/office/drawing/2014/main" id="{D011AF23-3A52-41EA-A8B9-564095DE8C18}"/>
                </a:ext>
              </a:extLst>
            </p:cNvPr>
            <p:cNvSpPr txBox="1"/>
            <p:nvPr/>
          </p:nvSpPr>
          <p:spPr>
            <a:xfrm>
              <a:off x="6525364" y="1259994"/>
              <a:ext cx="2339196" cy="4413516"/>
            </a:xfrm>
            <a:prstGeom prst="rect">
              <a:avLst/>
            </a:prstGeom>
            <a:noFill/>
          </p:spPr>
          <p:txBody>
            <a:bodyPr wrap="square" rtlCol="0">
              <a:spAutoFit/>
            </a:bodyPr>
            <a:lstStyle/>
            <a:p>
              <a:pPr algn="ctr"/>
              <a:r>
                <a:rPr lang="es-ES" b="1">
                  <a:solidFill>
                    <a:schemeClr val="tx1"/>
                  </a:solidFill>
                  <a:latin typeface="Times New Roman" panose="02020603050405020304" pitchFamily="18" charset="0"/>
                  <a:cs typeface="Times New Roman" pitchFamily="18" charset="0"/>
                </a:rPr>
                <a:t>Khuyến nghị:</a:t>
              </a:r>
              <a:endParaRPr lang="es-ES" b="1" i="1">
                <a:solidFill>
                  <a:schemeClr val="tx1"/>
                </a:solidFill>
                <a:latin typeface="Times New Roman" panose="02020603050405020304" pitchFamily="18" charset="0"/>
                <a:cs typeface="Times New Roman" pitchFamily="18" charset="0"/>
              </a:endParaRPr>
            </a:p>
            <a:p>
              <a:r>
                <a:rPr lang="vi-V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-BGH nhà trường tham mưu </a:t>
              </a:r>
              <a:r>
                <a:rPr lang="en-US">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PGD </a:t>
              </a:r>
              <a:r>
                <a:rPr lang="vi-V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đầu tư thêm các trang thiết bị như</a:t>
              </a:r>
              <a:r>
                <a:rPr lang="en-US">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máy tính, máy chiếu….</a:t>
              </a:r>
              <a:endParaRPr lang="en-US">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pPr>
              <a:r>
                <a:rPr lang="vi-V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Mở thêm các lớp bồi dưỡng ứng dụng CNTT cơ bản và các lớp kỹ năng, thiết kế video cho giáo viên học tập và có cơ hội trao đổi thêm kiến thức cùng đồng nghiệp.</a:t>
              </a:r>
              <a:endParaRPr lang="en-US">
                <a:solidFill>
                  <a:schemeClr val="tx1"/>
                </a:solidFill>
                <a:latin typeface="Times New Roman" panose="02020603050405020304" pitchFamily="18" charset="0"/>
                <a:cs typeface="Times New Roman" pitchFamily="18" charset="0"/>
              </a:endParaRPr>
            </a:p>
            <a:p>
              <a:endParaRPr lang="en-US"/>
            </a:p>
          </p:txBody>
        </p:sp>
      </p:grpSp>
      <p:grpSp>
        <p:nvGrpSpPr>
          <p:cNvPr id="9" name="Group 8"/>
          <p:cNvGrpSpPr/>
          <p:nvPr/>
        </p:nvGrpSpPr>
        <p:grpSpPr>
          <a:xfrm>
            <a:off x="3002624" y="1294900"/>
            <a:ext cx="3279784" cy="5413030"/>
            <a:chOff x="3002624" y="1294900"/>
            <a:chExt cx="3279784" cy="5413030"/>
          </a:xfrm>
        </p:grpSpPr>
        <p:sp>
          <p:nvSpPr>
            <p:cNvPr id="19" name="Rounded Rectangle 18"/>
            <p:cNvSpPr/>
            <p:nvPr/>
          </p:nvSpPr>
          <p:spPr>
            <a:xfrm>
              <a:off x="3002624" y="1294900"/>
              <a:ext cx="3227619" cy="5392901"/>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dirty="0">
                <a:latin typeface="Times New Roman" pitchFamily="18" charset="0"/>
                <a:cs typeface="Times New Roman" pitchFamily="18" charset="0"/>
              </a:endParaRPr>
            </a:p>
            <a:p>
              <a:pPr lvl="0"/>
              <a:endParaRPr lang="en-US" sz="1600" b="1">
                <a:solidFill>
                  <a:schemeClr val="tx1"/>
                </a:solidFill>
                <a:latin typeface="Times New Roman" pitchFamily="18" charset="0"/>
                <a:cs typeface="Times New Roman" pitchFamily="18" charset="0"/>
              </a:endParaRPr>
            </a:p>
            <a:p>
              <a:pPr lvl="0"/>
              <a:endParaRPr lang="en-US" dirty="0"/>
            </a:p>
          </p:txBody>
        </p:sp>
        <p:sp>
          <p:nvSpPr>
            <p:cNvPr id="6" name="TextBox 5">
              <a:extLst>
                <a:ext uri="{FF2B5EF4-FFF2-40B4-BE49-F238E27FC236}">
                  <a16:creationId xmlns:a16="http://schemas.microsoft.com/office/drawing/2014/main" id="{4DC047CF-3FA9-4A40-850E-AB1D0ECA4C06}"/>
                </a:ext>
              </a:extLst>
            </p:cNvPr>
            <p:cNvSpPr txBox="1"/>
            <p:nvPr/>
          </p:nvSpPr>
          <p:spPr>
            <a:xfrm>
              <a:off x="3054789" y="1352618"/>
              <a:ext cx="3227619" cy="5355312"/>
            </a:xfrm>
            <a:prstGeom prst="rect">
              <a:avLst/>
            </a:prstGeom>
            <a:noFill/>
          </p:spPr>
          <p:txBody>
            <a:bodyPr wrap="square" rtlCol="0">
              <a:spAutoFit/>
            </a:bodyPr>
            <a:lstStyle/>
            <a:p>
              <a:pPr lvl="0" algn="ctr"/>
              <a:r>
                <a:rPr lang="en-US" sz="1800" b="1">
                  <a:solidFill>
                    <a:schemeClr val="tx1"/>
                  </a:solidFill>
                  <a:latin typeface="Times New Roman" pitchFamily="18" charset="0"/>
                  <a:cs typeface="Times New Roman" pitchFamily="18" charset="0"/>
                </a:rPr>
                <a:t>Bài hoc kinh nghiệm: </a:t>
              </a:r>
            </a:p>
            <a:p>
              <a:r>
                <a:rPr lang="vi-VN" b="0" i="0">
                  <a:effectLst/>
                  <a:latin typeface="Times New Roman" panose="02020603050405020304" pitchFamily="18" charset="0"/>
                </a:rPr>
                <a:t>Giáo viên phải </a:t>
              </a:r>
              <a:r>
                <a:rPr lang="en-US" b="0" i="0">
                  <a:effectLst/>
                  <a:latin typeface="Times New Roman" panose="02020603050405020304" pitchFamily="18" charset="0"/>
                </a:rPr>
                <a:t>n</a:t>
              </a:r>
              <a:r>
                <a:rPr lang="vi-VN" b="0" i="0">
                  <a:effectLst/>
                  <a:latin typeface="Times New Roman" panose="02020603050405020304" pitchFamily="18" charset="0"/>
                </a:rPr>
                <a:t>ắm vững phương pháp dạy các bộ môn.</a:t>
              </a:r>
              <a:endParaRPr lang="en-US" b="0" i="0">
                <a:effectLst/>
                <a:latin typeface="Times New Roman" panose="02020603050405020304" pitchFamily="18" charset="0"/>
              </a:endParaRPr>
            </a:p>
            <a:p>
              <a:r>
                <a:rPr lang="vi-VN" b="0" i="0">
                  <a:effectLst/>
                  <a:latin typeface="Times New Roman" panose="02020603050405020304" pitchFamily="18" charset="0"/>
                </a:rPr>
                <a:t>Khi thiết kế các bài dạy phải căn cứ vào nhận thức thực tế của trẻ để đưa ra những trò chơi phù hợp với từng độ tuổi </a:t>
              </a:r>
              <a:endParaRPr lang="en-US">
                <a:latin typeface="Times New Roman" panose="02020603050405020304" pitchFamily="18" charset="0"/>
              </a:endParaRPr>
            </a:p>
            <a:p>
              <a:r>
                <a:rPr lang="vi-VN" b="0" i="0">
                  <a:effectLst/>
                  <a:latin typeface="Times New Roman" panose="02020603050405020304" pitchFamily="18" charset="0"/>
                </a:rPr>
                <a:t>Luôn bồi dưỡng, không ngừng học tập kỹ năng thực hành vi tính để xử lý kỹ thuật tốt hơn. Tham khảo các tài liệu, phầm mềm ứng dụng công nghệ thông tin để nâng cao trình</a:t>
              </a:r>
              <a:r>
                <a:rPr lang="en-US" b="0" i="0">
                  <a:effectLst/>
                  <a:latin typeface="Times New Roman" panose="02020603050405020304" pitchFamily="18" charset="0"/>
                </a:rPr>
                <a:t> độ chuyên môn</a:t>
              </a:r>
            </a:p>
            <a:p>
              <a:r>
                <a:rPr lang="vi-VN" b="0" i="0">
                  <a:effectLst/>
                  <a:latin typeface="Times New Roman" panose="02020603050405020304" pitchFamily="18" charset="0"/>
                </a:rPr>
                <a:t>Luôn tìm tòi ý tưởng từ trẻ để đề ra các hoạt động thiết thực và ứng dụng được ở nhiều hoạt động khác nhau, phù hợp với từng  lứa tuổi</a:t>
              </a:r>
              <a:endParaRPr lang="en-US"/>
            </a:p>
          </p:txBody>
        </p:sp>
      </p:grpSp>
      <p:grpSp>
        <p:nvGrpSpPr>
          <p:cNvPr id="8" name="Group 7"/>
          <p:cNvGrpSpPr/>
          <p:nvPr/>
        </p:nvGrpSpPr>
        <p:grpSpPr>
          <a:xfrm>
            <a:off x="77200" y="1311634"/>
            <a:ext cx="2681071" cy="5376167"/>
            <a:chOff x="77200" y="1311634"/>
            <a:chExt cx="2681071" cy="5376167"/>
          </a:xfrm>
        </p:grpSpPr>
        <p:sp>
          <p:nvSpPr>
            <p:cNvPr id="12" name="Rounded Rectangle 11"/>
            <p:cNvSpPr/>
            <p:nvPr/>
          </p:nvSpPr>
          <p:spPr>
            <a:xfrm>
              <a:off x="127471" y="1311634"/>
              <a:ext cx="2630800" cy="5376167"/>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pt-BR" b="1">
                <a:solidFill>
                  <a:schemeClr val="tx1"/>
                </a:solidFill>
                <a:latin typeface="Times New Roman" panose="02020603050405020304" pitchFamily="18" charset="0"/>
                <a:cs typeface="Times New Roman" pitchFamily="18" charset="0"/>
              </a:endParaRPr>
            </a:p>
            <a:p>
              <a:pPr lvl="0"/>
              <a:endParaRPr lang="pt-BR" b="1">
                <a:solidFill>
                  <a:schemeClr val="tx1"/>
                </a:solidFill>
                <a:latin typeface="Times New Roman" panose="02020603050405020304" pitchFamily="18" charset="0"/>
                <a:cs typeface="Times New Roman" pitchFamily="18" charset="0"/>
              </a:endParaRPr>
            </a:p>
            <a:p>
              <a:pPr lvl="0"/>
              <a:endParaRPr lang="pt-BR" b="1">
                <a:solidFill>
                  <a:schemeClr val="tx1"/>
                </a:solidFill>
                <a:latin typeface="Times New Roman" panose="02020603050405020304" pitchFamily="18" charset="0"/>
                <a:cs typeface="Times New Roman" pitchFamily="18" charset="0"/>
              </a:endParaRPr>
            </a:p>
            <a:p>
              <a:pPr lvl="0"/>
              <a:endParaRPr lang="pt-BR" b="1">
                <a:solidFill>
                  <a:schemeClr val="tx1"/>
                </a:solidFill>
                <a:latin typeface="Times New Roman" panose="02020603050405020304" pitchFamily="18" charset="0"/>
                <a:cs typeface="Times New Roman" pitchFamily="18" charset="0"/>
              </a:endParaRPr>
            </a:p>
            <a:p>
              <a:pPr marL="285750" indent="-285750">
                <a:buFontTx/>
                <a:buChar char="-"/>
              </a:pPr>
              <a:endParaRPr lang="en-US" dirty="0">
                <a:solidFill>
                  <a:schemeClr val="tx1"/>
                </a:solidFill>
                <a:latin typeface="Times New Roman" panose="02020603050405020304" pitchFamily="18" charset="0"/>
                <a:cs typeface="Times New Roman" pitchFamily="18" charset="0"/>
              </a:endParaRPr>
            </a:p>
            <a:p>
              <a:pPr marL="285750" indent="-285750">
                <a:buFontTx/>
                <a:buChar char="-"/>
              </a:pPr>
              <a:endParaRPr lang="en-US" dirty="0">
                <a:solidFill>
                  <a:schemeClr val="tx1"/>
                </a:solidFill>
                <a:latin typeface="Times New Roman" panose="02020603050405020304" pitchFamily="18" charset="0"/>
                <a:cs typeface="Times New Roman" pitchFamily="18" charset="0"/>
              </a:endParaRPr>
            </a:p>
            <a:p>
              <a:pPr marL="285750" indent="-285750">
                <a:buFontTx/>
                <a:buChar char="-"/>
              </a:pPr>
              <a:endParaRPr lang="en-US" dirty="0">
                <a:solidFill>
                  <a:schemeClr val="tx1"/>
                </a:solidFill>
                <a:latin typeface="Times New Roman" panose="02020603050405020304" pitchFamily="18" charset="0"/>
                <a:cs typeface="Times New Roman" pitchFamily="18" charset="0"/>
              </a:endParaRPr>
            </a:p>
            <a:p>
              <a:pPr marL="285750" indent="-285750">
                <a:buFontTx/>
                <a:buChar char="-"/>
              </a:pPr>
              <a:endParaRPr lang="en-US" dirty="0">
                <a:solidFill>
                  <a:schemeClr val="tx1"/>
                </a:solidFill>
                <a:latin typeface="Times New Roman" panose="02020603050405020304" pitchFamily="18" charset="0"/>
                <a:cs typeface="Times New Roman" pitchFamily="18" charset="0"/>
              </a:endParaRPr>
            </a:p>
          </p:txBody>
        </p:sp>
        <p:sp>
          <p:nvSpPr>
            <p:cNvPr id="18" name="TextBox 17">
              <a:extLst>
                <a:ext uri="{FF2B5EF4-FFF2-40B4-BE49-F238E27FC236}">
                  <a16:creationId xmlns:a16="http://schemas.microsoft.com/office/drawing/2014/main" id="{C2B34A64-4495-4CFA-B619-A820F04DA572}"/>
                </a:ext>
              </a:extLst>
            </p:cNvPr>
            <p:cNvSpPr txBox="1"/>
            <p:nvPr/>
          </p:nvSpPr>
          <p:spPr>
            <a:xfrm>
              <a:off x="77200" y="1392334"/>
              <a:ext cx="2630800" cy="3970318"/>
            </a:xfrm>
            <a:prstGeom prst="rect">
              <a:avLst/>
            </a:prstGeom>
            <a:noFill/>
          </p:spPr>
          <p:txBody>
            <a:bodyPr wrap="square" rtlCol="0">
              <a:spAutoFit/>
            </a:bodyPr>
            <a:lstStyle/>
            <a:p>
              <a:pPr lvl="0" algn="ctr"/>
              <a:r>
                <a:rPr lang="pt-BR" b="1">
                  <a:solidFill>
                    <a:schemeClr val="tx1"/>
                  </a:solidFill>
                  <a:latin typeface="Times New Roman" panose="02020603050405020304" pitchFamily="18" charset="0"/>
                  <a:cs typeface="Times New Roman" pitchFamily="18" charset="0"/>
                </a:rPr>
                <a:t>   Ý nghĩa biện pháp sáng tạo: </a:t>
              </a:r>
              <a:endParaRPr lang="en-US" b="1">
                <a:latin typeface="Times New Roman" panose="02020603050405020304" pitchFamily="18" charset="0"/>
                <a:cs typeface="Times New Roman" pitchFamily="18" charset="0"/>
              </a:endParaRPr>
            </a:p>
            <a:p>
              <a:pPr lvl="0"/>
              <a:r>
                <a:rPr lang="en-US" b="1">
                  <a:solidFill>
                    <a:schemeClr val="tx1"/>
                  </a:solidFill>
                  <a:effectLst/>
                  <a:latin typeface="Times New Roman" panose="02020603050405020304" pitchFamily="18" charset="0"/>
                  <a:ea typeface="Times New Roman" panose="02020603050405020304" pitchFamily="18" charset="0"/>
                  <a:cs typeface="Times New Roman" pitchFamily="18" charset="0"/>
                </a:rPr>
                <a:t>    </a:t>
              </a:r>
              <a:r>
                <a:rPr lang="vi-V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 một giáo viên Mầm non tôi luôn nhận thức đững đắn về vai trò và </a:t>
              </a:r>
              <a:r>
                <a:rPr lang="vi-VN"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tầm quan trọng</a:t>
              </a:r>
              <a:r>
                <a:rPr lang="en-US"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 việc </a:t>
              </a:r>
              <a:r>
                <a:rPr lang="vi-V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nắm bắt và sử dụng thành thạo kỹ năng CNTT nhằm giúp cho quá trình dạy học cũng như việc tiếp thu kiến thức của trẻ đạt được kết quả tốt và giúp tiết kiệm chi phí trong các hoạt động cho nhà trường</a:t>
              </a:r>
              <a:endParaRPr lang="en-US">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27929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242565-0E2F-4F35-B92D-DC2B92D40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3000" y="457200"/>
            <a:ext cx="7010400" cy="553998"/>
          </a:xfrm>
          <a:prstGeom prst="rect">
            <a:avLst/>
          </a:prstGeom>
          <a:noFill/>
        </p:spPr>
        <p:txBody>
          <a:bodyPr wrap="square" rtlCol="0">
            <a:spAutoFit/>
          </a:bodyPr>
          <a:lstStyle/>
          <a:p>
            <a:pPr algn="ctr"/>
            <a:r>
              <a:rPr lang="en-US" sz="3000" b="1" u="sng">
                <a:latin typeface="Times New Roman" pitchFamily="18" charset="0"/>
                <a:cs typeface="Times New Roman" pitchFamily="18" charset="0"/>
              </a:rPr>
              <a:t>CẤU TRÚC BIỆN PHÁP SÁNG TẠO</a:t>
            </a:r>
          </a:p>
        </p:txBody>
      </p:sp>
      <p:sp>
        <p:nvSpPr>
          <p:cNvPr id="6" name="Rectangle 5"/>
          <p:cNvSpPr/>
          <p:nvPr/>
        </p:nvSpPr>
        <p:spPr>
          <a:xfrm>
            <a:off x="737419" y="1760735"/>
            <a:ext cx="2585884" cy="7620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itchFamily="18" charset="0"/>
                <a:cs typeface="Times New Roman" pitchFamily="18" charset="0"/>
              </a:rPr>
              <a:t>PHẦN I:  ĐẶT VẤN ĐỀ</a:t>
            </a:r>
            <a:endParaRPr lang="en-US">
              <a:solidFill>
                <a:schemeClr val="tx1"/>
              </a:solidFill>
              <a:latin typeface="Times New Roman" pitchFamily="18" charset="0"/>
              <a:cs typeface="Times New Roman" pitchFamily="18" charset="0"/>
            </a:endParaRPr>
          </a:p>
        </p:txBody>
      </p:sp>
      <p:cxnSp>
        <p:nvCxnSpPr>
          <p:cNvPr id="8" name="Straight Arrow Connector 7"/>
          <p:cNvCxnSpPr/>
          <p:nvPr/>
        </p:nvCxnSpPr>
        <p:spPr>
          <a:xfrm>
            <a:off x="3323303" y="2071823"/>
            <a:ext cx="11036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47996" y="1778066"/>
            <a:ext cx="3856703" cy="587514"/>
          </a:xfrm>
          <a:prstGeom prst="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1. Lí do chọn đề tài</a:t>
            </a:r>
            <a:endParaRPr lang="en-US">
              <a:solidFill>
                <a:schemeClr val="tx1"/>
              </a:solidFill>
              <a:latin typeface="Times New Roman" pitchFamily="18" charset="0"/>
              <a:cs typeface="Times New Roman" pitchFamily="18" charset="0"/>
            </a:endParaRPr>
          </a:p>
        </p:txBody>
      </p:sp>
      <p:sp>
        <p:nvSpPr>
          <p:cNvPr id="13" name="Rectangle 12"/>
          <p:cNvSpPr/>
          <p:nvPr/>
        </p:nvSpPr>
        <p:spPr>
          <a:xfrm>
            <a:off x="732503" y="2971800"/>
            <a:ext cx="2590800" cy="9144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latin typeface="Times New Roman" pitchFamily="18" charset="0"/>
                <a:cs typeface="Times New Roman" pitchFamily="18" charset="0"/>
              </a:rPr>
              <a:t>II. CÁC BIỆN PHÁP ĐỂ GIẢI QUYẾT VẤN ĐỀ</a:t>
            </a:r>
            <a:endParaRPr lang="en-US">
              <a:solidFill>
                <a:schemeClr val="tx1"/>
              </a:solidFill>
              <a:latin typeface="Times New Roman" pitchFamily="18" charset="0"/>
              <a:cs typeface="Times New Roman" pitchFamily="18" charset="0"/>
            </a:endParaRPr>
          </a:p>
        </p:txBody>
      </p:sp>
      <p:cxnSp>
        <p:nvCxnSpPr>
          <p:cNvPr id="15" name="Straight Arrow Connector 14"/>
          <p:cNvCxnSpPr>
            <a:endCxn id="20" idx="1"/>
          </p:cNvCxnSpPr>
          <p:nvPr/>
        </p:nvCxnSpPr>
        <p:spPr>
          <a:xfrm flipV="1">
            <a:off x="3323303" y="2860880"/>
            <a:ext cx="1037304" cy="568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p:cNvCxnSpPr>
          <p:nvPr/>
        </p:nvCxnSpPr>
        <p:spPr>
          <a:xfrm>
            <a:off x="3323303" y="3429000"/>
            <a:ext cx="1020097" cy="95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60607" y="2594180"/>
            <a:ext cx="3856702" cy="533400"/>
          </a:xfrm>
          <a:prstGeom prst="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1. Thực trạng vấn đề</a:t>
            </a:r>
          </a:p>
        </p:txBody>
      </p:sp>
      <p:sp>
        <p:nvSpPr>
          <p:cNvPr id="21" name="Rectangle 20"/>
          <p:cNvSpPr/>
          <p:nvPr/>
        </p:nvSpPr>
        <p:spPr>
          <a:xfrm>
            <a:off x="4377813" y="3257550"/>
            <a:ext cx="3861618" cy="533400"/>
          </a:xfrm>
          <a:prstGeom prst="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2. Các biện pháp đã tiến hành</a:t>
            </a:r>
          </a:p>
        </p:txBody>
      </p:sp>
      <p:sp>
        <p:nvSpPr>
          <p:cNvPr id="26" name="Rectangle 25"/>
          <p:cNvSpPr/>
          <p:nvPr/>
        </p:nvSpPr>
        <p:spPr>
          <a:xfrm>
            <a:off x="685800" y="5150874"/>
            <a:ext cx="2590800" cy="9144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a:solidFill>
                  <a:schemeClr val="tx1"/>
                </a:solidFill>
                <a:latin typeface="Times New Roman" pitchFamily="18" charset="0"/>
                <a:cs typeface="Times New Roman" pitchFamily="18" charset="0"/>
              </a:rPr>
              <a:t>PHẦN III: KẾT LUẬN VÀ KIẾN NGHỊ</a:t>
            </a:r>
            <a:endParaRPr lang="en-US">
              <a:solidFill>
                <a:schemeClr val="tx1"/>
              </a:solidFill>
              <a:latin typeface="Times New Roman" pitchFamily="18" charset="0"/>
              <a:cs typeface="Times New Roman" pitchFamily="18" charset="0"/>
            </a:endParaRPr>
          </a:p>
        </p:txBody>
      </p:sp>
      <p:cxnSp>
        <p:nvCxnSpPr>
          <p:cNvPr id="30" name="Straight Arrow Connector 29"/>
          <p:cNvCxnSpPr>
            <a:stCxn id="26" idx="3"/>
          </p:cNvCxnSpPr>
          <p:nvPr/>
        </p:nvCxnSpPr>
        <p:spPr>
          <a:xfrm>
            <a:off x="3276600" y="5608074"/>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360606" y="3924300"/>
            <a:ext cx="3878825" cy="533400"/>
          </a:xfrm>
          <a:prstGeom prst="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3. Hiệu quả </a:t>
            </a:r>
            <a:r>
              <a:rPr lang="pt-BR" b="1">
                <a:solidFill>
                  <a:schemeClr val="tx1"/>
                </a:solidFill>
                <a:latin typeface="Times New Roman" pitchFamily="18" charset="0"/>
                <a:cs typeface="Times New Roman" pitchFamily="18" charset="0"/>
              </a:rPr>
              <a:t>biện pháp sáng tạo</a:t>
            </a:r>
            <a:endParaRPr lang="en-US" b="1">
              <a:solidFill>
                <a:schemeClr val="tx1"/>
              </a:solidFill>
              <a:latin typeface="Times New Roman" pitchFamily="18" charset="0"/>
              <a:cs typeface="Times New Roman" pitchFamily="18" charset="0"/>
            </a:endParaRPr>
          </a:p>
        </p:txBody>
      </p:sp>
      <p:sp>
        <p:nvSpPr>
          <p:cNvPr id="33" name="Rectangle 32"/>
          <p:cNvSpPr/>
          <p:nvPr/>
        </p:nvSpPr>
        <p:spPr>
          <a:xfrm>
            <a:off x="4343400" y="5387462"/>
            <a:ext cx="3896031" cy="533400"/>
          </a:xfrm>
          <a:prstGeom prst="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2.Những bài hoc kinh nghiệm</a:t>
            </a:r>
            <a:endParaRPr lang="en-US">
              <a:solidFill>
                <a:schemeClr val="tx1"/>
              </a:solidFill>
              <a:latin typeface="Times New Roman" pitchFamily="18" charset="0"/>
              <a:cs typeface="Times New Roman" pitchFamily="18" charset="0"/>
            </a:endParaRPr>
          </a:p>
        </p:txBody>
      </p:sp>
      <p:cxnSp>
        <p:nvCxnSpPr>
          <p:cNvPr id="40" name="Straight Arrow Connector 39"/>
          <p:cNvCxnSpPr>
            <a:stCxn id="13" idx="3"/>
            <a:endCxn id="32" idx="1"/>
          </p:cNvCxnSpPr>
          <p:nvPr/>
        </p:nvCxnSpPr>
        <p:spPr>
          <a:xfrm>
            <a:off x="3323303" y="3429000"/>
            <a:ext cx="1037303"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360606" y="4719484"/>
            <a:ext cx="3878825" cy="533400"/>
          </a:xfrm>
          <a:prstGeom prst="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a:solidFill>
                  <a:schemeClr val="tx1"/>
                </a:solidFill>
                <a:latin typeface="Times New Roman" pitchFamily="18" charset="0"/>
                <a:cs typeface="Times New Roman" pitchFamily="18" charset="0"/>
              </a:rPr>
              <a:t>1.Ý nghĩa biện pháp sáng tạo</a:t>
            </a:r>
            <a:endParaRPr lang="en-US">
              <a:solidFill>
                <a:schemeClr val="tx1"/>
              </a:solidFill>
              <a:latin typeface="Times New Roman" pitchFamily="18" charset="0"/>
              <a:cs typeface="Times New Roman" pitchFamily="18" charset="0"/>
            </a:endParaRPr>
          </a:p>
        </p:txBody>
      </p:sp>
      <p:sp>
        <p:nvSpPr>
          <p:cNvPr id="47" name="Rectangle 46"/>
          <p:cNvSpPr/>
          <p:nvPr/>
        </p:nvSpPr>
        <p:spPr>
          <a:xfrm>
            <a:off x="4343400" y="6075106"/>
            <a:ext cx="3896031" cy="533400"/>
          </a:xfrm>
          <a:prstGeom prst="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a:solidFill>
                  <a:schemeClr val="tx1"/>
                </a:solidFill>
                <a:latin typeface="Times New Roman" pitchFamily="18" charset="0"/>
                <a:cs typeface="Times New Roman" pitchFamily="18" charset="0"/>
              </a:rPr>
              <a:t>3.Khuyến nghị</a:t>
            </a:r>
            <a:endParaRPr lang="en-US">
              <a:solidFill>
                <a:schemeClr val="tx1"/>
              </a:solidFill>
              <a:latin typeface="Times New Roman" pitchFamily="18" charset="0"/>
              <a:cs typeface="Times New Roman" pitchFamily="18" charset="0"/>
            </a:endParaRPr>
          </a:p>
        </p:txBody>
      </p:sp>
      <p:cxnSp>
        <p:nvCxnSpPr>
          <p:cNvPr id="55" name="Straight Arrow Connector 54"/>
          <p:cNvCxnSpPr>
            <a:stCxn id="26" idx="3"/>
          </p:cNvCxnSpPr>
          <p:nvPr/>
        </p:nvCxnSpPr>
        <p:spPr>
          <a:xfrm flipV="1">
            <a:off x="3276600" y="4897694"/>
            <a:ext cx="1066800" cy="710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6" idx="3"/>
          </p:cNvCxnSpPr>
          <p:nvPr/>
        </p:nvCxnSpPr>
        <p:spPr>
          <a:xfrm>
            <a:off x="3276600" y="5608074"/>
            <a:ext cx="1066800" cy="625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36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arn(inVertical)">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ircle(in)">
                                      <p:cBhvr>
                                        <p:cTn id="63" dur="20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circle(in)">
                                      <p:cBhvr>
                                        <p:cTn id="68" dur="20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circle(in)">
                                      <p:cBhvr>
                                        <p:cTn id="73" dur="20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circle(in)">
                                      <p:cBhvr>
                                        <p:cTn id="78" dur="20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circle(in)">
                                      <p:cBhvr>
                                        <p:cTn id="83" dur="20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circle(in)">
                                      <p:cBhvr>
                                        <p:cTn id="88" dur="2000"/>
                                        <p:tgtEl>
                                          <p:spTgt spid="59"/>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circle(in)">
                                      <p:cBhvr>
                                        <p:cTn id="93"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20" grpId="0" animBg="1"/>
      <p:bldP spid="21" grpId="0" animBg="1"/>
      <p:bldP spid="26" grpId="0" animBg="1"/>
      <p:bldP spid="32" grpId="0" animBg="1"/>
      <p:bldP spid="33" grpId="0" animBg="1"/>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B0E98C-4DAC-4012-8932-A54F8ACD84F1}"/>
              </a:ext>
            </a:extLst>
          </p:cNvPr>
          <p:cNvPicPr>
            <a:picLocks noChangeAspect="1"/>
          </p:cNvPicPr>
          <p:nvPr/>
        </p:nvPicPr>
        <p:blipFill>
          <a:blip r:embed="rId2"/>
          <a:stretch>
            <a:fillRect/>
          </a:stretch>
        </p:blipFill>
        <p:spPr>
          <a:xfrm>
            <a:off x="-1172" y="0"/>
            <a:ext cx="9222014" cy="6705600"/>
          </a:xfrm>
          <a:prstGeom prst="rect">
            <a:avLst/>
          </a:prstGeom>
        </p:spPr>
      </p:pic>
    </p:spTree>
    <p:extLst>
      <p:ext uri="{BB962C8B-B14F-4D97-AF65-F5344CB8AC3E}">
        <p14:creationId xmlns:p14="http://schemas.microsoft.com/office/powerpoint/2010/main" val="1025276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77849" y="304800"/>
            <a:ext cx="3933961" cy="523220"/>
          </a:xfrm>
          <a:prstGeom prst="rect">
            <a:avLst/>
          </a:prstGeom>
        </p:spPr>
        <p:txBody>
          <a:bodyPr wrap="none">
            <a:spAutoFit/>
          </a:bodyPr>
          <a:lstStyle/>
          <a:p>
            <a:pPr algn="ctr"/>
            <a:r>
              <a:rPr lang="en-US" sz="2800" b="1">
                <a:solidFill>
                  <a:schemeClr val="tx1"/>
                </a:solidFill>
                <a:latin typeface="Times New Roman" pitchFamily="18" charset="0"/>
                <a:cs typeface="Times New Roman" pitchFamily="18" charset="0"/>
              </a:rPr>
              <a:t>PHẦN I:  ĐẶT VẤN ĐỀ</a:t>
            </a:r>
            <a:endParaRPr lang="en-US" sz="2800">
              <a:solidFill>
                <a:schemeClr val="tx1"/>
              </a:solidFill>
              <a:latin typeface="Times New Roman" pitchFamily="18" charset="0"/>
              <a:cs typeface="Times New Roman" pitchFamily="18" charset="0"/>
            </a:endParaRPr>
          </a:p>
        </p:txBody>
      </p:sp>
      <p:sp>
        <p:nvSpPr>
          <p:cNvPr id="6" name="Rectangle 5"/>
          <p:cNvSpPr/>
          <p:nvPr/>
        </p:nvSpPr>
        <p:spPr>
          <a:xfrm>
            <a:off x="2427882" y="985510"/>
            <a:ext cx="4038600" cy="609600"/>
          </a:xfrm>
          <a:prstGeom prst="rect">
            <a:avLst/>
          </a:prstGeom>
          <a:solidFill>
            <a:srgbClr val="B4BE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itchFamily="18" charset="0"/>
                <a:cs typeface="Times New Roman" pitchFamily="18" charset="0"/>
              </a:rPr>
              <a:t>1. Lí do chọn đề tài</a:t>
            </a:r>
            <a:endParaRPr lang="en-US" sz="2400">
              <a:solidFill>
                <a:schemeClr val="tx1"/>
              </a:solidFill>
              <a:latin typeface="Times New Roman" pitchFamily="18" charset="0"/>
              <a:cs typeface="Times New Roman" pitchFamily="18" charset="0"/>
            </a:endParaRPr>
          </a:p>
        </p:txBody>
      </p:sp>
      <p:cxnSp>
        <p:nvCxnSpPr>
          <p:cNvPr id="8" name="Straight Arrow Connector 7"/>
          <p:cNvCxnSpPr>
            <a:cxnSpLocks/>
          </p:cNvCxnSpPr>
          <p:nvPr/>
        </p:nvCxnSpPr>
        <p:spPr>
          <a:xfrm flipH="1">
            <a:off x="1459145" y="1569713"/>
            <a:ext cx="3217612" cy="648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3493764" y="1593358"/>
            <a:ext cx="1061252" cy="601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4614002" y="1591976"/>
            <a:ext cx="1232276" cy="568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4582601" y="1551960"/>
            <a:ext cx="3429000" cy="610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773882C0-FE48-4894-AB31-1F7E8009B603}"/>
              </a:ext>
            </a:extLst>
          </p:cNvPr>
          <p:cNvGrpSpPr/>
          <p:nvPr/>
        </p:nvGrpSpPr>
        <p:grpSpPr>
          <a:xfrm>
            <a:off x="282368" y="2267631"/>
            <a:ext cx="2161409" cy="4196736"/>
            <a:chOff x="366650" y="3655879"/>
            <a:chExt cx="2161409" cy="4196736"/>
          </a:xfrm>
        </p:grpSpPr>
        <p:sp>
          <p:nvSpPr>
            <p:cNvPr id="14" name="Rounded Rectangle 13"/>
            <p:cNvSpPr/>
            <p:nvPr/>
          </p:nvSpPr>
          <p:spPr>
            <a:xfrm>
              <a:off x="366650" y="3655879"/>
              <a:ext cx="2068492" cy="4196736"/>
            </a:xfrm>
            <a:prstGeom prst="roundRect">
              <a:avLst/>
            </a:prstGeom>
            <a:solidFill>
              <a:srgbClr val="D4D2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7CD56CAE-E1A4-4BA9-AA8E-5D748CABADCA}"/>
                </a:ext>
              </a:extLst>
            </p:cNvPr>
            <p:cNvSpPr txBox="1"/>
            <p:nvPr/>
          </p:nvSpPr>
          <p:spPr>
            <a:xfrm>
              <a:off x="459568" y="3660034"/>
              <a:ext cx="2068491" cy="3970318"/>
            </a:xfrm>
            <a:prstGeom prst="rect">
              <a:avLst/>
            </a:prstGeom>
            <a:noFill/>
          </p:spPr>
          <p:txBody>
            <a:bodyPr wrap="square" rtlCol="0">
              <a:spAutoFit/>
            </a:bodyPr>
            <a:lstStyle/>
            <a:p>
              <a:r>
                <a:rPr lang="pl-PL">
                  <a:solidFill>
                    <a:schemeClr val="tx1"/>
                  </a:solidFill>
                  <a:latin typeface="Times New Roman" panose="02020603050405020304" pitchFamily="18" charset="0"/>
                  <a:cs typeface="Times New Roman" panose="02020603050405020304" pitchFamily="18" charset="0"/>
                </a:rPr>
                <a:t>Để đáp ứng được sự phát triển chung và nhu cầu thực tế của xã hội thì việc vận dụng </a:t>
              </a:r>
              <a:r>
                <a:rPr lang="en-US">
                  <a:solidFill>
                    <a:schemeClr val="tx1"/>
                  </a:solidFill>
                  <a:latin typeface="Times New Roman" panose="02020603050405020304" pitchFamily="18" charset="0"/>
                  <a:cs typeface="Times New Roman" panose="02020603050405020304" pitchFamily="18" charset="0"/>
                </a:rPr>
                <a:t>CNTT </a:t>
              </a:r>
              <a:r>
                <a:rPr lang="pl-PL">
                  <a:solidFill>
                    <a:schemeClr val="tx1"/>
                  </a:solidFill>
                  <a:latin typeface="Times New Roman" panose="02020603050405020304" pitchFamily="18" charset="0"/>
                  <a:cs typeface="Times New Roman" panose="02020603050405020304" pitchFamily="18" charset="0"/>
                </a:rPr>
                <a:t>và các trang thiết bị hiện đại vào dạy học là hết sức cần thiết, giúp cho </a:t>
              </a:r>
              <a:r>
                <a:rPr lang="en-US">
                  <a:solidFill>
                    <a:schemeClr val="tx1"/>
                  </a:solidFill>
                  <a:latin typeface="Times New Roman" panose="02020603050405020304" pitchFamily="18" charset="0"/>
                  <a:cs typeface="Times New Roman" panose="02020603050405020304" pitchFamily="18" charset="0"/>
                </a:rPr>
                <a:t>GV </a:t>
              </a:r>
              <a:r>
                <a:rPr lang="pl-PL">
                  <a:solidFill>
                    <a:schemeClr val="tx1"/>
                  </a:solidFill>
                  <a:latin typeface="Times New Roman" panose="02020603050405020304" pitchFamily="18" charset="0"/>
                  <a:cs typeface="Times New Roman" panose="02020603050405020304" pitchFamily="18" charset="0"/>
                </a:rPr>
                <a:t>truyền tải kiến thức nhanh nhất tới trẻ và luôn luôn được cập nhật thông tin một cách chính xác, hiệu quả.</a:t>
              </a:r>
              <a:endParaRPr lang="en-US">
                <a:latin typeface="Times New Roman" pitchFamily="18" charset="0"/>
                <a:cs typeface="Times New Roman" pitchFamily="18" charset="0"/>
              </a:endParaRPr>
            </a:p>
          </p:txBody>
        </p:sp>
      </p:grpSp>
      <p:grpSp>
        <p:nvGrpSpPr>
          <p:cNvPr id="38" name="Group 37">
            <a:extLst>
              <a:ext uri="{FF2B5EF4-FFF2-40B4-BE49-F238E27FC236}">
                <a16:creationId xmlns:a16="http://schemas.microsoft.com/office/drawing/2014/main" id="{D4838198-E164-40B8-837B-AF4190F4FE69}"/>
              </a:ext>
            </a:extLst>
          </p:cNvPr>
          <p:cNvGrpSpPr/>
          <p:nvPr/>
        </p:nvGrpSpPr>
        <p:grpSpPr>
          <a:xfrm>
            <a:off x="2689750" y="2249828"/>
            <a:ext cx="1949144" cy="4196736"/>
            <a:chOff x="2689750" y="2249828"/>
            <a:chExt cx="1949144" cy="4196736"/>
          </a:xfrm>
        </p:grpSpPr>
        <p:sp>
          <p:nvSpPr>
            <p:cNvPr id="15" name="Rounded Rectangle 14"/>
            <p:cNvSpPr/>
            <p:nvPr/>
          </p:nvSpPr>
          <p:spPr>
            <a:xfrm>
              <a:off x="2689750" y="2249828"/>
              <a:ext cx="1905000" cy="4196736"/>
            </a:xfrm>
            <a:prstGeom prst="roundRect">
              <a:avLst/>
            </a:prstGeom>
            <a:solidFill>
              <a:srgbClr val="D1D1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id="{2DD63ACA-4CAF-4DF2-859A-09D3A365C8D3}"/>
                </a:ext>
              </a:extLst>
            </p:cNvPr>
            <p:cNvSpPr txBox="1"/>
            <p:nvPr/>
          </p:nvSpPr>
          <p:spPr>
            <a:xfrm>
              <a:off x="2749199" y="2274633"/>
              <a:ext cx="1889695" cy="3108543"/>
            </a:xfrm>
            <a:prstGeom prst="rect">
              <a:avLst/>
            </a:prstGeom>
            <a:noFill/>
          </p:spPr>
          <p:txBody>
            <a:bodyPr wrap="square" rtlCol="0">
              <a:spAutoFit/>
            </a:bodyPr>
            <a:lstStyle/>
            <a:p>
              <a:r>
                <a:rPr lang="pl-PL">
                  <a:effectLst/>
                  <a:latin typeface="Times New Roman" panose="02020603050405020304" pitchFamily="18" charset="0"/>
                  <a:ea typeface="Times New Roman" panose="02020603050405020304" pitchFamily="18" charset="0"/>
                  <a:cs typeface="Times New Roman" panose="02020603050405020304" pitchFamily="18" charset="0"/>
                </a:rPr>
                <a:t>Công nghệ thông tin phát triển đã mở ra những hướng đi mới cho ngành giáo dục trong việc đổi mới phương pháp và hình thức dạy để nâng cao chất lượng dạy học.  </a:t>
              </a:r>
              <a:endParaRPr lang="en-US">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600"/>
            </a:p>
          </p:txBody>
        </p:sp>
      </p:grpSp>
      <p:grpSp>
        <p:nvGrpSpPr>
          <p:cNvPr id="39" name="Group 38">
            <a:extLst>
              <a:ext uri="{FF2B5EF4-FFF2-40B4-BE49-F238E27FC236}">
                <a16:creationId xmlns:a16="http://schemas.microsoft.com/office/drawing/2014/main" id="{6B1C4246-7568-4630-9A68-F9290BAE018D}"/>
              </a:ext>
            </a:extLst>
          </p:cNvPr>
          <p:cNvGrpSpPr/>
          <p:nvPr/>
        </p:nvGrpSpPr>
        <p:grpSpPr>
          <a:xfrm>
            <a:off x="4873116" y="2243003"/>
            <a:ext cx="1996258" cy="4278947"/>
            <a:chOff x="4873116" y="2243003"/>
            <a:chExt cx="1996258" cy="4278947"/>
          </a:xfrm>
        </p:grpSpPr>
        <p:sp>
          <p:nvSpPr>
            <p:cNvPr id="16" name="Rounded Rectangle 15"/>
            <p:cNvSpPr/>
            <p:nvPr/>
          </p:nvSpPr>
          <p:spPr>
            <a:xfrm>
              <a:off x="4873116" y="2243003"/>
              <a:ext cx="1905000" cy="4196736"/>
            </a:xfrm>
            <a:prstGeom prst="roundRect">
              <a:avLst/>
            </a:prstGeom>
            <a:solidFill>
              <a:srgbClr val="D1D1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id="{A07DADB7-508C-4A2C-86D0-B471A9CB7C42}"/>
                </a:ext>
              </a:extLst>
            </p:cNvPr>
            <p:cNvSpPr txBox="1"/>
            <p:nvPr/>
          </p:nvSpPr>
          <p:spPr>
            <a:xfrm>
              <a:off x="4964373" y="2274633"/>
              <a:ext cx="1905001" cy="4247317"/>
            </a:xfrm>
            <a:prstGeom prst="rect">
              <a:avLst/>
            </a:prstGeom>
            <a:noFill/>
          </p:spPr>
          <p:txBody>
            <a:bodyPr wrap="square" rtlCol="0">
              <a:spAutoFit/>
            </a:bodyPr>
            <a:lstStyle/>
            <a:p>
              <a:r>
                <a:rPr lang="en-US">
                  <a:effectLst/>
                  <a:latin typeface="Times New Roman" panose="02020603050405020304" pitchFamily="18" charset="0"/>
                  <a:ea typeface="Times New Roman" panose="02020603050405020304" pitchFamily="18" charset="0"/>
                </a:rPr>
                <a:t>Ứng dụng</a:t>
              </a:r>
              <a:r>
                <a:rPr lang="vi-VN">
                  <a:effectLst/>
                  <a:latin typeface="Times New Roman" panose="02020603050405020304" pitchFamily="18" charset="0"/>
                  <a:ea typeface="Times New Roman" panose="02020603050405020304" pitchFamily="18" charset="0"/>
                </a:rPr>
                <a:t> </a:t>
              </a:r>
              <a:r>
                <a:rPr lang="en-US">
                  <a:effectLst/>
                  <a:latin typeface="Times New Roman" panose="02020603050405020304" pitchFamily="18" charset="0"/>
                  <a:ea typeface="Times New Roman" panose="02020603050405020304" pitchFamily="18" charset="0"/>
                </a:rPr>
                <a:t>CNTT</a:t>
              </a:r>
              <a:r>
                <a:rPr lang="vi-VN">
                  <a:effectLst/>
                  <a:latin typeface="Times New Roman" panose="02020603050405020304" pitchFamily="18" charset="0"/>
                  <a:ea typeface="Times New Roman" panose="02020603050405020304" pitchFamily="18" charset="0"/>
                </a:rPr>
                <a:t> vào giảng dạy trong ngành </a:t>
              </a:r>
              <a:r>
                <a:rPr lang="en-US">
                  <a:effectLst/>
                  <a:latin typeface="Times New Roman" panose="02020603050405020304" pitchFamily="18" charset="0"/>
                  <a:ea typeface="Times New Roman" panose="02020603050405020304" pitchFamily="18" charset="0"/>
                </a:rPr>
                <a:t>MN</a:t>
              </a:r>
              <a:r>
                <a:rPr lang="vi-VN">
                  <a:effectLst/>
                  <a:latin typeface="Times New Roman" panose="02020603050405020304" pitchFamily="18" charset="0"/>
                  <a:ea typeface="Times New Roman" panose="02020603050405020304" pitchFamily="18" charset="0"/>
                </a:rPr>
                <a:t> </a:t>
              </a:r>
              <a:r>
                <a:rPr lang="en-US">
                  <a:effectLst/>
                  <a:latin typeface="Times New Roman" panose="02020603050405020304" pitchFamily="18" charset="0"/>
                  <a:ea typeface="Times New Roman" panose="02020603050405020304" pitchFamily="18" charset="0"/>
                </a:rPr>
                <a:t>rất </a:t>
              </a:r>
              <a:r>
                <a:rPr lang="vi-VN">
                  <a:effectLst/>
                  <a:latin typeface="Times New Roman" panose="02020603050405020304" pitchFamily="18" charset="0"/>
                  <a:ea typeface="Times New Roman" panose="02020603050405020304" pitchFamily="18" charset="0"/>
                </a:rPr>
                <a:t>có ích và mang lại hiệu quả thiết thực trong việc phát triển tư duy, </a:t>
              </a:r>
              <a:r>
                <a:rPr lang="en-US">
                  <a:effectLst/>
                  <a:latin typeface="Times New Roman" panose="02020603050405020304" pitchFamily="18" charset="0"/>
                  <a:ea typeface="Times New Roman" panose="02020603050405020304" pitchFamily="18" charset="0"/>
                </a:rPr>
                <a:t>KNS </a:t>
              </a:r>
              <a:r>
                <a:rPr lang="vi-VN">
                  <a:effectLst/>
                  <a:latin typeface="Times New Roman" panose="02020603050405020304" pitchFamily="18" charset="0"/>
                  <a:ea typeface="Times New Roman" panose="02020603050405020304" pitchFamily="18" charset="0"/>
                </a:rPr>
                <a:t>và nhiều mặt khác ở trẻ. Một giáo án tích hợp </a:t>
              </a:r>
              <a:r>
                <a:rPr lang="en-US">
                  <a:effectLst/>
                  <a:latin typeface="Times New Roman" panose="02020603050405020304" pitchFamily="18" charset="0"/>
                  <a:ea typeface="Times New Roman" panose="02020603050405020304" pitchFamily="18" charset="0"/>
                </a:rPr>
                <a:t>CNTT </a:t>
              </a:r>
              <a:r>
                <a:rPr lang="vi-VN">
                  <a:effectLst/>
                  <a:latin typeface="Times New Roman" panose="02020603050405020304" pitchFamily="18" charset="0"/>
                  <a:ea typeface="Times New Roman" panose="02020603050405020304" pitchFamily="18" charset="0"/>
                </a:rPr>
                <a:t>có thể cho trẻ có cái nhìn trực quan, sinh động hơn về bài học.</a:t>
              </a:r>
              <a:endParaRPr lang="en-US"/>
            </a:p>
          </p:txBody>
        </p:sp>
      </p:grpSp>
      <p:grpSp>
        <p:nvGrpSpPr>
          <p:cNvPr id="40" name="Group 39">
            <a:extLst>
              <a:ext uri="{FF2B5EF4-FFF2-40B4-BE49-F238E27FC236}">
                <a16:creationId xmlns:a16="http://schemas.microsoft.com/office/drawing/2014/main" id="{1E3C184F-FE23-4E3E-8537-C53E7345EBA3}"/>
              </a:ext>
            </a:extLst>
          </p:cNvPr>
          <p:cNvGrpSpPr/>
          <p:nvPr/>
        </p:nvGrpSpPr>
        <p:grpSpPr>
          <a:xfrm>
            <a:off x="7015800" y="2206783"/>
            <a:ext cx="1905000" cy="4211349"/>
            <a:chOff x="7015800" y="2206783"/>
            <a:chExt cx="1905000" cy="4211349"/>
          </a:xfrm>
        </p:grpSpPr>
        <p:sp>
          <p:nvSpPr>
            <p:cNvPr id="17" name="Rounded Rectangle 16"/>
            <p:cNvSpPr/>
            <p:nvPr/>
          </p:nvSpPr>
          <p:spPr>
            <a:xfrm>
              <a:off x="7015800" y="2221396"/>
              <a:ext cx="1905000" cy="4196736"/>
            </a:xfrm>
            <a:prstGeom prst="roundRect">
              <a:avLst/>
            </a:prstGeom>
            <a:solidFill>
              <a:srgbClr val="D1D1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a:solidFill>
                    <a:schemeClr val="tx1"/>
                  </a:solidFill>
                  <a:latin typeface="Times New Roman" pitchFamily="18" charset="0"/>
                  <a:cs typeface="Times New Roman" pitchFamily="18" charset="0"/>
                </a:rPr>
                <a:t>.</a:t>
              </a:r>
              <a:endParaRPr lang="en-US" sz="1400">
                <a:solidFill>
                  <a:schemeClr val="tx1"/>
                </a:solidFill>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6AA07841-B91A-4A30-A95C-A84A49198F48}"/>
                </a:ext>
              </a:extLst>
            </p:cNvPr>
            <p:cNvSpPr txBox="1"/>
            <p:nvPr/>
          </p:nvSpPr>
          <p:spPr>
            <a:xfrm>
              <a:off x="7055324" y="2206783"/>
              <a:ext cx="1832494" cy="3693319"/>
            </a:xfrm>
            <a:prstGeom prst="rect">
              <a:avLst/>
            </a:prstGeom>
            <a:noFill/>
          </p:spPr>
          <p:txBody>
            <a:bodyPr wrap="square" rtlCol="0">
              <a:spAutoFit/>
            </a:bodyPr>
            <a:lstStyle/>
            <a:p>
              <a:r>
                <a:rPr lang="pl-PL">
                  <a:effectLst/>
                  <a:latin typeface="Times New Roman" panose="02020603050405020304" pitchFamily="18" charset="0"/>
                  <a:ea typeface="Times New Roman" panose="02020603050405020304" pitchFamily="18" charset="0"/>
                </a:rPr>
                <a:t>Để đáp ứng được những yêu cầu trên, đòi hỏi mỗi giáo viên không ngừng nâng cao kiến thức dành thời gian nghiên cứu các phần mềm ứng dụng để từ đó tìm ra các giải pháp để ứng dụng trong việc giảng dạy. </a:t>
              </a:r>
              <a:endParaRPr lang="en-US"/>
            </a:p>
          </p:txBody>
        </p:sp>
      </p:grpSp>
    </p:spTree>
    <p:extLst>
      <p:ext uri="{BB962C8B-B14F-4D97-AF65-F5344CB8AC3E}">
        <p14:creationId xmlns:p14="http://schemas.microsoft.com/office/powerpoint/2010/main" val="298240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1000"/>
                                        <p:tgtEl>
                                          <p:spTgt spid="40"/>
                                        </p:tgtEl>
                                      </p:cBhvr>
                                    </p:animEffect>
                                    <p:anim calcmode="lin" valueType="num">
                                      <p:cBhvr>
                                        <p:cTn id="59" dur="1000" fill="hold"/>
                                        <p:tgtEl>
                                          <p:spTgt spid="40"/>
                                        </p:tgtEl>
                                        <p:attrNameLst>
                                          <p:attrName>ppt_x</p:attrName>
                                        </p:attrNameLst>
                                      </p:cBhvr>
                                      <p:tavLst>
                                        <p:tav tm="0">
                                          <p:val>
                                            <p:strVal val="#ppt_x"/>
                                          </p:val>
                                        </p:tav>
                                        <p:tav tm="100000">
                                          <p:val>
                                            <p:strVal val="#ppt_x"/>
                                          </p:val>
                                        </p:tav>
                                      </p:tavLst>
                                    </p:anim>
                                    <p:anim calcmode="lin" valueType="num">
                                      <p:cBhvr>
                                        <p:cTn id="6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1"/>
          <p:cNvSpPr>
            <a:spLocks noChangeArrowheads="1"/>
          </p:cNvSpPr>
          <p:nvPr/>
        </p:nvSpPr>
        <p:spPr bwMode="auto">
          <a:xfrm>
            <a:off x="1905000" y="-64098"/>
            <a:ext cx="5897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a:ln>
                  <a:noFill/>
                </a:ln>
                <a:effectLst/>
                <a:latin typeface="Times New Roman" pitchFamily="18" charset="0"/>
                <a:ea typeface="Times New Roman" pitchFamily="18" charset="0"/>
                <a:cs typeface="Times New Roman" pitchFamily="18" charset="0"/>
              </a:rPr>
              <a:t>PHẦN</a:t>
            </a:r>
            <a:r>
              <a:rPr kumimoji="0" lang="es-ES" sz="2800" b="1" i="0" u="none" strike="noStrike" cap="none" normalizeH="0">
                <a:ln>
                  <a:noFill/>
                </a:ln>
                <a:effectLst/>
                <a:latin typeface="Times New Roman" pitchFamily="18" charset="0"/>
                <a:ea typeface="Times New Roman" pitchFamily="18" charset="0"/>
                <a:cs typeface="Times New Roman" pitchFamily="18" charset="0"/>
              </a:rPr>
              <a:t> </a:t>
            </a:r>
            <a:r>
              <a:rPr kumimoji="0" lang="es-ES" sz="2800" b="1" i="0" u="none" strike="noStrike" cap="none" normalizeH="0" baseline="0">
                <a:ln>
                  <a:noFill/>
                </a:ln>
                <a:effectLst/>
                <a:latin typeface="Times New Roman" pitchFamily="18" charset="0"/>
                <a:ea typeface="Times New Roman" pitchFamily="18" charset="0"/>
                <a:cs typeface="Times New Roman" pitchFamily="18" charset="0"/>
              </a:rPr>
              <a:t>II. CÁC BIỆN PHÁP ĐỂ GIẢI QUYẾT VẤN ĐỀ</a:t>
            </a:r>
            <a:endParaRPr kumimoji="0" lang="es-ES" sz="2800" b="0" i="0" u="none" strike="noStrike" cap="none" normalizeH="0" baseline="0">
              <a:ln>
                <a:noFill/>
              </a:ln>
              <a:effectLst/>
              <a:latin typeface="Times New Roman" pitchFamily="18" charset="0"/>
              <a:cs typeface="Times New Roman" pitchFamily="18" charset="0"/>
            </a:endParaRPr>
          </a:p>
        </p:txBody>
      </p:sp>
      <p:sp>
        <p:nvSpPr>
          <p:cNvPr id="13" name="Rounded Rectangle 12"/>
          <p:cNvSpPr/>
          <p:nvPr/>
        </p:nvSpPr>
        <p:spPr>
          <a:xfrm>
            <a:off x="381000" y="2005591"/>
            <a:ext cx="8382000" cy="4343400"/>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latin typeface="Times New Roman" pitchFamily="18" charset="0"/>
                <a:cs typeface="Times New Roman" pitchFamily="18" charset="0"/>
              </a:rPr>
              <a:t>1.1 Thuận lợi:</a:t>
            </a:r>
          </a:p>
          <a:p>
            <a:r>
              <a:rPr lang="en-US" b="1" i="1">
                <a:solidFill>
                  <a:schemeClr val="tx1"/>
                </a:solidFill>
                <a:latin typeface="Times New Roman" pitchFamily="18" charset="0"/>
                <a:cs typeface="Times New Roman" pitchFamily="18" charset="0"/>
              </a:rPr>
              <a:t>a</a:t>
            </a:r>
            <a:r>
              <a:rPr lang="pl-PL" b="1" i="1">
                <a:solidFill>
                  <a:schemeClr val="tx1"/>
                </a:solidFill>
                <a:latin typeface="Times New Roman" panose="02020603050405020304" pitchFamily="18" charset="0"/>
                <a:cs typeface="Times New Roman" panose="02020603050405020304" pitchFamily="18" charset="0"/>
              </a:rPr>
              <a:t>. Về phía </a:t>
            </a:r>
            <a:r>
              <a:rPr lang="en-US" b="1" i="1">
                <a:solidFill>
                  <a:schemeClr val="tx1"/>
                </a:solidFill>
                <a:latin typeface="Times New Roman" panose="02020603050405020304" pitchFamily="18" charset="0"/>
                <a:cs typeface="Times New Roman" panose="02020603050405020304" pitchFamily="18" charset="0"/>
              </a:rPr>
              <a:t>BGH</a:t>
            </a:r>
            <a:r>
              <a:rPr lang="pl-PL" b="1" i="1">
                <a:solidFill>
                  <a:schemeClr val="tx1"/>
                </a:solidFill>
                <a:latin typeface="Times New Roman" panose="02020603050405020304" pitchFamily="18" charset="0"/>
                <a:cs typeface="Times New Roman" panose="02020603050405020304" pitchFamily="18" charset="0"/>
              </a:rPr>
              <a:t>:</a:t>
            </a:r>
            <a:endParaRPr lang="en-US">
              <a:solidFill>
                <a:schemeClr val="tx1"/>
              </a:solidFill>
              <a:latin typeface="Times New Roman" panose="02020603050405020304" pitchFamily="18" charset="0"/>
              <a:cs typeface="Times New Roman" panose="02020603050405020304" pitchFamily="18" charset="0"/>
            </a:endParaRPr>
          </a:p>
          <a:p>
            <a:r>
              <a:rPr lang="pl-PL">
                <a:solidFill>
                  <a:schemeClr val="tx1"/>
                </a:solidFill>
                <a:latin typeface="Times New Roman" panose="02020603050405020304" pitchFamily="18" charset="0"/>
                <a:cs typeface="Times New Roman" panose="02020603050405020304" pitchFamily="18" charset="0"/>
              </a:rPr>
              <a:t>- Ban giám hiệu luôn luôn quan tâm tạo điều kiện môi trường thuận lợi: Trang bị tivi, máy tính, thiết bị mạng internet giúp cho giáo viên có thể tiếp cận nhanh với công nghệ thông tin, luôn sát sao chỉ đạo giáo viên về chuyên môn, thường xuyên dự giờ thăm lớp để nâng cao chất lượng giảng dạy.</a:t>
            </a:r>
            <a:endParaRPr lang="en-US">
              <a:solidFill>
                <a:schemeClr val="tx1"/>
              </a:solidFill>
              <a:latin typeface="Times New Roman" panose="02020603050405020304" pitchFamily="18" charset="0"/>
              <a:cs typeface="Times New Roman" panose="02020603050405020304" pitchFamily="18" charset="0"/>
            </a:endParaRPr>
          </a:p>
          <a:p>
            <a:r>
              <a:rPr lang="pl-PL">
                <a:solidFill>
                  <a:schemeClr val="tx1"/>
                </a:solidFill>
                <a:latin typeface="Times New Roman" panose="02020603050405020304" pitchFamily="18" charset="0"/>
                <a:cs typeface="Times New Roman" panose="02020603050405020304" pitchFamily="18" charset="0"/>
              </a:rPr>
              <a:t>- Tạo điều kiện cho giáo viên tham gia các lớp học ngoại khóa nâng cao chuyên môn và phần mềm tin học: Phần mềm Giáo án điện tử, phần mềm bài giảng E-learning, Chỉnh sửa video, cắt ghép nhạc....</a:t>
            </a:r>
            <a:endParaRPr lang="en-US">
              <a:solidFill>
                <a:schemeClr val="tx1"/>
              </a:solidFill>
              <a:latin typeface="Times New Roman" panose="02020603050405020304" pitchFamily="18" charset="0"/>
              <a:cs typeface="Times New Roman" panose="02020603050405020304" pitchFamily="18" charset="0"/>
            </a:endParaRPr>
          </a:p>
          <a:p>
            <a:r>
              <a:rPr lang="pl-PL" b="1" i="1">
                <a:solidFill>
                  <a:schemeClr val="tx1"/>
                </a:solidFill>
                <a:latin typeface="Times New Roman" panose="02020603050405020304" pitchFamily="18" charset="0"/>
                <a:cs typeface="Times New Roman" panose="02020603050405020304" pitchFamily="18" charset="0"/>
              </a:rPr>
              <a:t>b. Về phía giáo viên:</a:t>
            </a:r>
            <a:r>
              <a:rPr lang="pl-PL">
                <a:solidFill>
                  <a:schemeClr val="tx1"/>
                </a:solidFill>
                <a:latin typeface="Times New Roman" panose="02020603050405020304" pitchFamily="18" charset="0"/>
                <a:cs typeface="Times New Roman" panose="02020603050405020304" pitchFamily="18" charset="0"/>
              </a:rPr>
              <a:t> </a:t>
            </a:r>
            <a:br>
              <a:rPr lang="pl-PL">
                <a:solidFill>
                  <a:schemeClr val="tx1"/>
                </a:solidFill>
                <a:latin typeface="Times New Roman" panose="02020603050405020304" pitchFamily="18" charset="0"/>
                <a:cs typeface="Times New Roman" panose="02020603050405020304" pitchFamily="18" charset="0"/>
              </a:rPr>
            </a:br>
            <a:r>
              <a:rPr lang="pl-PL">
                <a:solidFill>
                  <a:schemeClr val="tx1"/>
                </a:solidFill>
                <a:latin typeface="Times New Roman" panose="02020603050405020304" pitchFamily="18" charset="0"/>
                <a:cs typeface="Times New Roman" panose="02020603050405020304" pitchFamily="18" charset="0"/>
              </a:rPr>
              <a:t>- Giáo viên có kiến thức và trình độ về tin học cơ bản.</a:t>
            </a:r>
            <a:endParaRPr lang="en-US">
              <a:solidFill>
                <a:schemeClr val="tx1"/>
              </a:solidFill>
              <a:latin typeface="Times New Roman" panose="02020603050405020304" pitchFamily="18" charset="0"/>
              <a:cs typeface="Times New Roman" panose="02020603050405020304" pitchFamily="18" charset="0"/>
            </a:endParaRPr>
          </a:p>
          <a:p>
            <a:r>
              <a:rPr lang="pl-PL">
                <a:solidFill>
                  <a:schemeClr val="tx1"/>
                </a:solidFill>
                <a:latin typeface="Times New Roman" panose="02020603050405020304" pitchFamily="18" charset="0"/>
                <a:cs typeface="Times New Roman" panose="02020603050405020304" pitchFamily="18" charset="0"/>
              </a:rPr>
              <a:t>- Giáo viên chủ động khai thác tìm kiếm nguồn tài nguyên phong phú cho việc lựa chọn những hình ảnh, âm thanh, phim sống động ... để xây dựng giáo án điện tử</a:t>
            </a:r>
            <a:endParaRPr lang="en-US">
              <a:solidFill>
                <a:schemeClr val="tx1"/>
              </a:solidFill>
              <a:latin typeface="Times New Roman" panose="02020603050405020304" pitchFamily="18" charset="0"/>
              <a:cs typeface="Times New Roman" panose="02020603050405020304" pitchFamily="18" charset="0"/>
            </a:endParaRPr>
          </a:p>
          <a:p>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C55C1B2-54F0-4E86-A1FC-469A6A6627EA}"/>
              </a:ext>
            </a:extLst>
          </p:cNvPr>
          <p:cNvSpPr/>
          <p:nvPr/>
        </p:nvSpPr>
        <p:spPr>
          <a:xfrm>
            <a:off x="2667000" y="1143000"/>
            <a:ext cx="3581400" cy="6096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1.</a:t>
            </a:r>
            <a:r>
              <a:rPr lang="vi-VN" b="1">
                <a:solidFill>
                  <a:schemeClr val="tx1"/>
                </a:solidFill>
                <a:latin typeface="Times New Roman" panose="02020603050405020304" pitchFamily="18" charset="0"/>
                <a:cs typeface="Times New Roman" panose="02020603050405020304" pitchFamily="18" charset="0"/>
              </a:rPr>
              <a:t>Thực trạng</a:t>
            </a:r>
            <a:r>
              <a:rPr lang="en-US" b="1">
                <a:solidFill>
                  <a:schemeClr val="tx1"/>
                </a:solidFill>
                <a:latin typeface="Times New Roman" panose="02020603050405020304" pitchFamily="18" charset="0"/>
                <a:cs typeface="Times New Roman" panose="02020603050405020304" pitchFamily="18" charset="0"/>
              </a:rPr>
              <a:t> vấn đề</a:t>
            </a:r>
            <a:endParaRPr lang="en-US" sz="20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201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3"/>
            <a:ext cx="9144000" cy="6858000"/>
          </a:xfrm>
          <a:prstGeom prst="rect">
            <a:avLst/>
          </a:prstGeom>
        </p:spPr>
      </p:pic>
      <p:grpSp>
        <p:nvGrpSpPr>
          <p:cNvPr id="5" name="Group 4">
            <a:extLst>
              <a:ext uri="{FF2B5EF4-FFF2-40B4-BE49-F238E27FC236}">
                <a16:creationId xmlns:a16="http://schemas.microsoft.com/office/drawing/2014/main" id="{95B03DB6-3EED-44F7-B37E-14E35092F5B4}"/>
              </a:ext>
            </a:extLst>
          </p:cNvPr>
          <p:cNvGrpSpPr/>
          <p:nvPr/>
        </p:nvGrpSpPr>
        <p:grpSpPr>
          <a:xfrm>
            <a:off x="304800" y="1575184"/>
            <a:ext cx="8046134" cy="3301615"/>
            <a:chOff x="304800" y="1575184"/>
            <a:chExt cx="8046134" cy="3301615"/>
          </a:xfrm>
        </p:grpSpPr>
        <p:sp>
          <p:nvSpPr>
            <p:cNvPr id="13" name="Rounded Rectangle 12"/>
            <p:cNvSpPr/>
            <p:nvPr/>
          </p:nvSpPr>
          <p:spPr>
            <a:xfrm>
              <a:off x="304800" y="1575184"/>
              <a:ext cx="8046134" cy="3301615"/>
            </a:xfrm>
            <a:prstGeom prst="roundRect">
              <a:avLst/>
            </a:prstGeom>
            <a:solidFill>
              <a:srgbClr val="CBCCD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98B397B-CFD9-4B2F-A814-9F050D59D795}"/>
                </a:ext>
              </a:extLst>
            </p:cNvPr>
            <p:cNvSpPr txBox="1"/>
            <p:nvPr/>
          </p:nvSpPr>
          <p:spPr>
            <a:xfrm>
              <a:off x="548933" y="1726221"/>
              <a:ext cx="7557868" cy="2999539"/>
            </a:xfrm>
            <a:prstGeom prst="rect">
              <a:avLst/>
            </a:prstGeom>
            <a:noFill/>
          </p:spPr>
          <p:txBody>
            <a:bodyPr wrap="square" rtlCol="0">
              <a:spAutoFit/>
            </a:bodyPr>
            <a:lstStyle/>
            <a:p>
              <a:r>
                <a:rPr lang="en-US" b="1" i="1">
                  <a:solidFill>
                    <a:schemeClr val="tx1"/>
                  </a:solidFill>
                  <a:latin typeface="Times New Roman" panose="02020603050405020304" pitchFamily="18" charset="0"/>
                  <a:cs typeface="Times New Roman" panose="02020603050405020304" pitchFamily="18" charset="0"/>
                </a:rPr>
                <a:t>1.2  Khó khăn:</a:t>
              </a:r>
              <a:r>
                <a:rPr lang="pl-PL" sz="1800" b="1" i="1">
                  <a:effectLst/>
                  <a:latin typeface="Times New Roman" panose="02020603050405020304" pitchFamily="18" charset="0"/>
                  <a:ea typeface="Times New Roman" panose="02020603050405020304" pitchFamily="18" charset="0"/>
                  <a:cs typeface=".VnTime" panose="020B7200000000000000" pitchFamily="34" charset="0"/>
                </a:rPr>
                <a:t> </a:t>
              </a:r>
              <a:endParaRPr lang="en-US" sz="1800" b="1" i="1">
                <a:effectLst/>
                <a:latin typeface="Times New Roman" panose="02020603050405020304" pitchFamily="18" charset="0"/>
                <a:ea typeface="Times New Roman" panose="02020603050405020304" pitchFamily="18" charset="0"/>
                <a:cs typeface=".VnTime" panose="020B7200000000000000" pitchFamily="34" charset="0"/>
              </a:endParaRPr>
            </a:p>
            <a:p>
              <a:pPr indent="457200" algn="just">
                <a:lnSpc>
                  <a:spcPct val="120000"/>
                </a:lnSpc>
              </a:pPr>
              <a:r>
                <a:rPr lang="pl-PL" sz="1800" b="1" i="1">
                  <a:effectLst/>
                  <a:latin typeface="Times New Roman" panose="02020603050405020304" pitchFamily="18" charset="0"/>
                  <a:ea typeface="Times New Roman" panose="02020603050405020304" pitchFamily="18" charset="0"/>
                  <a:cs typeface=".VnTime" panose="020B7200000000000000" pitchFamily="34" charset="0"/>
                </a:rPr>
                <a:t>a. Về cơ sở vật chất:</a:t>
              </a:r>
              <a:endParaRPr lang="en-US" sz="1800">
                <a:effectLst/>
                <a:latin typeface=".VnTime" panose="020B7200000000000000" pitchFamily="34" charset="0"/>
                <a:ea typeface="Times New Roman" panose="02020603050405020304" pitchFamily="18" charset="0"/>
                <a:cs typeface=".VnTime" panose="020B7200000000000000" pitchFamily="34" charset="0"/>
              </a:endParaRPr>
            </a:p>
            <a:p>
              <a:pPr marL="285750" indent="-285750" algn="just">
                <a:lnSpc>
                  <a:spcPct val="120000"/>
                </a:lnSpc>
                <a:buFontTx/>
                <a:buChar char="-"/>
              </a:pPr>
              <a:r>
                <a:rPr lang="pl-PL" sz="1800">
                  <a:effectLst/>
                  <a:latin typeface="Times New Roman" panose="02020603050405020304" pitchFamily="18" charset="0"/>
                  <a:ea typeface="Times New Roman" panose="02020603050405020304" pitchFamily="18" charset="0"/>
                  <a:cs typeface=".VnTime" panose="020B7200000000000000" pitchFamily="34" charset="0"/>
                </a:rPr>
                <a:t>Máy tính </a:t>
              </a:r>
              <a:r>
                <a:rPr lang="en-US" sz="1800">
                  <a:effectLst/>
                  <a:latin typeface="Times New Roman" panose="02020603050405020304" pitchFamily="18" charset="0"/>
                  <a:ea typeface="Times New Roman" panose="02020603050405020304" pitchFamily="18" charset="0"/>
                  <a:cs typeface=".VnTime" panose="020B7200000000000000" pitchFamily="34" charset="0"/>
                </a:rPr>
                <a:t>hay lỗi, máy bị treo</a:t>
              </a:r>
              <a:r>
                <a:rPr lang="pl-PL" sz="1800">
                  <a:effectLst/>
                  <a:latin typeface="Times New Roman" panose="02020603050405020304" pitchFamily="18" charset="0"/>
                  <a:ea typeface="Times New Roman" panose="02020603050405020304" pitchFamily="18" charset="0"/>
                  <a:cs typeface=".VnTime" panose="020B7200000000000000" pitchFamily="34" charset="0"/>
                </a:rPr>
                <a:t>,</a:t>
              </a:r>
              <a:r>
                <a:rPr lang="vi-VN" b="0" i="0">
                  <a:effectLst/>
                  <a:latin typeface="Times New Roman" panose="02020603050405020304" pitchFamily="18" charset="0"/>
                </a:rPr>
                <a:t> bị virus</a:t>
              </a:r>
              <a:r>
                <a:rPr lang="en-US" b="0" i="0">
                  <a:effectLst/>
                  <a:latin typeface="Times New Roman" panose="02020603050405020304" pitchFamily="18" charset="0"/>
                </a:rPr>
                <a:t>,</a:t>
              </a:r>
              <a:r>
                <a:rPr lang="pl-PL" sz="1800">
                  <a:effectLst/>
                  <a:latin typeface="Times New Roman" panose="02020603050405020304" pitchFamily="18" charset="0"/>
                  <a:ea typeface="Times New Roman" panose="02020603050405020304" pitchFamily="18" charset="0"/>
                  <a:cs typeface=".VnTime" panose="020B7200000000000000" pitchFamily="34" charset="0"/>
                </a:rPr>
                <a:t> chạy chậm</a:t>
              </a:r>
              <a:endParaRPr lang="en-US" sz="1800">
                <a:effectLst/>
                <a:latin typeface="Times New Roman" panose="02020603050405020304" pitchFamily="18" charset="0"/>
                <a:ea typeface="Times New Roman" panose="02020603050405020304" pitchFamily="18" charset="0"/>
                <a:cs typeface=".VnTime" panose="020B7200000000000000" pitchFamily="34" charset="0"/>
              </a:endParaRPr>
            </a:p>
            <a:p>
              <a:pPr indent="457200" algn="just">
                <a:lnSpc>
                  <a:spcPct val="120000"/>
                </a:lnSpc>
              </a:pPr>
              <a:r>
                <a:rPr lang="pl-PL" sz="1800" b="1" i="1">
                  <a:effectLst/>
                  <a:latin typeface="Times New Roman" panose="02020603050405020304" pitchFamily="18" charset="0"/>
                  <a:ea typeface="Times New Roman" panose="02020603050405020304" pitchFamily="18" charset="0"/>
                  <a:cs typeface=".VnTime" panose="020B7200000000000000" pitchFamily="34" charset="0"/>
                </a:rPr>
                <a:t>b. Về bản thân tôi cũng như nhiều giáo viên trong trường:</a:t>
              </a:r>
              <a:endParaRPr lang="en-US" sz="1800">
                <a:effectLst/>
                <a:latin typeface=".VnTime" panose="020B7200000000000000" pitchFamily="34" charset="0"/>
                <a:ea typeface="Times New Roman" panose="02020603050405020304" pitchFamily="18" charset="0"/>
                <a:cs typeface=".VnTime" panose="020B7200000000000000" pitchFamily="34" charset="0"/>
              </a:endParaRPr>
            </a:p>
            <a:p>
              <a:pPr indent="457200" algn="just">
                <a:lnSpc>
                  <a:spcPct val="120000"/>
                </a:lnSpc>
              </a:pPr>
              <a:r>
                <a:rPr lang="pl-PL" sz="1800">
                  <a:effectLst/>
                  <a:latin typeface="Times New Roman" panose="02020603050405020304" pitchFamily="18" charset="0"/>
                  <a:ea typeface="Times New Roman" panose="02020603050405020304" pitchFamily="18" charset="0"/>
                  <a:cs typeface=".VnTime" panose="020B7200000000000000" pitchFamily="34" charset="0"/>
                </a:rPr>
                <a:t>Trong thực tế việc ứng dụng CNTT trong các trường mầm non nói chung cũng như trường tôi nói riêng vẫn còn một số hạn chế sau:</a:t>
              </a:r>
              <a:endParaRPr lang="en-US" sz="1800">
                <a:effectLst/>
                <a:latin typeface=".VnTime" panose="020B7200000000000000" pitchFamily="34" charset="0"/>
                <a:ea typeface="Times New Roman" panose="02020603050405020304" pitchFamily="18" charset="0"/>
                <a:cs typeface=".VnTime" panose="020B7200000000000000" pitchFamily="34" charset="0"/>
              </a:endParaRPr>
            </a:p>
            <a:p>
              <a:pPr algn="just">
                <a:lnSpc>
                  <a:spcPct val="120000"/>
                </a:lnSpc>
              </a:pPr>
              <a:r>
                <a:rPr lang="pl-PL" sz="1800">
                  <a:effectLst/>
                  <a:latin typeface="Times New Roman" panose="02020603050405020304" pitchFamily="18" charset="0"/>
                  <a:ea typeface="Times New Roman" panose="02020603050405020304" pitchFamily="18" charset="0"/>
                  <a:cs typeface=".VnTime" panose="020B7200000000000000" pitchFamily="34" charset="0"/>
                </a:rPr>
                <a:t>         - Giáo viên còn nhiều hạn chế trong quá trình ứng dụng các phần mềm vào việc xây dựng giáo án điện tử.</a:t>
              </a:r>
              <a:endParaRPr lang="en-US" sz="1800">
                <a:effectLst/>
                <a:latin typeface=".VnTime" panose="020B7200000000000000" pitchFamily="34" charset="0"/>
                <a:ea typeface="Times New Roman" panose="02020603050405020304" pitchFamily="18" charset="0"/>
                <a:cs typeface=".VnTime" panose="020B7200000000000000" pitchFamily="34" charset="0"/>
              </a:endParaRPr>
            </a:p>
            <a:p>
              <a:pPr algn="just">
                <a:lnSpc>
                  <a:spcPct val="120000"/>
                </a:lnSpc>
              </a:pPr>
              <a:r>
                <a:rPr lang="pl-PL" sz="1800">
                  <a:effectLst/>
                  <a:latin typeface="Times New Roman" panose="02020603050405020304" pitchFamily="18" charset="0"/>
                  <a:ea typeface="Times New Roman" panose="02020603050405020304" pitchFamily="18" charset="0"/>
                  <a:cs typeface=".VnTime" panose="020B7200000000000000" pitchFamily="34" charset="0"/>
                </a:rPr>
                <a:t>         </a:t>
              </a:r>
              <a:endParaRPr lang="en-US">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936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22002"/>
            <a:ext cx="9159240" cy="6869430"/>
          </a:xfrm>
          <a:prstGeom prst="rect">
            <a:avLst/>
          </a:prstGeom>
        </p:spPr>
      </p:pic>
      <p:sp>
        <p:nvSpPr>
          <p:cNvPr id="7" name="Rectangle 6"/>
          <p:cNvSpPr/>
          <p:nvPr/>
        </p:nvSpPr>
        <p:spPr>
          <a:xfrm>
            <a:off x="2781300" y="228600"/>
            <a:ext cx="3581400" cy="6096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itchFamily="18" charset="0"/>
                <a:cs typeface="Times New Roman" pitchFamily="18" charset="0"/>
              </a:rPr>
              <a:t>2. Các giải pháp thực hiện</a:t>
            </a:r>
          </a:p>
        </p:txBody>
      </p:sp>
      <p:sp>
        <p:nvSpPr>
          <p:cNvPr id="9" name="Rectangle 8"/>
          <p:cNvSpPr/>
          <p:nvPr/>
        </p:nvSpPr>
        <p:spPr>
          <a:xfrm>
            <a:off x="838200" y="1066800"/>
            <a:ext cx="7467600" cy="1066800"/>
          </a:xfrm>
          <a:prstGeom prst="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itchFamily="18" charset="0"/>
                <a:cs typeface="Times New Roman" pitchFamily="18" charset="0"/>
              </a:rPr>
              <a:t>2</a:t>
            </a:r>
            <a:r>
              <a:rPr lang="en-US" b="1" i="1">
                <a:solidFill>
                  <a:schemeClr val="tx1"/>
                </a:solidFill>
                <a:latin typeface="Times New Roman" pitchFamily="18" charset="0"/>
                <a:cs typeface="Times New Roman" pitchFamily="18" charset="0"/>
              </a:rPr>
              <a:t>.1 Biện</a:t>
            </a:r>
            <a:r>
              <a:rPr lang="vi-VN" b="1" i="1">
                <a:solidFill>
                  <a:schemeClr val="tx1"/>
                </a:solidFill>
                <a:latin typeface="Times New Roman" panose="02020603050405020304" pitchFamily="18" charset="0"/>
                <a:cs typeface="Times New Roman" panose="02020603050405020304" pitchFamily="18" charset="0"/>
              </a:rPr>
              <a:t> </a:t>
            </a:r>
            <a:r>
              <a:rPr lang="en-US" b="1" i="1">
                <a:solidFill>
                  <a:schemeClr val="tx1"/>
                </a:solidFill>
                <a:latin typeface="Times New Roman" panose="02020603050405020304" pitchFamily="18" charset="0"/>
                <a:cs typeface="Times New Roman" panose="02020603050405020304" pitchFamily="18" charset="0"/>
              </a:rPr>
              <a:t>pháp 1: </a:t>
            </a:r>
            <a:r>
              <a:rPr lang="vi-VN" b="1" i="1">
                <a:solidFill>
                  <a:schemeClr val="tx1"/>
                </a:solidFill>
                <a:latin typeface="Times New Roman" panose="02020603050405020304" pitchFamily="18" charset="0"/>
                <a:cs typeface="Times New Roman" panose="02020603050405020304" pitchFamily="18" charset="0"/>
              </a:rPr>
              <a:t>Khai thác các tư liệu hình ảnh trên internet </a:t>
            </a:r>
            <a:endParaRPr lang="en-US">
              <a:solidFill>
                <a:schemeClr val="tx1"/>
              </a:solidFill>
              <a:latin typeface="Times New Roman" panose="02020603050405020304" pitchFamily="18" charset="0"/>
              <a:cs typeface="Times New Roman" panose="02020603050405020304" pitchFamily="18" charset="0"/>
            </a:endParaRPr>
          </a:p>
          <a:p>
            <a:endParaRPr lang="en-US">
              <a:latin typeface="Times New Roman" pitchFamily="18" charset="0"/>
              <a:cs typeface="Times New Roman" pitchFamily="18" charset="0"/>
            </a:endParaRPr>
          </a:p>
        </p:txBody>
      </p:sp>
      <p:cxnSp>
        <p:nvCxnSpPr>
          <p:cNvPr id="3" name="Straight Arrow Connector 2"/>
          <p:cNvCxnSpPr>
            <a:stCxn id="9" idx="2"/>
          </p:cNvCxnSpPr>
          <p:nvPr/>
        </p:nvCxnSpPr>
        <p:spPr>
          <a:xfrm>
            <a:off x="4572000" y="2133600"/>
            <a:ext cx="0" cy="37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216129" y="2531844"/>
            <a:ext cx="2440575" cy="4021356"/>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solidFill>
                  <a:schemeClr val="tx1"/>
                </a:solidFill>
                <a:latin typeface="Times New Roman" panose="02020603050405020304" pitchFamily="18" charset="0"/>
                <a:cs typeface="Times New Roman" panose="02020603050405020304" pitchFamily="18" charset="0"/>
              </a:rPr>
              <a:t>Khi tìm kiếm, lựa chọn tư liệu cho bài học điều quan trọng nhất là tính phù hợp. Có nội dung, hình thức đa dạng (thông tin, hình ảnh, video...) và được chọn lọc, lượng thông tin bổ sung vừa đủ.</a:t>
            </a:r>
            <a:endParaRPr lang="en-US">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2" name="Straight Arrow Connector 11"/>
          <p:cNvCxnSpPr>
            <a:cxnSpLocks/>
            <a:endCxn id="2" idx="0"/>
          </p:cNvCxnSpPr>
          <p:nvPr/>
        </p:nvCxnSpPr>
        <p:spPr>
          <a:xfrm flipH="1">
            <a:off x="1767530" y="2154531"/>
            <a:ext cx="2492636" cy="37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585216" y="2133600"/>
            <a:ext cx="2668229" cy="37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344051" y="2510913"/>
            <a:ext cx="2482329" cy="4042287"/>
            <a:chOff x="3344051" y="2662777"/>
            <a:chExt cx="2482329" cy="4042287"/>
          </a:xfrm>
        </p:grpSpPr>
        <p:sp>
          <p:nvSpPr>
            <p:cNvPr id="8" name="Rounded Rectangle 7"/>
            <p:cNvSpPr/>
            <p:nvPr/>
          </p:nvSpPr>
          <p:spPr>
            <a:xfrm>
              <a:off x="3344051" y="2662777"/>
              <a:ext cx="2482329" cy="4042287"/>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solidFill>
                    <a:schemeClr val="tx1"/>
                  </a:solidFill>
                  <a:latin typeface="+mj-lt"/>
                </a:rPr>
                <a:t>.</a:t>
              </a:r>
              <a:endParaRPr lang="en-US">
                <a:solidFill>
                  <a:schemeClr val="tx1"/>
                </a:solidFill>
                <a:latin typeface="+mj-lt"/>
              </a:endParaRPr>
            </a:p>
          </p:txBody>
        </p:sp>
        <p:sp>
          <p:nvSpPr>
            <p:cNvPr id="5" name="TextBox 4">
              <a:extLst>
                <a:ext uri="{FF2B5EF4-FFF2-40B4-BE49-F238E27FC236}">
                  <a16:creationId xmlns:a16="http://schemas.microsoft.com/office/drawing/2014/main" id="{F9D0AFBE-13B3-4006-9F52-2CB72BF7F47B}"/>
                </a:ext>
              </a:extLst>
            </p:cNvPr>
            <p:cNvSpPr txBox="1"/>
            <p:nvPr/>
          </p:nvSpPr>
          <p:spPr>
            <a:xfrm>
              <a:off x="3733800" y="2728502"/>
              <a:ext cx="1676400" cy="3139321"/>
            </a:xfrm>
            <a:prstGeom prst="rect">
              <a:avLst/>
            </a:prstGeom>
            <a:noFill/>
          </p:spPr>
          <p:txBody>
            <a:bodyPr wrap="square" rtlCol="0">
              <a:spAutoFit/>
            </a:bodyPr>
            <a:lstStyle/>
            <a:p>
              <a:r>
                <a:rPr lang="vi-VN">
                  <a:solidFill>
                    <a:schemeClr val="tx1"/>
                  </a:solidFill>
                  <a:latin typeface="Times New Roman" panose="02020603050405020304" pitchFamily="18" charset="0"/>
                  <a:cs typeface="Times New Roman" panose="02020603050405020304" pitchFamily="18" charset="0"/>
                </a:rPr>
                <a:t>Ngoài những thông tin có thể tìm kiếm trực tiếp trên website, hay giữa các đồng nghiệp với nhau có thể giúp cung cấp những tư liệu chuyên môn</a:t>
              </a:r>
              <a:endParaRPr lang="en-US">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26365" y="2531844"/>
            <a:ext cx="2507350" cy="4275735"/>
            <a:chOff x="526365" y="2531844"/>
            <a:chExt cx="2507350" cy="4275735"/>
          </a:xfrm>
        </p:grpSpPr>
        <p:sp>
          <p:nvSpPr>
            <p:cNvPr id="2" name="Rounded Rectangle 1"/>
            <p:cNvSpPr/>
            <p:nvPr/>
          </p:nvSpPr>
          <p:spPr>
            <a:xfrm>
              <a:off x="526365" y="2531844"/>
              <a:ext cx="2482329" cy="4042287"/>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A4290E87-D44D-4253-8BC1-9F27B4194BFC}"/>
                </a:ext>
              </a:extLst>
            </p:cNvPr>
            <p:cNvSpPr txBox="1"/>
            <p:nvPr/>
          </p:nvSpPr>
          <p:spPr>
            <a:xfrm>
              <a:off x="551386" y="2560262"/>
              <a:ext cx="2482329" cy="4247317"/>
            </a:xfrm>
            <a:prstGeom prst="rect">
              <a:avLst/>
            </a:prstGeom>
            <a:noFill/>
          </p:spPr>
          <p:txBody>
            <a:bodyPr wrap="square" rtlCol="0">
              <a:spAutoFit/>
            </a:bodyPr>
            <a:lstStyle/>
            <a:p>
              <a:r>
                <a:rPr lang="en-US">
                  <a:effectLst/>
                  <a:latin typeface="Times New Roman" panose="02020603050405020304" pitchFamily="18" charset="0"/>
                  <a:ea typeface="Times New Roman" panose="02020603050405020304" pitchFamily="18" charset="0"/>
                  <a:cs typeface="Times New Roman" panose="02020603050405020304" pitchFamily="18" charset="0"/>
                </a:rPr>
                <a:t>CNTT </a:t>
              </a:r>
              <a:r>
                <a:rPr lang="vi-VN">
                  <a:effectLst/>
                  <a:latin typeface="Times New Roman" panose="02020603050405020304" pitchFamily="18" charset="0"/>
                  <a:ea typeface="Times New Roman" panose="02020603050405020304" pitchFamily="18" charset="0"/>
                  <a:cs typeface="Times New Roman" panose="02020603050405020304" pitchFamily="18" charset="0"/>
                </a:rPr>
                <a:t>giáo viên có thể sử dụng Internet để chủ động khai thác tài nguyên giáo dục phong phú, chọn những con vật </a:t>
              </a:r>
              <a:r>
                <a:rPr lang="en-US">
                  <a:effectLst/>
                  <a:latin typeface="Times New Roman" panose="02020603050405020304" pitchFamily="18" charset="0"/>
                  <a:ea typeface="Times New Roman" panose="02020603050405020304" pitchFamily="18" charset="0"/>
                  <a:cs typeface="Times New Roman" panose="02020603050405020304" pitchFamily="18" charset="0"/>
                </a:rPr>
                <a:t>, hình ảnh </a:t>
              </a:r>
              <a:r>
                <a:rPr lang="vi-VN">
                  <a:effectLst/>
                  <a:latin typeface="Times New Roman" panose="02020603050405020304" pitchFamily="18" charset="0"/>
                  <a:ea typeface="Times New Roman" panose="02020603050405020304" pitchFamily="18" charset="0"/>
                  <a:cs typeface="Times New Roman" panose="02020603050405020304" pitchFamily="18" charset="0"/>
                </a:rPr>
                <a:t>ngộ nghĩnh, những âm thanh sống động ngay lập tức thu hút được sự chú ý và kích thích hứng thú của trẻ vì được chủ động hoạt động nhiều hơn để khám phá nội dung bài giảng .</a:t>
              </a:r>
              <a:endParaRPr lang="en-US">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573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6" y="0"/>
            <a:ext cx="9144000" cy="6858000"/>
          </a:xfrm>
          <a:prstGeom prst="rect">
            <a:avLst/>
          </a:prstGeom>
        </p:spPr>
      </p:pic>
      <p:sp>
        <p:nvSpPr>
          <p:cNvPr id="9" name="Rectangle 8"/>
          <p:cNvSpPr/>
          <p:nvPr/>
        </p:nvSpPr>
        <p:spPr>
          <a:xfrm>
            <a:off x="838200" y="284558"/>
            <a:ext cx="7467600" cy="10668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i="1">
                <a:solidFill>
                  <a:schemeClr val="tx1"/>
                </a:solidFill>
                <a:latin typeface="Times New Roman" pitchFamily="18" charset="0"/>
                <a:cs typeface="Times New Roman" pitchFamily="18" charset="0"/>
              </a:rPr>
              <a:t>2.2 </a:t>
            </a:r>
            <a:r>
              <a:rPr lang="en-US" b="1" i="1">
                <a:solidFill>
                  <a:schemeClr val="tx1"/>
                </a:solidFill>
                <a:latin typeface="Times New Roman" panose="02020603050405020304" pitchFamily="18" charset="0"/>
                <a:ea typeface="Times New Roman" panose="02020603050405020304" pitchFamily="18" charset="0"/>
              </a:rPr>
              <a:t>Biện</a:t>
            </a:r>
            <a:r>
              <a:rPr lang="vi-VN" b="1" i="1">
                <a:solidFill>
                  <a:schemeClr val="tx1"/>
                </a:solidFill>
                <a:latin typeface="Times New Roman" panose="02020603050405020304" pitchFamily="18" charset="0"/>
                <a:ea typeface="Times New Roman" panose="02020603050405020304" pitchFamily="18" charset="0"/>
              </a:rPr>
              <a:t> </a:t>
            </a:r>
            <a:r>
              <a:rPr lang="en-US" b="1" i="1">
                <a:solidFill>
                  <a:schemeClr val="tx1"/>
                </a:solidFill>
                <a:latin typeface="Times New Roman" panose="02020603050405020304" pitchFamily="18" charset="0"/>
                <a:ea typeface="Times New Roman" panose="02020603050405020304" pitchFamily="18" charset="0"/>
              </a:rPr>
              <a:t>pháp 2: </a:t>
            </a:r>
            <a:r>
              <a:rPr lang="pl-PL" b="1" i="1">
                <a:solidFill>
                  <a:schemeClr val="tx1"/>
                </a:solidFill>
                <a:latin typeface="Times New Roman" panose="02020603050405020304" pitchFamily="18" charset="0"/>
                <a:ea typeface="Times New Roman" panose="02020603050405020304" pitchFamily="18" charset="0"/>
              </a:rPr>
              <a:t> Nghiên cứu các phần mềm hỗ trợ trong việc xây dựng các giáo án điện tử:</a:t>
            </a:r>
            <a:endParaRPr lang="en-US">
              <a:solidFill>
                <a:schemeClr val="tx1"/>
              </a:solidFill>
              <a:latin typeface="Times New Roman" pitchFamily="18" charset="0"/>
              <a:cs typeface="Times New Roman" pitchFamily="18" charset="0"/>
            </a:endParaRPr>
          </a:p>
          <a:p>
            <a:endParaRPr lang="en-US">
              <a:latin typeface="Times New Roman" pitchFamily="18" charset="0"/>
              <a:cs typeface="Times New Roman" pitchFamily="18" charset="0"/>
            </a:endParaRPr>
          </a:p>
        </p:txBody>
      </p:sp>
      <p:cxnSp>
        <p:nvCxnSpPr>
          <p:cNvPr id="3" name="Straight Arrow Connector 2"/>
          <p:cNvCxnSpPr>
            <a:cxnSpLocks/>
          </p:cNvCxnSpPr>
          <p:nvPr/>
        </p:nvCxnSpPr>
        <p:spPr>
          <a:xfrm>
            <a:off x="4590341" y="1349672"/>
            <a:ext cx="0" cy="47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1605903" y="1321532"/>
            <a:ext cx="3013267" cy="4566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4585216" y="1361178"/>
            <a:ext cx="2668229" cy="37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355554" y="1796193"/>
            <a:ext cx="2594240" cy="4863008"/>
            <a:chOff x="3355554" y="1796193"/>
            <a:chExt cx="2594240" cy="4863008"/>
          </a:xfrm>
        </p:grpSpPr>
        <p:sp>
          <p:nvSpPr>
            <p:cNvPr id="8" name="Rounded Rectangle 7"/>
            <p:cNvSpPr/>
            <p:nvPr/>
          </p:nvSpPr>
          <p:spPr>
            <a:xfrm>
              <a:off x="3355554" y="1796193"/>
              <a:ext cx="2594240" cy="4863008"/>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solidFill>
                    <a:schemeClr val="tx1"/>
                  </a:solidFill>
                  <a:latin typeface="+mj-lt"/>
                </a:rPr>
                <a:t>.</a:t>
              </a:r>
              <a:endParaRPr lang="en-US">
                <a:solidFill>
                  <a:schemeClr val="tx1"/>
                </a:solidFill>
                <a:latin typeface="+mj-lt"/>
              </a:endParaRPr>
            </a:p>
          </p:txBody>
        </p:sp>
        <p:sp>
          <p:nvSpPr>
            <p:cNvPr id="5" name="TextBox 4">
              <a:extLst>
                <a:ext uri="{FF2B5EF4-FFF2-40B4-BE49-F238E27FC236}">
                  <a16:creationId xmlns:a16="http://schemas.microsoft.com/office/drawing/2014/main" id="{F9D0AFBE-13B3-4006-9F52-2CB72BF7F47B}"/>
                </a:ext>
              </a:extLst>
            </p:cNvPr>
            <p:cNvSpPr txBox="1"/>
            <p:nvPr/>
          </p:nvSpPr>
          <p:spPr>
            <a:xfrm>
              <a:off x="3370622" y="2133168"/>
              <a:ext cx="2579171" cy="1754326"/>
            </a:xfrm>
            <a:prstGeom prst="rect">
              <a:avLst/>
            </a:prstGeom>
            <a:noFill/>
          </p:spPr>
          <p:txBody>
            <a:bodyPr wrap="square" rtlCol="0">
              <a:spAutoFit/>
            </a:bodyPr>
            <a:lstStyle/>
            <a:p>
              <a:r>
                <a:rPr lang="vi-VN">
                  <a:solidFill>
                    <a:schemeClr val="tx1"/>
                  </a:solidFill>
                  <a:latin typeface="+mj-lt"/>
                </a:rPr>
                <a:t>Ngoài những thông tin có thể tìm kiếm trực tiếp trên website, hay giữa các đồng nghiệp với nhau có thể giúp cung cấp những tư liệu chuyên môn</a:t>
              </a:r>
              <a:endParaRPr lang="en-US"/>
            </a:p>
          </p:txBody>
        </p:sp>
      </p:grpSp>
      <p:grpSp>
        <p:nvGrpSpPr>
          <p:cNvPr id="6" name="Group 5"/>
          <p:cNvGrpSpPr/>
          <p:nvPr/>
        </p:nvGrpSpPr>
        <p:grpSpPr>
          <a:xfrm>
            <a:off x="373696" y="1772414"/>
            <a:ext cx="2600275" cy="4863008"/>
            <a:chOff x="373696" y="1772414"/>
            <a:chExt cx="2600275" cy="4863008"/>
          </a:xfrm>
        </p:grpSpPr>
        <p:sp>
          <p:nvSpPr>
            <p:cNvPr id="2" name="Rounded Rectangle 1"/>
            <p:cNvSpPr/>
            <p:nvPr/>
          </p:nvSpPr>
          <p:spPr>
            <a:xfrm>
              <a:off x="394798" y="1772414"/>
              <a:ext cx="2579173" cy="4863008"/>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7150" algn="just"/>
              <a:endParaRPr lang="en-US" sz="16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2038C0-8419-4732-9E52-645065423118}"/>
                </a:ext>
              </a:extLst>
            </p:cNvPr>
            <p:cNvSpPr txBox="1"/>
            <p:nvPr/>
          </p:nvSpPr>
          <p:spPr>
            <a:xfrm>
              <a:off x="373696" y="2147087"/>
              <a:ext cx="2567385" cy="4247317"/>
            </a:xfrm>
            <a:prstGeom prst="rect">
              <a:avLst/>
            </a:prstGeom>
            <a:noFill/>
          </p:spPr>
          <p:txBody>
            <a:bodyPr wrap="square" rtlCol="0">
              <a:spAutoFit/>
            </a:bodyPr>
            <a:lstStyle/>
            <a:p>
              <a:r>
                <a:rPr lang="en-US">
                  <a:latin typeface="Times New Roman" panose="02020603050405020304" pitchFamily="18" charset="0"/>
                  <a:ea typeface="Times New Roman" panose="02020603050405020304" pitchFamily="18" charset="0"/>
                  <a:cs typeface=".VnTime" panose="020B7200000000000000" pitchFamily="34" charset="0"/>
                </a:rPr>
                <a:t>G</a:t>
              </a:r>
              <a:r>
                <a:rPr lang="pl-PL" sz="1800">
                  <a:solidFill>
                    <a:schemeClr val="tx1"/>
                  </a:solidFill>
                  <a:latin typeface="Times New Roman" panose="02020603050405020304" pitchFamily="18" charset="0"/>
                  <a:ea typeface="Times New Roman" panose="02020603050405020304" pitchFamily="18" charset="0"/>
                  <a:cs typeface=".VnTime" panose="020B7200000000000000" pitchFamily="34" charset="0"/>
                </a:rPr>
                <a:t>iáo viên cần phải</a:t>
              </a:r>
              <a:r>
                <a:rPr lang="en-US" sz="1800">
                  <a:solidFill>
                    <a:schemeClr val="tx1"/>
                  </a:solidFill>
                  <a:latin typeface="Times New Roman" panose="02020603050405020304" pitchFamily="18" charset="0"/>
                  <a:ea typeface="Times New Roman" panose="02020603050405020304" pitchFamily="18" charset="0"/>
                  <a:cs typeface=".VnTime" panose="020B7200000000000000" pitchFamily="34" charset="0"/>
                </a:rPr>
                <a:t> c</a:t>
              </a:r>
              <a:r>
                <a:rPr lang="pl-PL" sz="1800">
                  <a:effectLst/>
                  <a:latin typeface="Times New Roman" panose="02020603050405020304" pitchFamily="18" charset="0"/>
                  <a:ea typeface="Times New Roman" panose="02020603050405020304" pitchFamily="18" charset="0"/>
                  <a:cs typeface=".VnTime" panose="020B7200000000000000" pitchFamily="34" charset="0"/>
                </a:rPr>
                <a:t>ó kiến thức</a:t>
              </a:r>
              <a:r>
                <a:rPr lang="en-US" sz="1800">
                  <a:effectLst/>
                  <a:latin typeface="Times New Roman" panose="02020603050405020304" pitchFamily="18" charset="0"/>
                  <a:ea typeface="Times New Roman" panose="02020603050405020304" pitchFamily="18" charset="0"/>
                  <a:cs typeface=".VnTime" panose="020B7200000000000000" pitchFamily="34" charset="0"/>
                </a:rPr>
                <a:t>,</a:t>
              </a:r>
              <a:r>
                <a:rPr lang="pl-PL" sz="1800">
                  <a:effectLst/>
                  <a:latin typeface="Times New Roman" panose="02020603050405020304" pitchFamily="18" charset="0"/>
                  <a:ea typeface="Times New Roman" panose="02020603050405020304" pitchFamily="18" charset="0"/>
                  <a:cs typeface=".VnTime" panose="020B7200000000000000" pitchFamily="34" charset="0"/>
                </a:rPr>
                <a:t> hiểu biế</a:t>
              </a:r>
              <a:r>
                <a:rPr lang="en-US" sz="1800">
                  <a:effectLst/>
                  <a:latin typeface="Times New Roman" panose="02020603050405020304" pitchFamily="18" charset="0"/>
                  <a:ea typeface="Times New Roman" panose="02020603050405020304" pitchFamily="18" charset="0"/>
                  <a:cs typeface=".VnTime" panose="020B7200000000000000" pitchFamily="34" charset="0"/>
                </a:rPr>
                <a:t>t </a:t>
              </a:r>
              <a:r>
                <a:rPr lang="pl-PL" sz="1800">
                  <a:effectLst/>
                  <a:latin typeface="Times New Roman" panose="02020603050405020304" pitchFamily="18" charset="0"/>
                  <a:ea typeface="Times New Roman" panose="02020603050405020304" pitchFamily="18" charset="0"/>
                  <a:cs typeface=".VnTime" panose="020B7200000000000000" pitchFamily="34" charset="0"/>
                </a:rPr>
                <a:t>về sử dụng máy tính</a:t>
              </a:r>
              <a:endParaRPr lang="en-US" sz="1800">
                <a:effectLst/>
                <a:latin typeface="Times New Roman" panose="02020603050405020304" pitchFamily="18" charset="0"/>
                <a:ea typeface="Times New Roman" panose="02020603050405020304" pitchFamily="18" charset="0"/>
                <a:cs typeface=".VnTime" panose="020B7200000000000000" pitchFamily="34" charset="0"/>
              </a:endParaRPr>
            </a:p>
            <a:p>
              <a:r>
                <a:rPr lang="en-US" sz="1800">
                  <a:effectLst/>
                  <a:latin typeface="Times New Roman" panose="02020603050405020304" pitchFamily="18" charset="0"/>
                  <a:ea typeface="Times New Roman" panose="02020603050405020304" pitchFamily="18" charset="0"/>
                  <a:cs typeface=".VnTime" panose="020B7200000000000000" pitchFamily="34" charset="0"/>
                </a:rPr>
                <a:t>-</a:t>
              </a:r>
              <a:r>
                <a:rPr lang="pl-PL" sz="1800">
                  <a:effectLst/>
                  <a:latin typeface="Times New Roman" panose="02020603050405020304" pitchFamily="18" charset="0"/>
                  <a:ea typeface="Times New Roman" panose="02020603050405020304" pitchFamily="18" charset="0"/>
                  <a:cs typeface=".VnTime" panose="020B7200000000000000" pitchFamily="34" charset="0"/>
                </a:rPr>
                <a:t>Biết sử dụng phần mềm PowerPoint</a:t>
              </a:r>
              <a:endParaRPr lang="en-US">
                <a:latin typeface="Times New Roman" panose="02020603050405020304" pitchFamily="18" charset="0"/>
                <a:ea typeface="Times New Roman" panose="02020603050405020304" pitchFamily="18" charset="0"/>
                <a:cs typeface=".VnTime" panose="020B7200000000000000" pitchFamily="34" charset="0"/>
              </a:endParaRPr>
            </a:p>
            <a:p>
              <a:r>
                <a:rPr lang="en-US" sz="1800">
                  <a:effectLst/>
                  <a:latin typeface="Times New Roman" panose="02020603050405020304" pitchFamily="18" charset="0"/>
                  <a:ea typeface="Times New Roman" panose="02020603050405020304" pitchFamily="18" charset="0"/>
                  <a:cs typeface=".VnTime" panose="020B7200000000000000" pitchFamily="34" charset="0"/>
                </a:rPr>
                <a:t>-Biết cách truy cập Internet</a:t>
              </a:r>
            </a:p>
            <a:p>
              <a:r>
                <a:rPr lang="en-US" sz="1800">
                  <a:effectLst/>
                  <a:latin typeface="Times New Roman" panose="02020603050405020304" pitchFamily="18" charset="0"/>
                  <a:ea typeface="Times New Roman" panose="02020603050405020304" pitchFamily="18" charset="0"/>
                  <a:cs typeface=".VnTime" panose="020B7200000000000000" pitchFamily="34" charset="0"/>
                </a:rPr>
                <a:t>- Có khả năng sử dụng được một số phần mềm chỉnh sửa ảnh, cắt phim, cắt các file âm thanh, làm các ảnh động bằng Canva, Camtasia, Storyline,capcut</a:t>
              </a:r>
            </a:p>
            <a:p>
              <a:pPr marL="285750" indent="-285750">
                <a:buFontTx/>
                <a:buChar char="-"/>
              </a:pPr>
              <a:endParaRPr lang="en-US"/>
            </a:p>
          </p:txBody>
        </p:sp>
      </p:grpSp>
      <p:grpSp>
        <p:nvGrpSpPr>
          <p:cNvPr id="15" name="Group 14"/>
          <p:cNvGrpSpPr/>
          <p:nvPr/>
        </p:nvGrpSpPr>
        <p:grpSpPr>
          <a:xfrm>
            <a:off x="6300913" y="1772414"/>
            <a:ext cx="2592281" cy="4863008"/>
            <a:chOff x="6300913" y="1772414"/>
            <a:chExt cx="2592281" cy="4863008"/>
          </a:xfrm>
        </p:grpSpPr>
        <p:sp>
          <p:nvSpPr>
            <p:cNvPr id="11" name="Rounded Rectangle 10"/>
            <p:cNvSpPr/>
            <p:nvPr/>
          </p:nvSpPr>
          <p:spPr>
            <a:xfrm>
              <a:off x="6314022" y="1772414"/>
              <a:ext cx="2579172" cy="4863008"/>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mj-lt"/>
                <a:cs typeface="Times New Roman" pitchFamily="18" charset="0"/>
              </a:endParaRPr>
            </a:p>
          </p:txBody>
        </p:sp>
        <p:sp>
          <p:nvSpPr>
            <p:cNvPr id="13" name="TextBox 12">
              <a:extLst>
                <a:ext uri="{FF2B5EF4-FFF2-40B4-BE49-F238E27FC236}">
                  <a16:creationId xmlns:a16="http://schemas.microsoft.com/office/drawing/2014/main" id="{3DE81143-0E32-481A-BD42-7C8618E545AF}"/>
                </a:ext>
              </a:extLst>
            </p:cNvPr>
            <p:cNvSpPr txBox="1"/>
            <p:nvPr/>
          </p:nvSpPr>
          <p:spPr>
            <a:xfrm>
              <a:off x="6300913" y="2133600"/>
              <a:ext cx="2579172" cy="2585323"/>
            </a:xfrm>
            <a:prstGeom prst="rect">
              <a:avLst/>
            </a:prstGeom>
            <a:noFill/>
          </p:spPr>
          <p:txBody>
            <a:bodyPr wrap="square" rtlCol="0">
              <a:spAutoFit/>
            </a:bodyPr>
            <a:lstStyle/>
            <a:p>
              <a:r>
                <a:rPr lang="vi-VN">
                  <a:solidFill>
                    <a:schemeClr val="tx1"/>
                  </a:solidFill>
                  <a:latin typeface="+mj-lt"/>
                </a:rPr>
                <a:t>Khi tìm kiếm, lựa chọn tư liệu cho bài học điều quan trọng nhất là tính phù hợp. Có nội dung, hình thức đa dạng (thông tin, hình ảnh, video...) và được chọn lọc, lượng thông tin bổ sung vừa đủ.</a:t>
              </a:r>
              <a:endParaRPr lang="en-US">
                <a:solidFill>
                  <a:schemeClr val="tx1"/>
                </a:solidFill>
                <a:latin typeface="+mj-lt"/>
                <a:cs typeface="Times New Roman" pitchFamily="18" charset="0"/>
              </a:endParaRPr>
            </a:p>
            <a:p>
              <a:endParaRPr lang="en-US"/>
            </a:p>
          </p:txBody>
        </p:sp>
      </p:grpSp>
    </p:spTree>
    <p:extLst>
      <p:ext uri="{BB962C8B-B14F-4D97-AF65-F5344CB8AC3E}">
        <p14:creationId xmlns:p14="http://schemas.microsoft.com/office/powerpoint/2010/main" val="251640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0"/>
            <a:ext cx="9143999" cy="6858000"/>
          </a:xfrm>
        </p:spPr>
      </p:pic>
      <p:sp>
        <p:nvSpPr>
          <p:cNvPr id="5" name="Rectangle 4"/>
          <p:cNvSpPr/>
          <p:nvPr/>
        </p:nvSpPr>
        <p:spPr>
          <a:xfrm>
            <a:off x="2510540" y="125470"/>
            <a:ext cx="4493308" cy="7620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latin typeface="Times New Roman" pitchFamily="18" charset="0"/>
                <a:cs typeface="Times New Roman" pitchFamily="18" charset="0"/>
              </a:rPr>
              <a:t>2.3 Biện</a:t>
            </a:r>
            <a:r>
              <a:rPr lang="vi-VN" b="1" i="1">
                <a:solidFill>
                  <a:schemeClr val="tx1"/>
                </a:solidFill>
                <a:latin typeface="Times New Roman" panose="02020603050405020304" pitchFamily="18" charset="0"/>
                <a:cs typeface="Times New Roman" panose="02020603050405020304" pitchFamily="18" charset="0"/>
              </a:rPr>
              <a:t> </a:t>
            </a:r>
            <a:r>
              <a:rPr lang="en-US" b="1" i="1">
                <a:solidFill>
                  <a:schemeClr val="tx1"/>
                </a:solidFill>
                <a:latin typeface="Times New Roman" panose="02020603050405020304" pitchFamily="18" charset="0"/>
                <a:cs typeface="Times New Roman" panose="02020603050405020304" pitchFamily="18" charset="0"/>
              </a:rPr>
              <a:t>pháp 3: </a:t>
            </a:r>
            <a:r>
              <a:rPr lang="vi-VN" b="1" i="1">
                <a:solidFill>
                  <a:schemeClr val="tx1"/>
                </a:solidFill>
                <a:latin typeface="Times New Roman" panose="02020603050405020304" pitchFamily="18" charset="0"/>
                <a:cs typeface="Times New Roman" panose="02020603050405020304" pitchFamily="18" charset="0"/>
              </a:rPr>
              <a:t>Chọn bài giảng thích hợp:   </a:t>
            </a:r>
            <a:endParaRPr lang="en-US">
              <a:solidFill>
                <a:schemeClr val="tx1"/>
              </a:solidFill>
              <a:latin typeface="Times New Roman" pitchFamily="18" charset="0"/>
              <a:cs typeface="Times New Roman" pitchFamily="18" charset="0"/>
            </a:endParaRPr>
          </a:p>
        </p:txBody>
      </p:sp>
      <p:cxnSp>
        <p:nvCxnSpPr>
          <p:cNvPr id="7" name="Straight Arrow Connector 6"/>
          <p:cNvCxnSpPr>
            <a:stCxn id="5" idx="2"/>
          </p:cNvCxnSpPr>
          <p:nvPr/>
        </p:nvCxnSpPr>
        <p:spPr>
          <a:xfrm flipH="1">
            <a:off x="1828800" y="887470"/>
            <a:ext cx="2928394" cy="1284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57194" y="906520"/>
            <a:ext cx="0" cy="1222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a:off x="4757194" y="887470"/>
            <a:ext cx="2759936" cy="1211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631287" y="2209800"/>
            <a:ext cx="2264313" cy="3124200"/>
            <a:chOff x="631287" y="2209800"/>
            <a:chExt cx="2264313" cy="3124200"/>
          </a:xfrm>
        </p:grpSpPr>
        <p:sp>
          <p:nvSpPr>
            <p:cNvPr id="12" name="Rounded Rectangle 11"/>
            <p:cNvSpPr/>
            <p:nvPr/>
          </p:nvSpPr>
          <p:spPr>
            <a:xfrm>
              <a:off x="631287" y="2209800"/>
              <a:ext cx="2264313" cy="3124200"/>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BB43C27-F3AC-4BBD-A365-9ADB63446835}"/>
                </a:ext>
              </a:extLst>
            </p:cNvPr>
            <p:cNvSpPr txBox="1"/>
            <p:nvPr/>
          </p:nvSpPr>
          <p:spPr>
            <a:xfrm>
              <a:off x="688661" y="2340739"/>
              <a:ext cx="2203422" cy="2308324"/>
            </a:xfrm>
            <a:prstGeom prst="rect">
              <a:avLst/>
            </a:prstGeom>
            <a:noFill/>
          </p:spPr>
          <p:txBody>
            <a:bodyPr wrap="square" rtlCol="0">
              <a:spAutoFit/>
            </a:bodyPr>
            <a:lstStyle/>
            <a:p>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 Giáo viên vận dụng hình ảnh và ngôn từ cô đọng trên các slide Power Point để khơi gợi kích thích sự liên tưởng và tưởng tượng của trẻ.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grpSp>
      <p:grpSp>
        <p:nvGrpSpPr>
          <p:cNvPr id="22" name="Group 21"/>
          <p:cNvGrpSpPr/>
          <p:nvPr/>
        </p:nvGrpSpPr>
        <p:grpSpPr>
          <a:xfrm>
            <a:off x="3530991" y="2171700"/>
            <a:ext cx="2264313" cy="3162300"/>
            <a:chOff x="3530991" y="2171700"/>
            <a:chExt cx="2264313" cy="3162300"/>
          </a:xfrm>
        </p:grpSpPr>
        <p:sp>
          <p:nvSpPr>
            <p:cNvPr id="15" name="Rounded Rectangle 14"/>
            <p:cNvSpPr/>
            <p:nvPr/>
          </p:nvSpPr>
          <p:spPr>
            <a:xfrm>
              <a:off x="3530991" y="2171700"/>
              <a:ext cx="2264313" cy="3162300"/>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550E7AE1-0E9E-46B9-A1A5-DD2DAE116D3B}"/>
                </a:ext>
              </a:extLst>
            </p:cNvPr>
            <p:cNvSpPr txBox="1"/>
            <p:nvPr/>
          </p:nvSpPr>
          <p:spPr>
            <a:xfrm>
              <a:off x="3594733" y="2270693"/>
              <a:ext cx="2041575" cy="2862322"/>
            </a:xfrm>
            <a:prstGeom prst="rect">
              <a:avLst/>
            </a:prstGeom>
            <a:noFill/>
          </p:spPr>
          <p:txBody>
            <a:bodyPr wrap="square" rtlCol="0">
              <a:spAutoFit/>
            </a:bodyPr>
            <a:lstStyle/>
            <a:p>
              <a:r>
                <a:rPr lang="vi-VN">
                  <a:effectLst/>
                  <a:latin typeface="Times New Roman" panose="02020603050405020304" pitchFamily="18" charset="0"/>
                  <a:ea typeface="Times New Roman" panose="02020603050405020304" pitchFamily="18" charset="0"/>
                  <a:cs typeface="Times New Roman" panose="02020603050405020304" pitchFamily="18" charset="0"/>
                </a:rPr>
                <a:t>- Nội dung chủ yếu của bài dạy đòi hỏi phải mở rộng và chứa đựng một số ý tưởng có thể khai thác thành các tình huống có vấn đề dựa trên nhận thức của trẻ và phù hợp với từng độ tuổi.</a:t>
              </a:r>
              <a:endParaRPr lang="en-US">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384974" y="2136587"/>
            <a:ext cx="2313199" cy="3162299"/>
            <a:chOff x="6384974" y="2136587"/>
            <a:chExt cx="2313199" cy="3162299"/>
          </a:xfrm>
        </p:grpSpPr>
        <p:sp>
          <p:nvSpPr>
            <p:cNvPr id="16" name="Rounded Rectangle 15"/>
            <p:cNvSpPr/>
            <p:nvPr/>
          </p:nvSpPr>
          <p:spPr>
            <a:xfrm>
              <a:off x="6384974" y="2136587"/>
              <a:ext cx="2264313" cy="3162299"/>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4603FB7F-8BD1-49AB-BF49-5C57DB584ED9}"/>
                </a:ext>
              </a:extLst>
            </p:cNvPr>
            <p:cNvSpPr txBox="1"/>
            <p:nvPr/>
          </p:nvSpPr>
          <p:spPr>
            <a:xfrm>
              <a:off x="6455549" y="2294572"/>
              <a:ext cx="2242624" cy="1200329"/>
            </a:xfrm>
            <a:prstGeom prst="rect">
              <a:avLst/>
            </a:prstGeom>
            <a:noFill/>
          </p:spPr>
          <p:txBody>
            <a:bodyPr wrap="square" rtlCol="0">
              <a:spAutoFit/>
            </a:bodyPr>
            <a:lstStyle/>
            <a:p>
              <a:r>
                <a:rPr lang="vi-VN" sz="1800" i="1">
                  <a:effectLst/>
                  <a:latin typeface="Times New Roman" panose="02020603050405020304" pitchFamily="18" charset="0"/>
                  <a:ea typeface="Times New Roman" panose="02020603050405020304" pitchFamily="18" charset="0"/>
                </a:rPr>
                <a:t>- </a:t>
              </a:r>
              <a:r>
                <a:rPr lang="vi-VN" sz="1800">
                  <a:effectLst/>
                  <a:latin typeface="Times New Roman" panose="02020603050405020304" pitchFamily="18" charset="0"/>
                  <a:ea typeface="Times New Roman" panose="02020603050405020304" pitchFamily="18" charset="0"/>
                </a:rPr>
                <a:t>Nguồn tư liệu hình ảnh phong phú, đúng nội dung, thu hút được trẻ.</a:t>
              </a:r>
              <a:endParaRPr lang="en-US"/>
            </a:p>
          </p:txBody>
        </p:sp>
      </p:grpSp>
    </p:spTree>
    <p:extLst>
      <p:ext uri="{BB962C8B-B14F-4D97-AF65-F5344CB8AC3E}">
        <p14:creationId xmlns:p14="http://schemas.microsoft.com/office/powerpoint/2010/main" val="19415752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1AD0871-B998-49A7-8F03-25195FC7EB08}"/>
              </a:ext>
            </a:extLst>
          </p:cNvPr>
          <p:cNvPicPr>
            <a:picLocks noChangeAspect="1"/>
          </p:cNvPicPr>
          <p:nvPr/>
        </p:nvPicPr>
        <p:blipFill>
          <a:blip r:embed="rId2"/>
          <a:stretch>
            <a:fillRect/>
          </a:stretch>
        </p:blipFill>
        <p:spPr>
          <a:xfrm>
            <a:off x="0" y="0"/>
            <a:ext cx="9144000" cy="6857999"/>
          </a:xfrm>
          <a:prstGeom prst="rect">
            <a:avLst/>
          </a:prstGeom>
        </p:spPr>
      </p:pic>
      <p:sp>
        <p:nvSpPr>
          <p:cNvPr id="6" name="Rectangle 5"/>
          <p:cNvSpPr/>
          <p:nvPr/>
        </p:nvSpPr>
        <p:spPr>
          <a:xfrm>
            <a:off x="1411651" y="460698"/>
            <a:ext cx="6320697" cy="609600"/>
          </a:xfrm>
          <a:prstGeom prst="rect">
            <a:avLst/>
          </a:prstGeom>
          <a:solidFill>
            <a:srgbClr val="BAC2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solidFill>
                  <a:schemeClr val="tx1"/>
                </a:solidFill>
                <a:latin typeface="Times New Roman" pitchFamily="18" charset="0"/>
                <a:cs typeface="Times New Roman" pitchFamily="18" charset="0"/>
              </a:rPr>
              <a:t>2.4.</a:t>
            </a:r>
            <a:r>
              <a:rPr lang="en-US" b="1" i="1">
                <a:solidFill>
                  <a:schemeClr val="tx1"/>
                </a:solidFill>
                <a:latin typeface="Times New Roman" panose="02020603050405020304" pitchFamily="18" charset="0"/>
                <a:ea typeface="Times New Roman" panose="02020603050405020304" pitchFamily="18" charset="0"/>
              </a:rPr>
              <a:t> Biện</a:t>
            </a:r>
            <a:r>
              <a:rPr lang="vi-VN" b="1" i="1">
                <a:solidFill>
                  <a:schemeClr val="tx1"/>
                </a:solidFill>
                <a:latin typeface="Times New Roman" panose="02020603050405020304" pitchFamily="18" charset="0"/>
                <a:ea typeface="Times New Roman" panose="02020603050405020304" pitchFamily="18" charset="0"/>
              </a:rPr>
              <a:t> </a:t>
            </a:r>
            <a:r>
              <a:rPr lang="en-US" b="1" i="1">
                <a:solidFill>
                  <a:schemeClr val="tx1"/>
                </a:solidFill>
                <a:latin typeface="Times New Roman" panose="02020603050405020304" pitchFamily="18" charset="0"/>
                <a:ea typeface="Times New Roman" panose="02020603050405020304" pitchFamily="18" charset="0"/>
              </a:rPr>
              <a:t>pháp 4:</a:t>
            </a:r>
            <a:r>
              <a:rPr lang="vi-VN" b="1" i="1">
                <a:solidFill>
                  <a:schemeClr val="tx1"/>
                </a:solidFill>
                <a:latin typeface="Times New Roman" panose="02020603050405020304" pitchFamily="18" charset="0"/>
                <a:ea typeface="Times New Roman" panose="02020603050405020304" pitchFamily="18" charset="0"/>
              </a:rPr>
              <a:t> Cách sử dụng phần mềm để thiết kế bài giảng:</a:t>
            </a:r>
            <a:endParaRPr lang="en-US" dirty="0">
              <a:solidFill>
                <a:schemeClr val="tx1"/>
              </a:solidFill>
              <a:latin typeface="Times New Roman" pitchFamily="18" charset="0"/>
              <a:cs typeface="Times New Roman" pitchFamily="18" charset="0"/>
            </a:endParaRPr>
          </a:p>
        </p:txBody>
      </p:sp>
      <p:cxnSp>
        <p:nvCxnSpPr>
          <p:cNvPr id="8" name="Straight Arrow Connector 7"/>
          <p:cNvCxnSpPr>
            <a:cxnSpLocks/>
          </p:cNvCxnSpPr>
          <p:nvPr/>
        </p:nvCxnSpPr>
        <p:spPr>
          <a:xfrm flipH="1">
            <a:off x="1900897" y="1070298"/>
            <a:ext cx="2686856" cy="843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4627419" y="1033548"/>
            <a:ext cx="0" cy="879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endCxn id="16" idx="0"/>
          </p:cNvCxnSpPr>
          <p:nvPr/>
        </p:nvCxnSpPr>
        <p:spPr>
          <a:xfrm>
            <a:off x="4647786" y="1057818"/>
            <a:ext cx="2859249" cy="855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684224" y="1913373"/>
            <a:ext cx="1931623" cy="1772586"/>
            <a:chOff x="3684224" y="1913373"/>
            <a:chExt cx="1931623" cy="1772586"/>
          </a:xfrm>
        </p:grpSpPr>
        <p:sp>
          <p:nvSpPr>
            <p:cNvPr id="15" name="Rounded Rectangle 14"/>
            <p:cNvSpPr/>
            <p:nvPr/>
          </p:nvSpPr>
          <p:spPr>
            <a:xfrm>
              <a:off x="3710847" y="1913373"/>
              <a:ext cx="1905000" cy="1772586"/>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AE766A5A-76D1-4D01-846A-7422D3E3B7B8}"/>
                </a:ext>
              </a:extLst>
            </p:cNvPr>
            <p:cNvSpPr txBox="1"/>
            <p:nvPr/>
          </p:nvSpPr>
          <p:spPr>
            <a:xfrm>
              <a:off x="3684224" y="2248713"/>
              <a:ext cx="1905000" cy="923330"/>
            </a:xfrm>
            <a:prstGeom prst="rect">
              <a:avLst/>
            </a:prstGeom>
            <a:noFill/>
          </p:spPr>
          <p:txBody>
            <a:bodyPr wrap="square" rtlCol="0">
              <a:spAutoFit/>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Ứ</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ng dụng phầm mềm vào dạy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toán</a:t>
              </a:r>
            </a:p>
            <a:p>
              <a:endParaRPr lang="en-US"/>
            </a:p>
          </p:txBody>
        </p:sp>
      </p:grpSp>
      <p:grpSp>
        <p:nvGrpSpPr>
          <p:cNvPr id="3" name="Group 2"/>
          <p:cNvGrpSpPr/>
          <p:nvPr/>
        </p:nvGrpSpPr>
        <p:grpSpPr>
          <a:xfrm>
            <a:off x="6541724" y="1913373"/>
            <a:ext cx="1917811" cy="1744228"/>
            <a:chOff x="6541724" y="1913373"/>
            <a:chExt cx="1917811" cy="1744228"/>
          </a:xfrm>
        </p:grpSpPr>
        <p:sp>
          <p:nvSpPr>
            <p:cNvPr id="16" name="Rounded Rectangle 15"/>
            <p:cNvSpPr/>
            <p:nvPr/>
          </p:nvSpPr>
          <p:spPr>
            <a:xfrm>
              <a:off x="6554535" y="1913373"/>
              <a:ext cx="1905000" cy="1744228"/>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id="{A04B2DE5-9D9C-4B9C-8AD4-509EAFBA4741}"/>
                </a:ext>
              </a:extLst>
            </p:cNvPr>
            <p:cNvSpPr txBox="1"/>
            <p:nvPr/>
          </p:nvSpPr>
          <p:spPr>
            <a:xfrm>
              <a:off x="6541724" y="2274049"/>
              <a:ext cx="1905000" cy="1200329"/>
            </a:xfrm>
            <a:prstGeom prst="rect">
              <a:avLst/>
            </a:prstGeom>
            <a:noFill/>
          </p:spPr>
          <p:txBody>
            <a:bodyPr wrap="square" rtlCol="0">
              <a:spAutoFit/>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Ứ</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ng dụng phầm mềm vào dạy</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khám phá</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grpSp>
      <p:grpSp>
        <p:nvGrpSpPr>
          <p:cNvPr id="2" name="Group 1"/>
          <p:cNvGrpSpPr/>
          <p:nvPr/>
        </p:nvGrpSpPr>
        <p:grpSpPr>
          <a:xfrm>
            <a:off x="853347" y="1913373"/>
            <a:ext cx="1905000" cy="1744227"/>
            <a:chOff x="853347" y="1913373"/>
            <a:chExt cx="1905000" cy="1744227"/>
          </a:xfrm>
        </p:grpSpPr>
        <p:sp>
          <p:nvSpPr>
            <p:cNvPr id="14" name="Rounded Rectangle 13"/>
            <p:cNvSpPr/>
            <p:nvPr/>
          </p:nvSpPr>
          <p:spPr>
            <a:xfrm>
              <a:off x="853347" y="1913373"/>
              <a:ext cx="1905000" cy="1744227"/>
            </a:xfrm>
            <a:prstGeom prst="roundRect">
              <a:avLst/>
            </a:prstGeom>
            <a:solidFill>
              <a:srgbClr val="CBCC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id="{82BB016B-171F-4810-9BFA-B2DCA3482F77}"/>
                </a:ext>
              </a:extLst>
            </p:cNvPr>
            <p:cNvSpPr txBox="1"/>
            <p:nvPr/>
          </p:nvSpPr>
          <p:spPr>
            <a:xfrm>
              <a:off x="866659" y="2248713"/>
              <a:ext cx="1834338" cy="1200329"/>
            </a:xfrm>
            <a:prstGeom prst="rect">
              <a:avLst/>
            </a:prstGeom>
            <a:noFill/>
          </p:spPr>
          <p:txBody>
            <a:bodyPr wrap="square" rtlCol="0">
              <a:spAutoFit/>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Ứ</a:t>
              </a: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ng dụng phầm mềm vào dạy</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thơ, truyện.</a:t>
              </a:r>
            </a:p>
            <a:p>
              <a:endParaRPr lang="en-US"/>
            </a:p>
          </p:txBody>
        </p:sp>
      </p:grpSp>
    </p:spTree>
    <p:extLst>
      <p:ext uri="{BB962C8B-B14F-4D97-AF65-F5344CB8AC3E}">
        <p14:creationId xmlns:p14="http://schemas.microsoft.com/office/powerpoint/2010/main" val="246054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1747</TotalTime>
  <Words>2234</Words>
  <Application>Microsoft Office PowerPoint</Application>
  <PresentationFormat>On-screen Show (4:3)</PresentationFormat>
  <Paragraphs>112</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saocodon</dc:creator>
  <cp:lastModifiedBy>Administrator</cp:lastModifiedBy>
  <cp:revision>82</cp:revision>
  <dcterms:created xsi:type="dcterms:W3CDTF">2021-01-08T02:31:04Z</dcterms:created>
  <dcterms:modified xsi:type="dcterms:W3CDTF">2023-10-17T05:07:15Z</dcterms:modified>
</cp:coreProperties>
</file>