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5"/>
  </p:notesMasterIdLst>
  <p:sldIdLst>
    <p:sldId id="256" r:id="rId2"/>
    <p:sldId id="261" r:id="rId3"/>
    <p:sldId id="265" r:id="rId4"/>
    <p:sldId id="278" r:id="rId5"/>
    <p:sldId id="307" r:id="rId6"/>
    <p:sldId id="308" r:id="rId7"/>
    <p:sldId id="310" r:id="rId8"/>
    <p:sldId id="323" r:id="rId9"/>
    <p:sldId id="315" r:id="rId10"/>
    <p:sldId id="325" r:id="rId11"/>
    <p:sldId id="326" r:id="rId12"/>
    <p:sldId id="316" r:id="rId13"/>
    <p:sldId id="269"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Bebas Neue" panose="020B0604020202020204" charset="0"/>
      <p:regular r:id="rId20"/>
    </p:embeddedFont>
    <p:embeddedFont>
      <p:font typeface="Russo One" panose="020B0604020202020204" charset="0"/>
      <p:regular r:id="rId21"/>
    </p:embeddedFont>
    <p:embeddedFont>
      <p:font typeface="Bodoni Moda" panose="020B0604020202020204" charset="0"/>
      <p:regular r:id="rId22"/>
      <p:bold r:id="rId23"/>
      <p:italic r:id="rId24"/>
      <p:boldItalic r:id="rId25"/>
    </p:embeddedFont>
    <p:embeddedFont>
      <p:font typeface="Overpass"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7840B-3918-4D54-A6B1-B34DBA776D33}">
  <a:tblStyle styleId="{A467840B-3918-4D54-A6B1-B34DBA776D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3821" autoAdjust="0"/>
  </p:normalViewPr>
  <p:slideViewPr>
    <p:cSldViewPr>
      <p:cViewPr varScale="1">
        <p:scale>
          <a:sx n="81" d="100"/>
          <a:sy n="81" d="100"/>
        </p:scale>
        <p:origin x="4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5BA43-752E-4ECB-A84A-C978595642BC}"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D4F1809C-C8A7-4706-A850-2BC2B913EA4D}">
      <dgm:prSet custT="1"/>
      <dgm:spPr/>
      <dgm:t>
        <a:bodyPr/>
        <a:lstStyle/>
        <a:p>
          <a:r>
            <a:rPr lang="pt-PT" sz="1200" dirty="0">
              <a:solidFill>
                <a:schemeClr val="bg1">
                  <a:lumMod val="10000"/>
                </a:schemeClr>
              </a:solidFill>
              <a:latin typeface="Times New Roman" panose="02020603050405020304" pitchFamily="18" charset="0"/>
              <a:cs typeface="Times New Roman" panose="02020603050405020304" pitchFamily="18" charset="0"/>
            </a:rPr>
            <a:t>-Trẻ tích cực hứng thú, say mê tham gia vào các hoạt động. </a:t>
          </a:r>
        </a:p>
        <a:p>
          <a:r>
            <a:rPr lang="pt-PT" sz="1200" dirty="0">
              <a:solidFill>
                <a:schemeClr val="bg1">
                  <a:lumMod val="10000"/>
                </a:schemeClr>
              </a:solidFill>
              <a:latin typeface="Times New Roman" panose="02020603050405020304" pitchFamily="18" charset="0"/>
              <a:cs typeface="Times New Roman" panose="02020603050405020304" pitchFamily="18" charset="0"/>
            </a:rPr>
            <a:t>-Trẻ rất tình cảm, hạnh phúc, thích đi học và đi học đều. </a:t>
          </a:r>
          <a:endParaRPr lang="en-US" sz="1300" dirty="0">
            <a:solidFill>
              <a:schemeClr val="bg1">
                <a:lumMod val="10000"/>
              </a:schemeClr>
            </a:solidFill>
            <a:latin typeface="Times New Roman" panose="02020603050405020304" pitchFamily="18" charset="0"/>
            <a:cs typeface="Times New Roman" panose="02020603050405020304" pitchFamily="18" charset="0"/>
          </a:endParaRPr>
        </a:p>
      </dgm:t>
    </dgm:pt>
    <dgm:pt modelId="{9231C7AC-D81A-4929-A997-6E1442C97C4C}" type="parTrans" cxnId="{241B08A0-377C-49E6-86F6-932BAD24C9A0}">
      <dgm:prSet/>
      <dgm:spPr/>
      <dgm:t>
        <a:bodyPr/>
        <a:lstStyle/>
        <a:p>
          <a:endParaRPr lang="en-US"/>
        </a:p>
      </dgm:t>
    </dgm:pt>
    <dgm:pt modelId="{0FC42F03-45B8-40ED-909E-22CD36DDCC14}" type="sibTrans" cxnId="{241B08A0-377C-49E6-86F6-932BAD24C9A0}">
      <dgm:prSet/>
      <dgm:spPr/>
      <dgm:t>
        <a:bodyPr/>
        <a:lstStyle/>
        <a:p>
          <a:endParaRPr lang="en-US"/>
        </a:p>
      </dgm:t>
    </dgm:pt>
    <dgm:pt modelId="{C7B14131-EB65-45C4-8D4C-6528D743973E}">
      <dgm:prSet/>
      <dgm:spPr/>
      <dgm:t>
        <a:bodyPr/>
        <a:lstStyle/>
        <a:p>
          <a:r>
            <a:rPr lang="pt-PT" dirty="0">
              <a:solidFill>
                <a:schemeClr val="bg1">
                  <a:lumMod val="10000"/>
                </a:schemeClr>
              </a:solidFill>
              <a:latin typeface="Times New Roman" panose="02020603050405020304" pitchFamily="18" charset="0"/>
              <a:cs typeface="Times New Roman" panose="02020603050405020304" pitchFamily="18" charset="0"/>
            </a:rPr>
            <a:t>-Trẻ học ngoan, có ý thức học tập, trẻ học sôi nổi, hăng hái tham gia nhiệm vụ mà giáo viên giao cho,</a:t>
          </a:r>
          <a:r>
            <a:rPr lang="pt-PT" dirty="0">
              <a:solidFill>
                <a:schemeClr val="bg1">
                  <a:lumMod val="10000"/>
                </a:schemeClr>
              </a:solidFill>
            </a:rPr>
            <a:t> </a:t>
          </a:r>
          <a:r>
            <a:rPr lang="pt-PT" dirty="0">
              <a:solidFill>
                <a:schemeClr val="bg1">
                  <a:lumMod val="10000"/>
                </a:schemeClr>
              </a:solidFill>
              <a:latin typeface="Times New Roman" panose="02020603050405020304" pitchFamily="18" charset="0"/>
              <a:cs typeface="Times New Roman" panose="02020603050405020304" pitchFamily="18" charset="0"/>
            </a:rPr>
            <a:t>nhanh nhẹn, vui tươi, tích cực hoạt động và góp phần đẩy mạnh chất lượng học sinh của trường</a:t>
          </a:r>
          <a:r>
            <a:rPr lang="pt-PT" dirty="0">
              <a:solidFill>
                <a:schemeClr val="bg1">
                  <a:lumMod val="10000"/>
                </a:schemeClr>
              </a:solidFill>
            </a:rPr>
            <a:t>. </a:t>
          </a:r>
          <a:r>
            <a:rPr lang="vi-VN" dirty="0">
              <a:solidFill>
                <a:schemeClr val="bg1">
                  <a:lumMod val="10000"/>
                </a:schemeClr>
              </a:solidFill>
              <a:latin typeface="+mj-lt"/>
            </a:rPr>
            <a:t>.</a:t>
          </a:r>
          <a:endParaRPr lang="en-US" dirty="0">
            <a:solidFill>
              <a:schemeClr val="bg1">
                <a:lumMod val="10000"/>
              </a:schemeClr>
            </a:solidFill>
            <a:latin typeface="+mj-lt"/>
          </a:endParaRPr>
        </a:p>
      </dgm:t>
    </dgm:pt>
    <dgm:pt modelId="{16075F57-6592-473B-99EF-F5DFB52A6883}" type="parTrans" cxnId="{2E687A34-51A0-4338-8E48-CDB2239E8534}">
      <dgm:prSet/>
      <dgm:spPr/>
      <dgm:t>
        <a:bodyPr/>
        <a:lstStyle/>
        <a:p>
          <a:endParaRPr lang="en-US"/>
        </a:p>
      </dgm:t>
    </dgm:pt>
    <dgm:pt modelId="{CDD29BDF-172F-4308-83EA-01D0FDDB8FCB}" type="sibTrans" cxnId="{2E687A34-51A0-4338-8E48-CDB2239E8534}">
      <dgm:prSet/>
      <dgm:spPr/>
      <dgm:t>
        <a:bodyPr/>
        <a:lstStyle/>
        <a:p>
          <a:endParaRPr lang="en-US"/>
        </a:p>
      </dgm:t>
    </dgm:pt>
    <dgm:pt modelId="{857CFA07-7037-42A1-9353-881FF7FD054C}">
      <dgm:prSet custT="1"/>
      <dgm:spPr/>
      <dgm:t>
        <a:bodyPr/>
        <a:lstStyle/>
        <a:p>
          <a:r>
            <a:rPr lang="pt-PT" sz="1200" dirty="0">
              <a:solidFill>
                <a:schemeClr val="bg1">
                  <a:lumMod val="10000"/>
                </a:schemeClr>
              </a:solidFill>
              <a:latin typeface="Times New Roman" panose="02020603050405020304" pitchFamily="18" charset="0"/>
              <a:cs typeface="Times New Roman" panose="02020603050405020304" pitchFamily="18" charset="0"/>
            </a:rPr>
            <a:t>-</a:t>
          </a:r>
          <a:r>
            <a:rPr lang="pt-PT" sz="1200" dirty="0">
              <a:solidFill>
                <a:schemeClr val="bg1">
                  <a:lumMod val="10000"/>
                </a:schemeClr>
              </a:solidFill>
            </a:rPr>
            <a:t> </a:t>
          </a:r>
          <a:r>
            <a:rPr lang="pt-PT" sz="1200" dirty="0">
              <a:solidFill>
                <a:schemeClr val="bg1">
                  <a:lumMod val="10000"/>
                </a:schemeClr>
              </a:solidFill>
              <a:latin typeface="Times New Roman" panose="02020603050405020304" pitchFamily="18" charset="0"/>
              <a:cs typeface="Times New Roman" panose="02020603050405020304" pitchFamily="18" charset="0"/>
            </a:rPr>
            <a:t>Bản thân có ý thức học hỏi chị em đồng nghiệp nên mọi người rất sẵn lòng giúp đỡ, chỉ bảo cho tôi những kiến thức và những kinh nghiệm mà tôi chưa biết, chưa giỏi. </a:t>
          </a:r>
        </a:p>
        <a:p>
          <a:r>
            <a:rPr lang="pt-PT" sz="1200" dirty="0">
              <a:solidFill>
                <a:schemeClr val="bg1">
                  <a:lumMod val="10000"/>
                </a:schemeClr>
              </a:solidFill>
              <a:latin typeface="Times New Roman" panose="02020603050405020304" pitchFamily="18" charset="0"/>
              <a:cs typeface="Times New Roman" panose="02020603050405020304" pitchFamily="18" charset="0"/>
            </a:rPr>
            <a:t>Là một người sống chan hòa với mọi người nên tôi cũng rất sẵn lòng chia sẻ những kinh nghiệm của mình cho những bạn bè, đồng nghiệp. Đồng thôi tôi cũng rất yêu trường, yêu lớp, yêu trẻ. Tôn trọng môi trường sư phạm. </a:t>
          </a:r>
          <a:endParaRPr lang="vi-VN" sz="1200" dirty="0">
            <a:solidFill>
              <a:schemeClr val="bg1">
                <a:lumMod val="10000"/>
              </a:schemeClr>
            </a:solidFill>
            <a:latin typeface="Times New Roman" panose="02020603050405020304" pitchFamily="18" charset="0"/>
            <a:cs typeface="Times New Roman" panose="02020603050405020304" pitchFamily="18" charset="0"/>
          </a:endParaRPr>
        </a:p>
        <a:p>
          <a:r>
            <a:rPr lang="pt-PT" sz="1200" dirty="0">
              <a:solidFill>
                <a:schemeClr val="bg1">
                  <a:lumMod val="10000"/>
                </a:schemeClr>
              </a:solidFill>
              <a:latin typeface="Times New Roman" panose="02020603050405020304" pitchFamily="18" charset="0"/>
              <a:cs typeface="Times New Roman" panose="02020603050405020304" pitchFamily="18" charset="0"/>
            </a:rPr>
            <a:t>- Tôi sống thật tâm, thật hạnh phúc và hạnh phúc này thật bền lâu.</a:t>
          </a:r>
          <a:endParaRPr lang="en-US" sz="1200" dirty="0">
            <a:solidFill>
              <a:schemeClr val="bg1">
                <a:lumMod val="10000"/>
              </a:schemeClr>
            </a:solidFill>
            <a:latin typeface="Times New Roman" panose="02020603050405020304" pitchFamily="18" charset="0"/>
            <a:cs typeface="Times New Roman" panose="02020603050405020304" pitchFamily="18" charset="0"/>
          </a:endParaRPr>
        </a:p>
      </dgm:t>
    </dgm:pt>
    <dgm:pt modelId="{03E19933-5369-4E71-B56B-40CE8BE64280}" type="sibTrans" cxnId="{103067C2-0DAC-443F-AC78-B22939EBE267}">
      <dgm:prSet/>
      <dgm:spPr/>
      <dgm:t>
        <a:bodyPr/>
        <a:lstStyle/>
        <a:p>
          <a:endParaRPr lang="en-US"/>
        </a:p>
      </dgm:t>
    </dgm:pt>
    <dgm:pt modelId="{FF8DF2F9-DF3B-4756-BAF1-B8BFEF88B5FD}" type="parTrans" cxnId="{103067C2-0DAC-443F-AC78-B22939EBE267}">
      <dgm:prSet/>
      <dgm:spPr/>
      <dgm:t>
        <a:bodyPr/>
        <a:lstStyle/>
        <a:p>
          <a:endParaRPr lang="en-US"/>
        </a:p>
      </dgm:t>
    </dgm:pt>
    <dgm:pt modelId="{2948FEF3-D827-4F3D-A18A-F8E58F02F696}">
      <dgm:prSet/>
      <dgm:spPr/>
      <dgm:t>
        <a:bodyPr/>
        <a:lstStyle/>
        <a:p>
          <a:r>
            <a:rPr lang="pt-PT" b="0" dirty="0">
              <a:solidFill>
                <a:schemeClr val="bg1">
                  <a:lumMod val="10000"/>
                </a:schemeClr>
              </a:solidFill>
              <a:latin typeface="Times New Roman" panose="02020603050405020304" pitchFamily="18" charset="0"/>
              <a:cs typeface="Times New Roman" panose="02020603050405020304" pitchFamily="18" charset="0"/>
            </a:rPr>
            <a:t>-Các bậc phụ huynh ngày càng tin tưởng nhà trường, gửi con em mình đến  lớp đều đặn hơn, không còn tình trạng học sinh nghỉ học tùy tiện, nhiều phụ huynh ủng hộ cây cảnh và một số đồ dùng, đồ chơi cho lớp.</a:t>
          </a:r>
          <a:endParaRPr lang="en-US" b="0" dirty="0">
            <a:solidFill>
              <a:schemeClr val="bg1">
                <a:lumMod val="10000"/>
              </a:schemeClr>
            </a:solidFill>
            <a:latin typeface="Times New Roman" panose="02020603050405020304" pitchFamily="18" charset="0"/>
            <a:cs typeface="Times New Roman" panose="02020603050405020304" pitchFamily="18" charset="0"/>
          </a:endParaRPr>
        </a:p>
      </dgm:t>
    </dgm:pt>
    <dgm:pt modelId="{522D042C-AC9E-4B39-8C69-76C9EADCA06D}" type="parTrans" cxnId="{E85952D6-4935-4652-8D47-A7979B644AED}">
      <dgm:prSet/>
      <dgm:spPr/>
      <dgm:t>
        <a:bodyPr/>
        <a:lstStyle/>
        <a:p>
          <a:endParaRPr lang="en-US"/>
        </a:p>
      </dgm:t>
    </dgm:pt>
    <dgm:pt modelId="{E3E5F3FF-44DF-4DC9-9EE5-E4F969F7615E}" type="sibTrans" cxnId="{E85952D6-4935-4652-8D47-A7979B644AED}">
      <dgm:prSet/>
      <dgm:spPr/>
      <dgm:t>
        <a:bodyPr/>
        <a:lstStyle/>
        <a:p>
          <a:endParaRPr lang="en-US"/>
        </a:p>
      </dgm:t>
    </dgm:pt>
    <dgm:pt modelId="{E2142A86-A12E-42CA-8763-0B64F15CE102}" type="pres">
      <dgm:prSet presAssocID="{F715BA43-752E-4ECB-A84A-C978595642BC}" presName="Name0" presStyleCnt="0">
        <dgm:presLayoutVars>
          <dgm:chMax val="7"/>
          <dgm:chPref val="7"/>
          <dgm:dir/>
        </dgm:presLayoutVars>
      </dgm:prSet>
      <dgm:spPr/>
      <dgm:t>
        <a:bodyPr/>
        <a:lstStyle/>
        <a:p>
          <a:endParaRPr lang="en-US"/>
        </a:p>
      </dgm:t>
    </dgm:pt>
    <dgm:pt modelId="{0EF01058-F834-4F02-8BC0-EE6736691094}" type="pres">
      <dgm:prSet presAssocID="{F715BA43-752E-4ECB-A84A-C978595642BC}" presName="Name1" presStyleCnt="0"/>
      <dgm:spPr/>
    </dgm:pt>
    <dgm:pt modelId="{AE3AC4D9-64CC-4F78-BB36-81EB1DDC0DB0}" type="pres">
      <dgm:prSet presAssocID="{F715BA43-752E-4ECB-A84A-C978595642BC}" presName="cycle" presStyleCnt="0"/>
      <dgm:spPr/>
    </dgm:pt>
    <dgm:pt modelId="{00E92031-AC22-44E6-9516-BF91509CDDEC}" type="pres">
      <dgm:prSet presAssocID="{F715BA43-752E-4ECB-A84A-C978595642BC}" presName="srcNode" presStyleLbl="node1" presStyleIdx="0" presStyleCnt="4"/>
      <dgm:spPr/>
    </dgm:pt>
    <dgm:pt modelId="{D4BC9AE9-635E-4A51-A3FE-9C9A929D2FC0}" type="pres">
      <dgm:prSet presAssocID="{F715BA43-752E-4ECB-A84A-C978595642BC}" presName="conn" presStyleLbl="parChTrans1D2" presStyleIdx="0" presStyleCnt="1"/>
      <dgm:spPr/>
      <dgm:t>
        <a:bodyPr/>
        <a:lstStyle/>
        <a:p>
          <a:endParaRPr lang="en-US"/>
        </a:p>
      </dgm:t>
    </dgm:pt>
    <dgm:pt modelId="{2682D628-8A57-4F1D-B544-5AB176917D51}" type="pres">
      <dgm:prSet presAssocID="{F715BA43-752E-4ECB-A84A-C978595642BC}" presName="extraNode" presStyleLbl="node1" presStyleIdx="0" presStyleCnt="4"/>
      <dgm:spPr/>
    </dgm:pt>
    <dgm:pt modelId="{9D36D20F-A7D6-47DB-803C-2D3DD05797C6}" type="pres">
      <dgm:prSet presAssocID="{F715BA43-752E-4ECB-A84A-C978595642BC}" presName="dstNode" presStyleLbl="node1" presStyleIdx="0" presStyleCnt="4"/>
      <dgm:spPr/>
    </dgm:pt>
    <dgm:pt modelId="{5D48D426-4960-4DD4-8E67-2EF36AF0D242}" type="pres">
      <dgm:prSet presAssocID="{857CFA07-7037-42A1-9353-881FF7FD054C}" presName="text_1" presStyleLbl="node1" presStyleIdx="0" presStyleCnt="4" custScaleX="98663" custScaleY="195820" custLinFactNeighborX="979" custLinFactNeighborY="35342">
        <dgm:presLayoutVars>
          <dgm:bulletEnabled val="1"/>
        </dgm:presLayoutVars>
      </dgm:prSet>
      <dgm:spPr/>
      <dgm:t>
        <a:bodyPr/>
        <a:lstStyle/>
        <a:p>
          <a:endParaRPr lang="en-US"/>
        </a:p>
      </dgm:t>
    </dgm:pt>
    <dgm:pt modelId="{25CEEB2D-49A0-4FF5-918A-8C82D76FB478}" type="pres">
      <dgm:prSet presAssocID="{857CFA07-7037-42A1-9353-881FF7FD054C}" presName="accent_1" presStyleCnt="0"/>
      <dgm:spPr/>
    </dgm:pt>
    <dgm:pt modelId="{DA8F111E-8845-4D8F-A8B1-3CD6E2D29299}" type="pres">
      <dgm:prSet presAssocID="{857CFA07-7037-42A1-9353-881FF7FD054C}" presName="accentRepeatNode" presStyleLbl="solidFgAcc1" presStyleIdx="0" presStyleCnt="4" custScaleX="117666" custScaleY="128153" custLinFactNeighborX="3350" custLinFactNeighborY="20216"/>
      <dgm:spPr/>
    </dgm:pt>
    <dgm:pt modelId="{27AD8DBA-904F-456D-BA8B-01C018B13109}" type="pres">
      <dgm:prSet presAssocID="{D4F1809C-C8A7-4706-A850-2BC2B913EA4D}" presName="text_2" presStyleLbl="node1" presStyleIdx="1" presStyleCnt="4" custLinFactNeighborX="10283" custLinFactNeighborY="37172">
        <dgm:presLayoutVars>
          <dgm:bulletEnabled val="1"/>
        </dgm:presLayoutVars>
      </dgm:prSet>
      <dgm:spPr/>
      <dgm:t>
        <a:bodyPr/>
        <a:lstStyle/>
        <a:p>
          <a:endParaRPr lang="en-US"/>
        </a:p>
      </dgm:t>
    </dgm:pt>
    <dgm:pt modelId="{2A556B6A-0A61-4701-B039-BE5717F37086}" type="pres">
      <dgm:prSet presAssocID="{D4F1809C-C8A7-4706-A850-2BC2B913EA4D}" presName="accent_2" presStyleCnt="0"/>
      <dgm:spPr/>
    </dgm:pt>
    <dgm:pt modelId="{F65D489A-2738-484D-8E63-E76D128C74F2}" type="pres">
      <dgm:prSet presAssocID="{D4F1809C-C8A7-4706-A850-2BC2B913EA4D}" presName="accentRepeatNode" presStyleLbl="solidFgAcc1" presStyleIdx="1" presStyleCnt="4" custScaleX="102417" custLinFactNeighborX="-23500" custLinFactNeighborY="29196"/>
      <dgm:spPr/>
    </dgm:pt>
    <dgm:pt modelId="{5EF94701-7E5D-4607-B6B7-80F37073CFA0}" type="pres">
      <dgm:prSet presAssocID="{C7B14131-EB65-45C4-8D4C-6528D743973E}" presName="text_3" presStyleLbl="node1" presStyleIdx="2" presStyleCnt="4" custScaleX="102017" custScaleY="117075" custLinFactNeighborX="1230" custLinFactNeighborY="35142">
        <dgm:presLayoutVars>
          <dgm:bulletEnabled val="1"/>
        </dgm:presLayoutVars>
      </dgm:prSet>
      <dgm:spPr/>
      <dgm:t>
        <a:bodyPr/>
        <a:lstStyle/>
        <a:p>
          <a:endParaRPr lang="en-US"/>
        </a:p>
      </dgm:t>
    </dgm:pt>
    <dgm:pt modelId="{8C61DE3C-0141-4EBE-910D-BF01EBD1DF15}" type="pres">
      <dgm:prSet presAssocID="{C7B14131-EB65-45C4-8D4C-6528D743973E}" presName="accent_3" presStyleCnt="0"/>
      <dgm:spPr/>
    </dgm:pt>
    <dgm:pt modelId="{B368A05E-2A25-4168-B9C1-1A0346B2858A}" type="pres">
      <dgm:prSet presAssocID="{C7B14131-EB65-45C4-8D4C-6528D743973E}" presName="accentRepeatNode" presStyleLbl="solidFgAcc1" presStyleIdx="2" presStyleCnt="4" custScaleX="104417" custScaleY="99473" custLinFactNeighborX="-46574" custLinFactNeighborY="14322"/>
      <dgm:spPr/>
    </dgm:pt>
    <dgm:pt modelId="{ABB4EBCD-773B-48FF-A8D7-E9A66788E22E}" type="pres">
      <dgm:prSet presAssocID="{2948FEF3-D827-4F3D-A18A-F8E58F02F696}" presName="text_4" presStyleLbl="node1" presStyleIdx="3" presStyleCnt="4" custLinFactNeighborX="4417" custLinFactNeighborY="26996">
        <dgm:presLayoutVars>
          <dgm:bulletEnabled val="1"/>
        </dgm:presLayoutVars>
      </dgm:prSet>
      <dgm:spPr/>
      <dgm:t>
        <a:bodyPr/>
        <a:lstStyle/>
        <a:p>
          <a:endParaRPr lang="en-US"/>
        </a:p>
      </dgm:t>
    </dgm:pt>
    <dgm:pt modelId="{1BBDC3AB-3914-4CF1-9CA5-E70F0D58178F}" type="pres">
      <dgm:prSet presAssocID="{2948FEF3-D827-4F3D-A18A-F8E58F02F696}" presName="accent_4" presStyleCnt="0"/>
      <dgm:spPr/>
    </dgm:pt>
    <dgm:pt modelId="{A1A9252A-3C72-4317-B8BC-97230469CDF1}" type="pres">
      <dgm:prSet presAssocID="{2948FEF3-D827-4F3D-A18A-F8E58F02F696}" presName="accentRepeatNode" presStyleLbl="solidFgAcc1" presStyleIdx="3" presStyleCnt="4" custScaleX="85474" custScaleY="86289"/>
      <dgm:spPr/>
    </dgm:pt>
  </dgm:ptLst>
  <dgm:cxnLst>
    <dgm:cxn modelId="{9F197E0A-C516-4728-A9C0-94A5EF630094}" type="presOf" srcId="{2948FEF3-D827-4F3D-A18A-F8E58F02F696}" destId="{ABB4EBCD-773B-48FF-A8D7-E9A66788E22E}" srcOrd="0" destOrd="0" presId="urn:microsoft.com/office/officeart/2008/layout/VerticalCurvedList"/>
    <dgm:cxn modelId="{241B08A0-377C-49E6-86F6-932BAD24C9A0}" srcId="{F715BA43-752E-4ECB-A84A-C978595642BC}" destId="{D4F1809C-C8A7-4706-A850-2BC2B913EA4D}" srcOrd="1" destOrd="0" parTransId="{9231C7AC-D81A-4929-A997-6E1442C97C4C}" sibTransId="{0FC42F03-45B8-40ED-909E-22CD36DDCC14}"/>
    <dgm:cxn modelId="{AE8E3579-83EB-451C-91A4-8DE398D8AE1D}" type="presOf" srcId="{857CFA07-7037-42A1-9353-881FF7FD054C}" destId="{5D48D426-4960-4DD4-8E67-2EF36AF0D242}" srcOrd="0" destOrd="0" presId="urn:microsoft.com/office/officeart/2008/layout/VerticalCurvedList"/>
    <dgm:cxn modelId="{103067C2-0DAC-443F-AC78-B22939EBE267}" srcId="{F715BA43-752E-4ECB-A84A-C978595642BC}" destId="{857CFA07-7037-42A1-9353-881FF7FD054C}" srcOrd="0" destOrd="0" parTransId="{FF8DF2F9-DF3B-4756-BAF1-B8BFEF88B5FD}" sibTransId="{03E19933-5369-4E71-B56B-40CE8BE64280}"/>
    <dgm:cxn modelId="{00896FC8-8916-4C5F-A417-97CCAA4F6C9F}" type="presOf" srcId="{F715BA43-752E-4ECB-A84A-C978595642BC}" destId="{E2142A86-A12E-42CA-8763-0B64F15CE102}" srcOrd="0" destOrd="0" presId="urn:microsoft.com/office/officeart/2008/layout/VerticalCurvedList"/>
    <dgm:cxn modelId="{E85952D6-4935-4652-8D47-A7979B644AED}" srcId="{F715BA43-752E-4ECB-A84A-C978595642BC}" destId="{2948FEF3-D827-4F3D-A18A-F8E58F02F696}" srcOrd="3" destOrd="0" parTransId="{522D042C-AC9E-4B39-8C69-76C9EADCA06D}" sibTransId="{E3E5F3FF-44DF-4DC9-9EE5-E4F969F7615E}"/>
    <dgm:cxn modelId="{B30423B5-EA40-4784-A1AF-C1599D69BDFB}" type="presOf" srcId="{03E19933-5369-4E71-B56B-40CE8BE64280}" destId="{D4BC9AE9-635E-4A51-A3FE-9C9A929D2FC0}" srcOrd="0" destOrd="0" presId="urn:microsoft.com/office/officeart/2008/layout/VerticalCurvedList"/>
    <dgm:cxn modelId="{04DB1500-CB67-46AE-89E3-C2788E70356A}" type="presOf" srcId="{C7B14131-EB65-45C4-8D4C-6528D743973E}" destId="{5EF94701-7E5D-4607-B6B7-80F37073CFA0}" srcOrd="0" destOrd="0" presId="urn:microsoft.com/office/officeart/2008/layout/VerticalCurvedList"/>
    <dgm:cxn modelId="{2E687A34-51A0-4338-8E48-CDB2239E8534}" srcId="{F715BA43-752E-4ECB-A84A-C978595642BC}" destId="{C7B14131-EB65-45C4-8D4C-6528D743973E}" srcOrd="2" destOrd="0" parTransId="{16075F57-6592-473B-99EF-F5DFB52A6883}" sibTransId="{CDD29BDF-172F-4308-83EA-01D0FDDB8FCB}"/>
    <dgm:cxn modelId="{B69BA9AF-1674-43B9-A059-D1DD6B3F5057}" type="presOf" srcId="{D4F1809C-C8A7-4706-A850-2BC2B913EA4D}" destId="{27AD8DBA-904F-456D-BA8B-01C018B13109}" srcOrd="0" destOrd="0" presId="urn:microsoft.com/office/officeart/2008/layout/VerticalCurvedList"/>
    <dgm:cxn modelId="{228F031C-2499-451C-A605-941829658E02}" type="presParOf" srcId="{E2142A86-A12E-42CA-8763-0B64F15CE102}" destId="{0EF01058-F834-4F02-8BC0-EE6736691094}" srcOrd="0" destOrd="0" presId="urn:microsoft.com/office/officeart/2008/layout/VerticalCurvedList"/>
    <dgm:cxn modelId="{8CF3EC7F-7F86-4C6C-A9EA-207EF2E6A3F9}" type="presParOf" srcId="{0EF01058-F834-4F02-8BC0-EE6736691094}" destId="{AE3AC4D9-64CC-4F78-BB36-81EB1DDC0DB0}" srcOrd="0" destOrd="0" presId="urn:microsoft.com/office/officeart/2008/layout/VerticalCurvedList"/>
    <dgm:cxn modelId="{AFB4CAD6-BC5F-417A-B8F6-5F40A8E2E824}" type="presParOf" srcId="{AE3AC4D9-64CC-4F78-BB36-81EB1DDC0DB0}" destId="{00E92031-AC22-44E6-9516-BF91509CDDEC}" srcOrd="0" destOrd="0" presId="urn:microsoft.com/office/officeart/2008/layout/VerticalCurvedList"/>
    <dgm:cxn modelId="{AE3298FB-F57C-43C9-AE09-DB745C241EAA}" type="presParOf" srcId="{AE3AC4D9-64CC-4F78-BB36-81EB1DDC0DB0}" destId="{D4BC9AE9-635E-4A51-A3FE-9C9A929D2FC0}" srcOrd="1" destOrd="0" presId="urn:microsoft.com/office/officeart/2008/layout/VerticalCurvedList"/>
    <dgm:cxn modelId="{814FD206-C2DC-4B43-AA31-32633A29ACAC}" type="presParOf" srcId="{AE3AC4D9-64CC-4F78-BB36-81EB1DDC0DB0}" destId="{2682D628-8A57-4F1D-B544-5AB176917D51}" srcOrd="2" destOrd="0" presId="urn:microsoft.com/office/officeart/2008/layout/VerticalCurvedList"/>
    <dgm:cxn modelId="{03901EE5-06E2-4F47-BD16-7C29B2B3CB69}" type="presParOf" srcId="{AE3AC4D9-64CC-4F78-BB36-81EB1DDC0DB0}" destId="{9D36D20F-A7D6-47DB-803C-2D3DD05797C6}" srcOrd="3" destOrd="0" presId="urn:microsoft.com/office/officeart/2008/layout/VerticalCurvedList"/>
    <dgm:cxn modelId="{0D21C9C9-2E91-47E6-9FD2-999769FF55A8}" type="presParOf" srcId="{0EF01058-F834-4F02-8BC0-EE6736691094}" destId="{5D48D426-4960-4DD4-8E67-2EF36AF0D242}" srcOrd="1" destOrd="0" presId="urn:microsoft.com/office/officeart/2008/layout/VerticalCurvedList"/>
    <dgm:cxn modelId="{B5904E26-3FF3-4446-B529-A604B82A87B2}" type="presParOf" srcId="{0EF01058-F834-4F02-8BC0-EE6736691094}" destId="{25CEEB2D-49A0-4FF5-918A-8C82D76FB478}" srcOrd="2" destOrd="0" presId="urn:microsoft.com/office/officeart/2008/layout/VerticalCurvedList"/>
    <dgm:cxn modelId="{105C7F7B-8294-483B-A64F-92FCC8619700}" type="presParOf" srcId="{25CEEB2D-49A0-4FF5-918A-8C82D76FB478}" destId="{DA8F111E-8845-4D8F-A8B1-3CD6E2D29299}" srcOrd="0" destOrd="0" presId="urn:microsoft.com/office/officeart/2008/layout/VerticalCurvedList"/>
    <dgm:cxn modelId="{D2898307-92D3-4DD2-AEFA-F6AA2FC371B9}" type="presParOf" srcId="{0EF01058-F834-4F02-8BC0-EE6736691094}" destId="{27AD8DBA-904F-456D-BA8B-01C018B13109}" srcOrd="3" destOrd="0" presId="urn:microsoft.com/office/officeart/2008/layout/VerticalCurvedList"/>
    <dgm:cxn modelId="{915F55F7-E7A3-4E93-B97C-18F4E35E5824}" type="presParOf" srcId="{0EF01058-F834-4F02-8BC0-EE6736691094}" destId="{2A556B6A-0A61-4701-B039-BE5717F37086}" srcOrd="4" destOrd="0" presId="urn:microsoft.com/office/officeart/2008/layout/VerticalCurvedList"/>
    <dgm:cxn modelId="{823DA217-5F09-4334-BB47-8C2D321F2FC9}" type="presParOf" srcId="{2A556B6A-0A61-4701-B039-BE5717F37086}" destId="{F65D489A-2738-484D-8E63-E76D128C74F2}" srcOrd="0" destOrd="0" presId="urn:microsoft.com/office/officeart/2008/layout/VerticalCurvedList"/>
    <dgm:cxn modelId="{D40659FE-753A-4C0E-822C-47FF3585DF34}" type="presParOf" srcId="{0EF01058-F834-4F02-8BC0-EE6736691094}" destId="{5EF94701-7E5D-4607-B6B7-80F37073CFA0}" srcOrd="5" destOrd="0" presId="urn:microsoft.com/office/officeart/2008/layout/VerticalCurvedList"/>
    <dgm:cxn modelId="{917B3332-8529-473A-9727-F62E10262B28}" type="presParOf" srcId="{0EF01058-F834-4F02-8BC0-EE6736691094}" destId="{8C61DE3C-0141-4EBE-910D-BF01EBD1DF15}" srcOrd="6" destOrd="0" presId="urn:microsoft.com/office/officeart/2008/layout/VerticalCurvedList"/>
    <dgm:cxn modelId="{D0515C4B-A449-4AC9-8F54-4332AD5D7F8D}" type="presParOf" srcId="{8C61DE3C-0141-4EBE-910D-BF01EBD1DF15}" destId="{B368A05E-2A25-4168-B9C1-1A0346B2858A}" srcOrd="0" destOrd="0" presId="urn:microsoft.com/office/officeart/2008/layout/VerticalCurvedList"/>
    <dgm:cxn modelId="{8D1349D6-1929-4732-9C26-424957918A87}" type="presParOf" srcId="{0EF01058-F834-4F02-8BC0-EE6736691094}" destId="{ABB4EBCD-773B-48FF-A8D7-E9A66788E22E}" srcOrd="7" destOrd="0" presId="urn:microsoft.com/office/officeart/2008/layout/VerticalCurvedList"/>
    <dgm:cxn modelId="{14335F5D-5ABB-43E3-BEF2-3B8331615D8F}" type="presParOf" srcId="{0EF01058-F834-4F02-8BC0-EE6736691094}" destId="{1BBDC3AB-3914-4CF1-9CA5-E70F0D58178F}" srcOrd="8" destOrd="0" presId="urn:microsoft.com/office/officeart/2008/layout/VerticalCurvedList"/>
    <dgm:cxn modelId="{C2509F29-BF7F-4358-BD89-65F9EEA85B4C}" type="presParOf" srcId="{1BBDC3AB-3914-4CF1-9CA5-E70F0D58178F}" destId="{A1A9252A-3C72-4317-B8BC-97230469CDF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C9AE9-635E-4A51-A3FE-9C9A929D2FC0}">
      <dsp:nvSpPr>
        <dsp:cNvPr id="0" name=""/>
        <dsp:cNvSpPr/>
      </dsp:nvSpPr>
      <dsp:spPr>
        <a:xfrm>
          <a:off x="-4261454" y="-620290"/>
          <a:ext cx="5063164" cy="5063164"/>
        </a:xfrm>
        <a:prstGeom prst="blockArc">
          <a:avLst>
            <a:gd name="adj1" fmla="val 18900000"/>
            <a:gd name="adj2" fmla="val 2700000"/>
            <a:gd name="adj3" fmla="val 427"/>
          </a:avLst>
        </a:pr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D48D426-4960-4DD4-8E67-2EF36AF0D242}">
      <dsp:nvSpPr>
        <dsp:cNvPr id="0" name=""/>
        <dsp:cNvSpPr/>
      </dsp:nvSpPr>
      <dsp:spPr>
        <a:xfrm>
          <a:off x="539548" y="248016"/>
          <a:ext cx="7498914" cy="1132457"/>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9038" tIns="30480" rIns="30480" bIns="30480" numCol="1" spcCol="1270" anchor="ctr" anchorCtr="0">
          <a:noAutofit/>
        </a:bodyPr>
        <a:lstStyle/>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a:t>
          </a:r>
          <a:r>
            <a:rPr lang="pt-PT" sz="1200" kern="1200" dirty="0">
              <a:solidFill>
                <a:schemeClr val="bg1">
                  <a:lumMod val="10000"/>
                </a:schemeClr>
              </a:solidFill>
            </a:rPr>
            <a:t> </a:t>
          </a:r>
          <a:r>
            <a:rPr lang="pt-PT" sz="1200" kern="1200" dirty="0">
              <a:solidFill>
                <a:schemeClr val="bg1">
                  <a:lumMod val="10000"/>
                </a:schemeClr>
              </a:solidFill>
              <a:latin typeface="Times New Roman" panose="02020603050405020304" pitchFamily="18" charset="0"/>
              <a:cs typeface="Times New Roman" panose="02020603050405020304" pitchFamily="18" charset="0"/>
            </a:rPr>
            <a:t>Bản thân có ý thức học hỏi chị em đồng nghiệp nên mọi người rất sẵn lòng giúp đỡ, chỉ bảo cho tôi những kiến thức và những kinh nghiệm mà tôi chưa biết, chưa giỏi. </a:t>
          </a:r>
        </a:p>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Là một người sống chan hòa với mọi người nên tôi cũng rất sẵn lòng chia sẻ những kinh nghiệm của mình cho những bạn bè, đồng nghiệp. Đồng thôi tôi cũng rất yêu trường, yêu lớp, yêu trẻ. Tôn trọng môi trường sư phạm. </a:t>
          </a:r>
          <a:endParaRPr lang="vi-VN" sz="1200" kern="1200" dirty="0">
            <a:solidFill>
              <a:schemeClr val="bg1">
                <a:lumMod val="10000"/>
              </a:schemeClr>
            </a:solidFill>
            <a:latin typeface="Times New Roman" panose="02020603050405020304" pitchFamily="18" charset="0"/>
            <a:cs typeface="Times New Roman" panose="02020603050405020304" pitchFamily="18" charset="0"/>
          </a:endParaRPr>
        </a:p>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 Tôi sống thật tâm, thật hạnh phúc và hạnh phúc này thật bền lâu.</a:t>
          </a:r>
          <a:endParaRPr lang="en-US" sz="1200" kern="1200" dirty="0">
            <a:solidFill>
              <a:schemeClr val="bg1">
                <a:lumMod val="10000"/>
              </a:schemeClr>
            </a:solidFill>
            <a:latin typeface="Times New Roman" panose="02020603050405020304" pitchFamily="18" charset="0"/>
            <a:cs typeface="Times New Roman" panose="02020603050405020304" pitchFamily="18" charset="0"/>
          </a:endParaRPr>
        </a:p>
      </dsp:txBody>
      <dsp:txXfrm>
        <a:off x="539548" y="248016"/>
        <a:ext cx="7498914" cy="1132457"/>
      </dsp:txXfrm>
    </dsp:sp>
    <dsp:sp modelId="{DA8F111E-8845-4D8F-A8B1-3CD6E2D29299}">
      <dsp:nvSpPr>
        <dsp:cNvPr id="0" name=""/>
        <dsp:cNvSpPr/>
      </dsp:nvSpPr>
      <dsp:spPr>
        <a:xfrm>
          <a:off x="13246" y="292791"/>
          <a:ext cx="850600" cy="9264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7AD8DBA-904F-456D-BA8B-01C018B13109}">
      <dsp:nvSpPr>
        <dsp:cNvPr id="0" name=""/>
        <dsp:cNvSpPr/>
      </dsp:nvSpPr>
      <dsp:spPr>
        <a:xfrm>
          <a:off x="808227" y="1403293"/>
          <a:ext cx="7268972" cy="57831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9038" tIns="30480" rIns="30480" bIns="30480" numCol="1" spcCol="1270" anchor="ctr" anchorCtr="0">
          <a:noAutofit/>
        </a:bodyPr>
        <a:lstStyle/>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-Trẻ tích cực hứng thú, say mê tham gia vào các hoạt động. </a:t>
          </a:r>
        </a:p>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-Trẻ rất tình cảm, hạnh phúc, thích đi học và đi học đều. </a:t>
          </a:r>
          <a:endParaRPr lang="en-US" sz="1300" kern="1200" dirty="0">
            <a:solidFill>
              <a:schemeClr val="bg1">
                <a:lumMod val="10000"/>
              </a:schemeClr>
            </a:solidFill>
            <a:latin typeface="Times New Roman" panose="02020603050405020304" pitchFamily="18" charset="0"/>
            <a:cs typeface="Times New Roman" panose="02020603050405020304" pitchFamily="18" charset="0"/>
          </a:endParaRPr>
        </a:p>
      </dsp:txBody>
      <dsp:txXfrm>
        <a:off x="808227" y="1403293"/>
        <a:ext cx="7268972" cy="578315"/>
      </dsp:txXfrm>
    </dsp:sp>
    <dsp:sp modelId="{F65D489A-2738-484D-8E63-E76D128C74F2}">
      <dsp:nvSpPr>
        <dsp:cNvPr id="0" name=""/>
        <dsp:cNvSpPr/>
      </dsp:nvSpPr>
      <dsp:spPr>
        <a:xfrm>
          <a:off x="205827" y="1327088"/>
          <a:ext cx="740366" cy="72289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EF94701-7E5D-4607-B6B7-80F37073CFA0}">
      <dsp:nvSpPr>
        <dsp:cNvPr id="0" name=""/>
        <dsp:cNvSpPr/>
      </dsp:nvSpPr>
      <dsp:spPr>
        <a:xfrm>
          <a:off x="672583" y="2209803"/>
          <a:ext cx="7415587" cy="67706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9038" tIns="30480" rIns="30480" bIns="30480" numCol="1" spcCol="1270" anchor="ctr" anchorCtr="0">
          <a:noAutofit/>
        </a:bodyPr>
        <a:lstStyle/>
        <a:p>
          <a:pPr lvl="0" algn="l" defTabSz="533400">
            <a:lnSpc>
              <a:spcPct val="90000"/>
            </a:lnSpc>
            <a:spcBef>
              <a:spcPct val="0"/>
            </a:spcBef>
            <a:spcAft>
              <a:spcPct val="35000"/>
            </a:spcAft>
          </a:pPr>
          <a:r>
            <a:rPr lang="pt-PT" sz="1200" kern="1200" dirty="0">
              <a:solidFill>
                <a:schemeClr val="bg1">
                  <a:lumMod val="10000"/>
                </a:schemeClr>
              </a:solidFill>
              <a:latin typeface="Times New Roman" panose="02020603050405020304" pitchFamily="18" charset="0"/>
              <a:cs typeface="Times New Roman" panose="02020603050405020304" pitchFamily="18" charset="0"/>
            </a:rPr>
            <a:t>-Trẻ học ngoan, có ý thức học tập, trẻ học sôi nổi, hăng hái tham gia nhiệm vụ mà giáo viên giao cho,</a:t>
          </a:r>
          <a:r>
            <a:rPr lang="pt-PT" sz="1200" kern="1200" dirty="0">
              <a:solidFill>
                <a:schemeClr val="bg1">
                  <a:lumMod val="10000"/>
                </a:schemeClr>
              </a:solidFill>
            </a:rPr>
            <a:t> </a:t>
          </a:r>
          <a:r>
            <a:rPr lang="pt-PT" sz="1200" kern="1200" dirty="0">
              <a:solidFill>
                <a:schemeClr val="bg1">
                  <a:lumMod val="10000"/>
                </a:schemeClr>
              </a:solidFill>
              <a:latin typeface="Times New Roman" panose="02020603050405020304" pitchFamily="18" charset="0"/>
              <a:cs typeface="Times New Roman" panose="02020603050405020304" pitchFamily="18" charset="0"/>
            </a:rPr>
            <a:t>nhanh nhẹn, vui tươi, tích cực hoạt động và góp phần đẩy mạnh chất lượng học sinh của trường</a:t>
          </a:r>
          <a:r>
            <a:rPr lang="pt-PT" sz="1200" kern="1200" dirty="0">
              <a:solidFill>
                <a:schemeClr val="bg1">
                  <a:lumMod val="10000"/>
                </a:schemeClr>
              </a:solidFill>
            </a:rPr>
            <a:t>. </a:t>
          </a:r>
          <a:r>
            <a:rPr lang="vi-VN" sz="1200" kern="1200" dirty="0">
              <a:solidFill>
                <a:schemeClr val="bg1">
                  <a:lumMod val="10000"/>
                </a:schemeClr>
              </a:solidFill>
              <a:latin typeface="+mj-lt"/>
            </a:rPr>
            <a:t>.</a:t>
          </a:r>
          <a:endParaRPr lang="en-US" sz="1200" kern="1200" dirty="0">
            <a:solidFill>
              <a:schemeClr val="bg1">
                <a:lumMod val="10000"/>
              </a:schemeClr>
            </a:solidFill>
            <a:latin typeface="+mj-lt"/>
          </a:endParaRPr>
        </a:p>
      </dsp:txBody>
      <dsp:txXfrm>
        <a:off x="672583" y="2209803"/>
        <a:ext cx="7415587" cy="677062"/>
      </dsp:txXfrm>
    </dsp:sp>
    <dsp:sp modelId="{B368A05E-2A25-4168-B9C1-1A0346B2858A}">
      <dsp:nvSpPr>
        <dsp:cNvPr id="0" name=""/>
        <dsp:cNvSpPr/>
      </dsp:nvSpPr>
      <dsp:spPr>
        <a:xfrm>
          <a:off x="31798" y="2089093"/>
          <a:ext cx="754824" cy="71908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BB4EBCD-773B-48FF-A8D7-E9A66788E22E}">
      <dsp:nvSpPr>
        <dsp:cNvPr id="0" name=""/>
        <dsp:cNvSpPr/>
      </dsp:nvSpPr>
      <dsp:spPr>
        <a:xfrm>
          <a:off x="476666" y="3079690"/>
          <a:ext cx="7600533" cy="57831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9038" tIns="30480" rIns="30480" bIns="30480" numCol="1" spcCol="1270" anchor="ctr" anchorCtr="0">
          <a:noAutofit/>
        </a:bodyPr>
        <a:lstStyle/>
        <a:p>
          <a:pPr lvl="0" algn="l" defTabSz="533400">
            <a:lnSpc>
              <a:spcPct val="90000"/>
            </a:lnSpc>
            <a:spcBef>
              <a:spcPct val="0"/>
            </a:spcBef>
            <a:spcAft>
              <a:spcPct val="35000"/>
            </a:spcAft>
          </a:pPr>
          <a:r>
            <a:rPr lang="pt-PT" sz="1200" b="0" kern="1200" dirty="0">
              <a:solidFill>
                <a:schemeClr val="bg1">
                  <a:lumMod val="10000"/>
                </a:schemeClr>
              </a:solidFill>
              <a:latin typeface="Times New Roman" panose="02020603050405020304" pitchFamily="18" charset="0"/>
              <a:cs typeface="Times New Roman" panose="02020603050405020304" pitchFamily="18" charset="0"/>
            </a:rPr>
            <a:t>-Các bậc phụ huynh ngày càng tin tưởng nhà trường, gửi con em mình đến  lớp đều đặn hơn, không còn tình trạng học sinh nghỉ học tùy tiện, nhiều phụ huynh ủng hộ cây cảnh và một số đồ dùng, đồ chơi cho lớp.</a:t>
          </a:r>
          <a:endParaRPr lang="en-US" sz="1200" b="0" kern="1200" dirty="0">
            <a:solidFill>
              <a:schemeClr val="bg1">
                <a:lumMod val="10000"/>
              </a:schemeClr>
            </a:solidFill>
            <a:latin typeface="Times New Roman" panose="02020603050405020304" pitchFamily="18" charset="0"/>
            <a:cs typeface="Times New Roman" panose="02020603050405020304" pitchFamily="18" charset="0"/>
          </a:endParaRPr>
        </a:p>
      </dsp:txBody>
      <dsp:txXfrm>
        <a:off x="476666" y="3079690"/>
        <a:ext cx="7600533" cy="578315"/>
      </dsp:txXfrm>
    </dsp:sp>
    <dsp:sp modelId="{A1A9252A-3C72-4317-B8BC-97230469CDF1}">
      <dsp:nvSpPr>
        <dsp:cNvPr id="0" name=""/>
        <dsp:cNvSpPr/>
      </dsp:nvSpPr>
      <dsp:spPr>
        <a:xfrm>
          <a:off x="105386" y="2900837"/>
          <a:ext cx="617886" cy="62377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24225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33fad660b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33fad660bd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629f8e37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629f8e37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621753f28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621753f2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621753f28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621753f2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33fad6692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33fad6692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60050" y="538682"/>
            <a:ext cx="4623900" cy="3183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60050" y="3851825"/>
            <a:ext cx="4623900" cy="4482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44"/>
        <p:cNvGrpSpPr/>
        <p:nvPr/>
      </p:nvGrpSpPr>
      <p:grpSpPr>
        <a:xfrm>
          <a:off x="0" y="0"/>
          <a:ext cx="0" cy="0"/>
          <a:chOff x="0" y="0"/>
          <a:chExt cx="0" cy="0"/>
        </a:xfrm>
      </p:grpSpPr>
      <p:pic>
        <p:nvPicPr>
          <p:cNvPr id="145" name="Google Shape;145;p28"/>
          <p:cNvPicPr preferRelativeResize="0"/>
          <p:nvPr/>
        </p:nvPicPr>
        <p:blipFill>
          <a:blip r:embed="rId2">
            <a:alphaModFix/>
          </a:blip>
          <a:stretch>
            <a:fillRect/>
          </a:stretch>
        </p:blipFill>
        <p:spPr>
          <a:xfrm rot="-3473079" flipH="1">
            <a:off x="288050" y="38538"/>
            <a:ext cx="962526" cy="1212474"/>
          </a:xfrm>
          <a:prstGeom prst="rect">
            <a:avLst/>
          </a:prstGeom>
          <a:noFill/>
          <a:ln>
            <a:noFill/>
          </a:ln>
        </p:spPr>
      </p:pic>
      <p:pic>
        <p:nvPicPr>
          <p:cNvPr id="146" name="Google Shape;146;p28"/>
          <p:cNvPicPr preferRelativeResize="0"/>
          <p:nvPr/>
        </p:nvPicPr>
        <p:blipFill>
          <a:blip r:embed="rId3">
            <a:alphaModFix/>
          </a:blip>
          <a:stretch>
            <a:fillRect/>
          </a:stretch>
        </p:blipFill>
        <p:spPr>
          <a:xfrm rot="-5807868">
            <a:off x="7791471" y="234827"/>
            <a:ext cx="1440510" cy="98546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subTitle" idx="1"/>
          </p:nvPr>
        </p:nvSpPr>
        <p:spPr>
          <a:xfrm>
            <a:off x="1599238" y="2303550"/>
            <a:ext cx="2645700" cy="5271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2"/>
                </a:solidFill>
                <a:latin typeface="Bodoni Moda"/>
                <a:ea typeface="Bodoni Moda"/>
                <a:cs typeface="Bodoni Moda"/>
                <a:sym typeface="Bodoni Mod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 name="Google Shape;21;p5"/>
          <p:cNvSpPr txBox="1">
            <a:spLocks noGrp="1"/>
          </p:cNvSpPr>
          <p:nvPr>
            <p:ph type="subTitle" idx="2"/>
          </p:nvPr>
        </p:nvSpPr>
        <p:spPr>
          <a:xfrm>
            <a:off x="4899073" y="2303550"/>
            <a:ext cx="2645700" cy="52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 name="Google Shape;22;p5"/>
          <p:cNvSpPr txBox="1">
            <a:spLocks noGrp="1"/>
          </p:cNvSpPr>
          <p:nvPr>
            <p:ph type="subTitle" idx="3"/>
          </p:nvPr>
        </p:nvSpPr>
        <p:spPr>
          <a:xfrm>
            <a:off x="1599225" y="2830650"/>
            <a:ext cx="2645700" cy="11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subTitle" idx="4"/>
          </p:nvPr>
        </p:nvSpPr>
        <p:spPr>
          <a:xfrm>
            <a:off x="4899074" y="2830650"/>
            <a:ext cx="2645700" cy="11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5" name="Google Shape;25;p5"/>
          <p:cNvPicPr preferRelativeResize="0"/>
          <p:nvPr/>
        </p:nvPicPr>
        <p:blipFill>
          <a:blip r:embed="rId2">
            <a:alphaModFix/>
          </a:blip>
          <a:stretch>
            <a:fillRect/>
          </a:stretch>
        </p:blipFill>
        <p:spPr>
          <a:xfrm rot="1590670">
            <a:off x="70357" y="3837479"/>
            <a:ext cx="1592709" cy="137409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9"/>
        <p:cNvGrpSpPr/>
        <p:nvPr/>
      </p:nvGrpSpPr>
      <p:grpSpPr>
        <a:xfrm>
          <a:off x="0" y="0"/>
          <a:ext cx="0" cy="0"/>
          <a:chOff x="0" y="0"/>
          <a:chExt cx="0" cy="0"/>
        </a:xfrm>
      </p:grpSpPr>
      <p:sp>
        <p:nvSpPr>
          <p:cNvPr id="90" name="Google Shape;90;p21"/>
          <p:cNvSpPr txBox="1">
            <a:spLocks noGrp="1"/>
          </p:cNvSpPr>
          <p:nvPr>
            <p:ph type="subTitle" idx="1"/>
          </p:nvPr>
        </p:nvSpPr>
        <p:spPr>
          <a:xfrm>
            <a:off x="982725" y="1139388"/>
            <a:ext cx="5142900" cy="3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 name="Google Shape;91;p21"/>
          <p:cNvSpPr txBox="1">
            <a:spLocks noGrp="1"/>
          </p:cNvSpPr>
          <p:nvPr>
            <p:ph type="subTitle" idx="2"/>
          </p:nvPr>
        </p:nvSpPr>
        <p:spPr>
          <a:xfrm>
            <a:off x="982725" y="1527039"/>
            <a:ext cx="5142900" cy="6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21"/>
          <p:cNvSpPr txBox="1">
            <a:spLocks noGrp="1"/>
          </p:cNvSpPr>
          <p:nvPr>
            <p:ph type="subTitle" idx="3"/>
          </p:nvPr>
        </p:nvSpPr>
        <p:spPr>
          <a:xfrm>
            <a:off x="982725" y="2749770"/>
            <a:ext cx="5142900" cy="6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1"/>
          <p:cNvSpPr txBox="1">
            <a:spLocks noGrp="1"/>
          </p:cNvSpPr>
          <p:nvPr>
            <p:ph type="subTitle" idx="4"/>
          </p:nvPr>
        </p:nvSpPr>
        <p:spPr>
          <a:xfrm>
            <a:off x="982725" y="3972500"/>
            <a:ext cx="5142900" cy="6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21"/>
          <p:cNvSpPr txBox="1">
            <a:spLocks noGrp="1"/>
          </p:cNvSpPr>
          <p:nvPr>
            <p:ph type="subTitle" idx="5"/>
          </p:nvPr>
        </p:nvSpPr>
        <p:spPr>
          <a:xfrm>
            <a:off x="982725" y="2362115"/>
            <a:ext cx="5142900" cy="3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5" name="Google Shape;95;p21"/>
          <p:cNvSpPr txBox="1">
            <a:spLocks noGrp="1"/>
          </p:cNvSpPr>
          <p:nvPr>
            <p:ph type="subTitle" idx="6"/>
          </p:nvPr>
        </p:nvSpPr>
        <p:spPr>
          <a:xfrm>
            <a:off x="982725" y="3584843"/>
            <a:ext cx="5142900" cy="3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 name="Google Shape;96;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 name="Google Shape;99;p22"/>
          <p:cNvSpPr txBox="1">
            <a:spLocks noGrp="1"/>
          </p:cNvSpPr>
          <p:nvPr>
            <p:ph type="subTitle" idx="1"/>
          </p:nvPr>
        </p:nvSpPr>
        <p:spPr>
          <a:xfrm>
            <a:off x="715100" y="2579425"/>
            <a:ext cx="2199000" cy="41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 name="Google Shape;100;p22"/>
          <p:cNvSpPr txBox="1">
            <a:spLocks noGrp="1"/>
          </p:cNvSpPr>
          <p:nvPr>
            <p:ph type="subTitle" idx="2"/>
          </p:nvPr>
        </p:nvSpPr>
        <p:spPr>
          <a:xfrm>
            <a:off x="715100" y="2997001"/>
            <a:ext cx="219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2"/>
          <p:cNvSpPr txBox="1">
            <a:spLocks noGrp="1"/>
          </p:cNvSpPr>
          <p:nvPr>
            <p:ph type="subTitle" idx="3"/>
          </p:nvPr>
        </p:nvSpPr>
        <p:spPr>
          <a:xfrm>
            <a:off x="6229887" y="2997187"/>
            <a:ext cx="219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2"/>
          <p:cNvSpPr txBox="1">
            <a:spLocks noGrp="1"/>
          </p:cNvSpPr>
          <p:nvPr>
            <p:ph type="subTitle" idx="4"/>
          </p:nvPr>
        </p:nvSpPr>
        <p:spPr>
          <a:xfrm>
            <a:off x="3472500" y="2996999"/>
            <a:ext cx="219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2"/>
          <p:cNvSpPr txBox="1">
            <a:spLocks noGrp="1"/>
          </p:cNvSpPr>
          <p:nvPr>
            <p:ph type="subTitle" idx="5"/>
          </p:nvPr>
        </p:nvSpPr>
        <p:spPr>
          <a:xfrm>
            <a:off x="6229887" y="2579425"/>
            <a:ext cx="2199000" cy="41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4" name="Google Shape;104;p22"/>
          <p:cNvSpPr txBox="1">
            <a:spLocks noGrp="1"/>
          </p:cNvSpPr>
          <p:nvPr>
            <p:ph type="subTitle" idx="6"/>
          </p:nvPr>
        </p:nvSpPr>
        <p:spPr>
          <a:xfrm>
            <a:off x="3472500" y="2579427"/>
            <a:ext cx="2199000" cy="41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105" name="Google Shape;105;p22"/>
          <p:cNvPicPr preferRelativeResize="0"/>
          <p:nvPr/>
        </p:nvPicPr>
        <p:blipFill>
          <a:blip r:embed="rId2">
            <a:alphaModFix/>
          </a:blip>
          <a:stretch>
            <a:fillRect/>
          </a:stretch>
        </p:blipFill>
        <p:spPr>
          <a:xfrm rot="4296901" flipH="1">
            <a:off x="342364" y="3583166"/>
            <a:ext cx="1422450" cy="18205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6"/>
        <p:cNvGrpSpPr/>
        <p:nvPr/>
      </p:nvGrpSpPr>
      <p:grpSpPr>
        <a:xfrm>
          <a:off x="0" y="0"/>
          <a:ext cx="0" cy="0"/>
          <a:chOff x="0" y="0"/>
          <a:chExt cx="0" cy="0"/>
        </a:xfrm>
      </p:grpSpPr>
      <p:sp>
        <p:nvSpPr>
          <p:cNvPr id="107" name="Google Shape;107;p23"/>
          <p:cNvSpPr txBox="1">
            <a:spLocks noGrp="1"/>
          </p:cNvSpPr>
          <p:nvPr>
            <p:ph type="subTitle" idx="1"/>
          </p:nvPr>
        </p:nvSpPr>
        <p:spPr>
          <a:xfrm>
            <a:off x="1539464" y="1389150"/>
            <a:ext cx="2575200" cy="380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 name="Google Shape;108;p23"/>
          <p:cNvSpPr txBox="1">
            <a:spLocks noGrp="1"/>
          </p:cNvSpPr>
          <p:nvPr>
            <p:ph type="subTitle" idx="2"/>
          </p:nvPr>
        </p:nvSpPr>
        <p:spPr>
          <a:xfrm>
            <a:off x="1539463" y="1769269"/>
            <a:ext cx="2575200" cy="796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3"/>
          <p:cNvSpPr txBox="1">
            <a:spLocks noGrp="1"/>
          </p:cNvSpPr>
          <p:nvPr>
            <p:ph type="subTitle" idx="3"/>
          </p:nvPr>
        </p:nvSpPr>
        <p:spPr>
          <a:xfrm>
            <a:off x="5029337" y="1769269"/>
            <a:ext cx="2575200" cy="796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3"/>
          <p:cNvSpPr txBox="1">
            <a:spLocks noGrp="1"/>
          </p:cNvSpPr>
          <p:nvPr>
            <p:ph type="subTitle" idx="4"/>
          </p:nvPr>
        </p:nvSpPr>
        <p:spPr>
          <a:xfrm>
            <a:off x="1539463" y="3329100"/>
            <a:ext cx="2575200" cy="796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3"/>
          <p:cNvSpPr txBox="1">
            <a:spLocks noGrp="1"/>
          </p:cNvSpPr>
          <p:nvPr>
            <p:ph type="subTitle" idx="5"/>
          </p:nvPr>
        </p:nvSpPr>
        <p:spPr>
          <a:xfrm>
            <a:off x="5029337" y="3329100"/>
            <a:ext cx="2575200" cy="796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23"/>
          <p:cNvSpPr txBox="1">
            <a:spLocks noGrp="1"/>
          </p:cNvSpPr>
          <p:nvPr>
            <p:ph type="subTitle" idx="6"/>
          </p:nvPr>
        </p:nvSpPr>
        <p:spPr>
          <a:xfrm>
            <a:off x="1539464" y="2949003"/>
            <a:ext cx="2575200" cy="380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4" name="Google Shape;114;p23"/>
          <p:cNvSpPr txBox="1">
            <a:spLocks noGrp="1"/>
          </p:cNvSpPr>
          <p:nvPr>
            <p:ph type="subTitle" idx="7"/>
          </p:nvPr>
        </p:nvSpPr>
        <p:spPr>
          <a:xfrm>
            <a:off x="5029337" y="1389150"/>
            <a:ext cx="2575200" cy="380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5" name="Google Shape;115;p23"/>
          <p:cNvSpPr txBox="1">
            <a:spLocks noGrp="1"/>
          </p:cNvSpPr>
          <p:nvPr>
            <p:ph type="subTitle" idx="8"/>
          </p:nvPr>
        </p:nvSpPr>
        <p:spPr>
          <a:xfrm>
            <a:off x="5029337" y="2949003"/>
            <a:ext cx="2575200" cy="3801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2"/>
                </a:solidFill>
                <a:latin typeface="Bodoni Moda"/>
                <a:ea typeface="Bodoni Moda"/>
                <a:cs typeface="Bodoni Moda"/>
                <a:sym typeface="Bodoni Mod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37"/>
        <p:cNvGrpSpPr/>
        <p:nvPr/>
      </p:nvGrpSpPr>
      <p:grpSpPr>
        <a:xfrm>
          <a:off x="0" y="0"/>
          <a:ext cx="0" cy="0"/>
          <a:chOff x="0" y="0"/>
          <a:chExt cx="0" cy="0"/>
        </a:xfrm>
      </p:grpSpPr>
      <p:sp>
        <p:nvSpPr>
          <p:cNvPr id="138" name="Google Shape;138;p26"/>
          <p:cNvSpPr txBox="1">
            <a:spLocks noGrp="1"/>
          </p:cNvSpPr>
          <p:nvPr>
            <p:ph type="ctrTitle"/>
          </p:nvPr>
        </p:nvSpPr>
        <p:spPr>
          <a:xfrm>
            <a:off x="2425050" y="535000"/>
            <a:ext cx="4293900" cy="93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9" name="Google Shape;139;p26"/>
          <p:cNvSpPr txBox="1">
            <a:spLocks noGrp="1"/>
          </p:cNvSpPr>
          <p:nvPr>
            <p:ph type="subTitle" idx="1"/>
          </p:nvPr>
        </p:nvSpPr>
        <p:spPr>
          <a:xfrm>
            <a:off x="2425050" y="1465425"/>
            <a:ext cx="4293900" cy="11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0" name="Google Shape;140;p26"/>
          <p:cNvSpPr txBox="1"/>
          <p:nvPr/>
        </p:nvSpPr>
        <p:spPr>
          <a:xfrm>
            <a:off x="2132025" y="3702650"/>
            <a:ext cx="4880100" cy="48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200">
                <a:solidFill>
                  <a:schemeClr val="dk1"/>
                </a:solidFill>
                <a:latin typeface="Overpass"/>
                <a:ea typeface="Overpass"/>
                <a:cs typeface="Overpass"/>
                <a:sym typeface="Overpass"/>
              </a:rPr>
              <a:t>CREDITS: This presentation template was created by </a:t>
            </a:r>
            <a:r>
              <a:rPr lang="en" sz="1200" b="1">
                <a:solidFill>
                  <a:schemeClr val="dk1"/>
                </a:solidFill>
                <a:uFill>
                  <a:noFill/>
                </a:uFill>
                <a:latin typeface="Overpass"/>
                <a:ea typeface="Overpass"/>
                <a:cs typeface="Overpass"/>
                <a:sym typeface="Overpass"/>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Overpass"/>
                <a:ea typeface="Overpass"/>
                <a:cs typeface="Overpass"/>
                <a:sym typeface="Overpass"/>
              </a:rPr>
              <a:t>, including icons by </a:t>
            </a:r>
            <a:r>
              <a:rPr lang="en" sz="1200" b="1">
                <a:solidFill>
                  <a:schemeClr val="dk1"/>
                </a:solidFill>
                <a:uFill>
                  <a:noFill/>
                </a:uFill>
                <a:latin typeface="Overpass"/>
                <a:ea typeface="Overpass"/>
                <a:cs typeface="Overpass"/>
                <a:sym typeface="Overpass"/>
                <a:hlinkClick r:id="rId3">
                  <a:extLst>
                    <a:ext uri="{A12FA001-AC4F-418D-AE19-62706E023703}">
                      <ahyp:hlinkClr xmlns="" xmlns:ahyp="http://schemas.microsoft.com/office/drawing/2018/hyperlinkcolor" val="tx"/>
                    </a:ext>
                  </a:extLst>
                </a:hlinkClick>
              </a:rPr>
              <a:t>Flaticon</a:t>
            </a:r>
            <a:r>
              <a:rPr lang="en" sz="1200" b="1">
                <a:solidFill>
                  <a:schemeClr val="dk1"/>
                </a:solidFill>
                <a:latin typeface="Overpass"/>
                <a:ea typeface="Overpass"/>
                <a:cs typeface="Overpass"/>
                <a:sym typeface="Overpass"/>
              </a:rPr>
              <a:t> </a:t>
            </a:r>
            <a:r>
              <a:rPr lang="en" sz="1200">
                <a:solidFill>
                  <a:schemeClr val="dk1"/>
                </a:solidFill>
                <a:latin typeface="Overpass"/>
                <a:ea typeface="Overpass"/>
                <a:cs typeface="Overpass"/>
                <a:sym typeface="Overpass"/>
              </a:rPr>
              <a:t>and infographics &amp; images by </a:t>
            </a:r>
            <a:r>
              <a:rPr lang="en" sz="1200" b="1">
                <a:solidFill>
                  <a:schemeClr val="dk1"/>
                </a:solidFill>
                <a:uFill>
                  <a:noFill/>
                </a:uFill>
                <a:latin typeface="Overpass"/>
                <a:ea typeface="Overpass"/>
                <a:cs typeface="Overpass"/>
                <a:sym typeface="Overpass"/>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Overpass"/>
              <a:ea typeface="Overpass"/>
              <a:cs typeface="Overpass"/>
              <a:sym typeface="Overpas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41"/>
        <p:cNvGrpSpPr/>
        <p:nvPr/>
      </p:nvGrpSpPr>
      <p:grpSpPr>
        <a:xfrm>
          <a:off x="0" y="0"/>
          <a:ext cx="0" cy="0"/>
          <a:chOff x="0" y="0"/>
          <a:chExt cx="0" cy="0"/>
        </a:xfrm>
      </p:grpSpPr>
      <p:pic>
        <p:nvPicPr>
          <p:cNvPr id="142" name="Google Shape;142;p27"/>
          <p:cNvPicPr preferRelativeResize="0"/>
          <p:nvPr/>
        </p:nvPicPr>
        <p:blipFill>
          <a:blip r:embed="rId2">
            <a:alphaModFix/>
          </a:blip>
          <a:stretch>
            <a:fillRect/>
          </a:stretch>
        </p:blipFill>
        <p:spPr>
          <a:xfrm rot="-2861976">
            <a:off x="52346" y="75804"/>
            <a:ext cx="1733559" cy="1213291"/>
          </a:xfrm>
          <a:prstGeom prst="rect">
            <a:avLst/>
          </a:prstGeom>
          <a:noFill/>
          <a:ln>
            <a:noFill/>
          </a:ln>
        </p:spPr>
      </p:pic>
      <p:pic>
        <p:nvPicPr>
          <p:cNvPr id="143" name="Google Shape;143;p27"/>
          <p:cNvPicPr preferRelativeResize="0"/>
          <p:nvPr/>
        </p:nvPicPr>
        <p:blipFill>
          <a:blip r:embed="rId3">
            <a:alphaModFix/>
          </a:blip>
          <a:stretch>
            <a:fillRect/>
          </a:stretch>
        </p:blipFill>
        <p:spPr>
          <a:xfrm rot="3828477">
            <a:off x="7623449" y="427400"/>
            <a:ext cx="1795075" cy="9402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odoni Moda"/>
              <a:buNone/>
              <a:defRPr sz="3000">
                <a:solidFill>
                  <a:schemeClr val="dk1"/>
                </a:solidFill>
                <a:latin typeface="Bodoni Moda"/>
                <a:ea typeface="Bodoni Moda"/>
                <a:cs typeface="Bodoni Moda"/>
                <a:sym typeface="Bodoni Moda"/>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1pPr>
            <a:lvl2pPr marL="914400" lvl="1"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00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8" r:id="rId4"/>
    <p:sldLayoutId id="2147483667" r:id="rId5"/>
    <p:sldLayoutId id="2147483668" r:id="rId6"/>
    <p:sldLayoutId id="2147483669" r:id="rId7"/>
    <p:sldLayoutId id="2147483672" r:id="rId8"/>
    <p:sldLayoutId id="2147483673"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5F72C211-EF23-C8CE-C3C0-C6520ADA3339}"/>
              </a:ext>
            </a:extLst>
          </p:cNvPr>
          <p:cNvPicPr>
            <a:picLocks noChangeAspect="1"/>
          </p:cNvPicPr>
          <p:nvPr/>
        </p:nvPicPr>
        <p:blipFill>
          <a:blip r:embed="rId3"/>
          <a:stretch>
            <a:fillRect/>
          </a:stretch>
        </p:blipFill>
        <p:spPr>
          <a:xfrm>
            <a:off x="578936" y="2616944"/>
            <a:ext cx="1511939" cy="3950550"/>
          </a:xfrm>
          <a:prstGeom prst="rect">
            <a:avLst/>
          </a:prstGeom>
        </p:spPr>
      </p:pic>
      <p:pic>
        <p:nvPicPr>
          <p:cNvPr id="158" name="Google Shape;158;p32"/>
          <p:cNvPicPr preferRelativeResize="0"/>
          <p:nvPr/>
        </p:nvPicPr>
        <p:blipFill>
          <a:blip r:embed="rId4">
            <a:alphaModFix/>
          </a:blip>
          <a:stretch>
            <a:fillRect/>
          </a:stretch>
        </p:blipFill>
        <p:spPr>
          <a:xfrm>
            <a:off x="7543575" y="2377212"/>
            <a:ext cx="2337400" cy="2829576"/>
          </a:xfrm>
          <a:prstGeom prst="rect">
            <a:avLst/>
          </a:prstGeom>
          <a:noFill/>
          <a:ln>
            <a:noFill/>
          </a:ln>
        </p:spPr>
      </p:pic>
      <p:pic>
        <p:nvPicPr>
          <p:cNvPr id="159" name="Google Shape;159;p32"/>
          <p:cNvPicPr preferRelativeResize="0"/>
          <p:nvPr/>
        </p:nvPicPr>
        <p:blipFill>
          <a:blip r:embed="rId5">
            <a:alphaModFix/>
          </a:blip>
          <a:stretch>
            <a:fillRect/>
          </a:stretch>
        </p:blipFill>
        <p:spPr>
          <a:xfrm rot="-6287380">
            <a:off x="-273076" y="831803"/>
            <a:ext cx="1844131" cy="1261520"/>
          </a:xfrm>
          <a:prstGeom prst="rect">
            <a:avLst/>
          </a:prstGeom>
          <a:noFill/>
          <a:ln>
            <a:noFill/>
          </a:ln>
        </p:spPr>
      </p:pic>
      <p:pic>
        <p:nvPicPr>
          <p:cNvPr id="160" name="Google Shape;160;p32"/>
          <p:cNvPicPr preferRelativeResize="0"/>
          <p:nvPr/>
        </p:nvPicPr>
        <p:blipFill>
          <a:blip r:embed="rId6">
            <a:alphaModFix/>
          </a:blip>
          <a:stretch>
            <a:fillRect/>
          </a:stretch>
        </p:blipFill>
        <p:spPr>
          <a:xfrm rot="-2197676">
            <a:off x="7216378" y="3255136"/>
            <a:ext cx="1065869" cy="1526754"/>
          </a:xfrm>
          <a:prstGeom prst="rect">
            <a:avLst/>
          </a:prstGeom>
          <a:noFill/>
          <a:ln>
            <a:noFill/>
          </a:ln>
        </p:spPr>
      </p:pic>
      <p:pic>
        <p:nvPicPr>
          <p:cNvPr id="161" name="Google Shape;161;p32"/>
          <p:cNvPicPr preferRelativeResize="0"/>
          <p:nvPr/>
        </p:nvPicPr>
        <p:blipFill rotWithShape="1">
          <a:blip r:embed="rId7">
            <a:alphaModFix/>
          </a:blip>
          <a:srcRect l="-70" r="-70"/>
          <a:stretch/>
        </p:blipFill>
        <p:spPr>
          <a:xfrm>
            <a:off x="6615812" y="4063463"/>
            <a:ext cx="2152726" cy="1476150"/>
          </a:xfrm>
          <a:prstGeom prst="rect">
            <a:avLst/>
          </a:prstGeom>
          <a:noFill/>
          <a:ln>
            <a:noFill/>
          </a:ln>
        </p:spPr>
      </p:pic>
      <p:pic>
        <p:nvPicPr>
          <p:cNvPr id="162" name="Google Shape;162;p32"/>
          <p:cNvPicPr preferRelativeResize="0"/>
          <p:nvPr/>
        </p:nvPicPr>
        <p:blipFill>
          <a:blip r:embed="rId6">
            <a:alphaModFix/>
          </a:blip>
          <a:stretch>
            <a:fillRect/>
          </a:stretch>
        </p:blipFill>
        <p:spPr>
          <a:xfrm rot="-1799994">
            <a:off x="58487" y="2863501"/>
            <a:ext cx="1012424" cy="1450226"/>
          </a:xfrm>
          <a:prstGeom prst="rect">
            <a:avLst/>
          </a:prstGeom>
          <a:noFill/>
          <a:ln>
            <a:noFill/>
          </a:ln>
        </p:spPr>
      </p:pic>
      <p:pic>
        <p:nvPicPr>
          <p:cNvPr id="163" name="Google Shape;163;p32"/>
          <p:cNvPicPr preferRelativeResize="0"/>
          <p:nvPr/>
        </p:nvPicPr>
        <p:blipFill>
          <a:blip r:embed="rId8">
            <a:alphaModFix/>
          </a:blip>
          <a:stretch>
            <a:fillRect/>
          </a:stretch>
        </p:blipFill>
        <p:spPr>
          <a:xfrm>
            <a:off x="126408" y="3831084"/>
            <a:ext cx="1560500" cy="3529225"/>
          </a:xfrm>
          <a:prstGeom prst="rect">
            <a:avLst/>
          </a:prstGeom>
          <a:noFill/>
          <a:ln>
            <a:noFill/>
          </a:ln>
        </p:spPr>
      </p:pic>
      <p:sp>
        <p:nvSpPr>
          <p:cNvPr id="164" name="Google Shape;164;p32"/>
          <p:cNvSpPr txBox="1">
            <a:spLocks noGrp="1"/>
          </p:cNvSpPr>
          <p:nvPr>
            <p:ph type="ctrTitle"/>
          </p:nvPr>
        </p:nvSpPr>
        <p:spPr>
          <a:xfrm>
            <a:off x="1561899" y="1207241"/>
            <a:ext cx="6497809" cy="2571314"/>
          </a:xfrm>
          <a:prstGeom prst="rect">
            <a:avLst/>
          </a:prstGeom>
        </p:spPr>
        <p:txBody>
          <a:bodyPr spcFirstLastPara="1" wrap="square" lIns="91425" tIns="91425" rIns="91425" bIns="91425" anchor="ctr" anchorCtr="0">
            <a:noAutofit/>
          </a:bodyPr>
          <a:lstStyle/>
          <a:p>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ĐỀ TÀI</a:t>
            </a:r>
            <a:br>
              <a:rPr lang="en-US" sz="2000" b="1" dirty="0">
                <a:latin typeface="Times New Roman" panose="02020603050405020304" pitchFamily="18" charset="0"/>
                <a:cs typeface="Times New Roman" panose="02020603050405020304" pitchFamily="18" charset="0"/>
              </a:rPr>
            </a:br>
            <a:r>
              <a:rPr lang="pt-PT" sz="2000" b="1" i="1" dirty="0">
                <a:solidFill>
                  <a:srgbClr val="FF0000"/>
                </a:solidFill>
              </a:rPr>
              <a:t>Một số biện pháp thực hiện tốt phong trào xây dựng</a:t>
            </a:r>
            <a:r>
              <a:rPr lang="vi-VN" sz="2000" b="1" dirty="0">
                <a:solidFill>
                  <a:srgbClr val="FF0000"/>
                </a:solidFill>
              </a:rPr>
              <a:t/>
            </a:r>
            <a:br>
              <a:rPr lang="vi-VN" sz="2000" b="1" dirty="0">
                <a:solidFill>
                  <a:srgbClr val="FF0000"/>
                </a:solidFill>
              </a:rPr>
            </a:br>
            <a:r>
              <a:rPr lang="pt-PT" sz="2000" b="1" i="1" dirty="0">
                <a:solidFill>
                  <a:srgbClr val="FF0000"/>
                </a:solidFill>
              </a:rPr>
              <a:t>Trường học hạnh phúc.</a:t>
            </a:r>
            <a:r>
              <a:rPr lang="vi-VN" sz="2000" b="1" dirty="0"/>
              <a:t/>
            </a:r>
            <a:br>
              <a:rPr lang="vi-VN" sz="2000" b="1" dirty="0"/>
            </a:br>
            <a:endParaRPr sz="2400" b="1" dirty="0">
              <a:solidFill>
                <a:srgbClr val="C00000"/>
              </a:solidFill>
              <a:latin typeface="Times New Roman" panose="02020603050405020304" pitchFamily="18" charset="0"/>
              <a:cs typeface="Times New Roman" panose="02020603050405020304" pitchFamily="18" charset="0"/>
            </a:endParaRPr>
          </a:p>
        </p:txBody>
      </p:sp>
      <p:sp>
        <p:nvSpPr>
          <p:cNvPr id="165" name="Google Shape;165;p32"/>
          <p:cNvSpPr txBox="1">
            <a:spLocks noGrp="1"/>
          </p:cNvSpPr>
          <p:nvPr>
            <p:ph type="subTitle" idx="1"/>
          </p:nvPr>
        </p:nvSpPr>
        <p:spPr>
          <a:xfrm>
            <a:off x="2514600" y="3333800"/>
            <a:ext cx="4623900" cy="4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Giáo viên: Nguyễn Thị Tươi</a:t>
            </a:r>
            <a:endParaRPr sz="2000" dirty="0">
              <a:latin typeface="Times New Roman" panose="02020603050405020304" pitchFamily="18" charset="0"/>
              <a:cs typeface="Times New Roman" panose="02020603050405020304" pitchFamily="18" charset="0"/>
            </a:endParaRPr>
          </a:p>
        </p:txBody>
      </p:sp>
      <p:pic>
        <p:nvPicPr>
          <p:cNvPr id="166" name="Google Shape;166;p32"/>
          <p:cNvPicPr preferRelativeResize="0"/>
          <p:nvPr/>
        </p:nvPicPr>
        <p:blipFill>
          <a:blip r:embed="rId9">
            <a:alphaModFix/>
          </a:blip>
          <a:stretch>
            <a:fillRect/>
          </a:stretch>
        </p:blipFill>
        <p:spPr>
          <a:xfrm rot="-9136402" flipH="1">
            <a:off x="1032481" y="-168009"/>
            <a:ext cx="1116158" cy="1406022"/>
          </a:xfrm>
          <a:prstGeom prst="rect">
            <a:avLst/>
          </a:prstGeom>
          <a:noFill/>
          <a:ln>
            <a:noFill/>
          </a:ln>
        </p:spPr>
      </p:pic>
      <p:pic>
        <p:nvPicPr>
          <p:cNvPr id="167" name="Google Shape;167;p32"/>
          <p:cNvPicPr preferRelativeResize="0"/>
          <p:nvPr/>
        </p:nvPicPr>
        <p:blipFill>
          <a:blip r:embed="rId10">
            <a:alphaModFix/>
          </a:blip>
          <a:stretch>
            <a:fillRect/>
          </a:stretch>
        </p:blipFill>
        <p:spPr>
          <a:xfrm rot="2700067" flipH="1">
            <a:off x="6649488" y="-50471"/>
            <a:ext cx="2507524" cy="1754968"/>
          </a:xfrm>
          <a:prstGeom prst="rect">
            <a:avLst/>
          </a:prstGeom>
          <a:noFill/>
          <a:ln>
            <a:noFill/>
          </a:ln>
        </p:spPr>
      </p:pic>
      <p:pic>
        <p:nvPicPr>
          <p:cNvPr id="168" name="Google Shape;168;p32"/>
          <p:cNvPicPr preferRelativeResize="0"/>
          <p:nvPr/>
        </p:nvPicPr>
        <p:blipFill>
          <a:blip r:embed="rId11">
            <a:alphaModFix/>
          </a:blip>
          <a:stretch>
            <a:fillRect/>
          </a:stretch>
        </p:blipFill>
        <p:spPr>
          <a:xfrm>
            <a:off x="0" y="58200"/>
            <a:ext cx="1690475" cy="1662788"/>
          </a:xfrm>
          <a:prstGeom prst="rect">
            <a:avLst/>
          </a:prstGeom>
          <a:noFill/>
          <a:ln>
            <a:noFill/>
          </a:ln>
        </p:spPr>
      </p:pic>
      <p:cxnSp>
        <p:nvCxnSpPr>
          <p:cNvPr id="169" name="Google Shape;169;p32"/>
          <p:cNvCxnSpPr/>
          <p:nvPr/>
        </p:nvCxnSpPr>
        <p:spPr>
          <a:xfrm>
            <a:off x="2438400" y="3105436"/>
            <a:ext cx="4497900" cy="0"/>
          </a:xfrm>
          <a:prstGeom prst="straightConnector1">
            <a:avLst/>
          </a:prstGeom>
          <a:noFill/>
          <a:ln w="9525" cap="flat" cmpd="sng">
            <a:solidFill>
              <a:schemeClr val="lt2"/>
            </a:solidFill>
            <a:prstDash val="solid"/>
            <a:round/>
            <a:headEnd type="none" w="med" len="med"/>
            <a:tailEnd type="none" w="med" len="med"/>
          </a:ln>
        </p:spPr>
      </p:cxnSp>
      <p:sp>
        <p:nvSpPr>
          <p:cNvPr id="15" name="TextBox 14">
            <a:extLst>
              <a:ext uri="{FF2B5EF4-FFF2-40B4-BE49-F238E27FC236}">
                <a16:creationId xmlns:a16="http://schemas.microsoft.com/office/drawing/2014/main" id="{7A9AFB63-ACE5-4941-A878-051585EB1860}"/>
              </a:ext>
            </a:extLst>
          </p:cNvPr>
          <p:cNvSpPr txBox="1"/>
          <p:nvPr/>
        </p:nvSpPr>
        <p:spPr>
          <a:xfrm>
            <a:off x="1384966" y="420467"/>
            <a:ext cx="6478491" cy="800219"/>
          </a:xfrm>
          <a:prstGeom prst="rect">
            <a:avLst/>
          </a:prstGeom>
          <a:noFill/>
        </p:spPr>
        <p:txBody>
          <a:bodyPr wrap="square" rtlCol="0">
            <a:spAutoFit/>
          </a:bodyPr>
          <a:lstStyle/>
          <a:p>
            <a:pPr algn="ctr">
              <a:buClrTx/>
              <a:buFontTx/>
              <a:buNone/>
            </a:pPr>
            <a:r>
              <a:rPr lang="en-US" b="1" kern="1200" dirty="0">
                <a:solidFill>
                  <a:schemeClr val="tx1"/>
                </a:solidFill>
                <a:latin typeface="Times New Roman" panose="02020603050405020304" pitchFamily="18" charset="0"/>
                <a:ea typeface="+mn-ea"/>
                <a:cs typeface="Times New Roman" panose="02020603050405020304" pitchFamily="18" charset="0"/>
              </a:rPr>
              <a:t>UBND QUẬN LONG BIÊN</a:t>
            </a:r>
          </a:p>
          <a:p>
            <a:pPr algn="ctr">
              <a:buClrTx/>
              <a:buFontTx/>
              <a:buNone/>
            </a:pPr>
            <a:r>
              <a:rPr lang="en-US" b="1" kern="1200" dirty="0">
                <a:solidFill>
                  <a:schemeClr val="tx1"/>
                </a:solidFill>
                <a:latin typeface="Times New Roman" panose="02020603050405020304" pitchFamily="18" charset="0"/>
                <a:ea typeface="+mn-ea"/>
                <a:cs typeface="Times New Roman" panose="02020603050405020304" pitchFamily="18" charset="0"/>
              </a:rPr>
              <a:t>TR</a:t>
            </a:r>
            <a:r>
              <a:rPr lang="en-US" b="1" u="sng" kern="1200" dirty="0">
                <a:solidFill>
                  <a:schemeClr val="tx1"/>
                </a:solidFill>
                <a:latin typeface="Times New Roman" panose="02020603050405020304" pitchFamily="18" charset="0"/>
                <a:ea typeface="+mn-ea"/>
                <a:cs typeface="Times New Roman" panose="02020603050405020304" pitchFamily="18" charset="0"/>
              </a:rPr>
              <a:t>ƯỜNG MẦM NON HOA HƯỚNG DƯƠ</a:t>
            </a:r>
            <a:r>
              <a:rPr lang="en-US" b="1" kern="1200" dirty="0">
                <a:solidFill>
                  <a:schemeClr val="tx1"/>
                </a:solidFill>
                <a:latin typeface="Times New Roman" panose="02020603050405020304" pitchFamily="18" charset="0"/>
                <a:ea typeface="+mn-ea"/>
                <a:cs typeface="Times New Roman" panose="02020603050405020304" pitchFamily="18" charset="0"/>
              </a:rPr>
              <a:t>NG</a:t>
            </a:r>
          </a:p>
          <a:p>
            <a:pPr>
              <a:buClrTx/>
              <a:buFontTx/>
              <a:buNone/>
            </a:pPr>
            <a:endParaRPr lang="en-US" sz="18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FE8F9728-1035-19C5-6FC0-BFC2E00FD585}"/>
              </a:ext>
            </a:extLst>
          </p:cNvPr>
          <p:cNvPicPr>
            <a:picLocks noChangeAspect="1"/>
          </p:cNvPicPr>
          <p:nvPr/>
        </p:nvPicPr>
        <p:blipFill>
          <a:blip r:embed="rId12"/>
          <a:stretch>
            <a:fillRect/>
          </a:stretch>
        </p:blipFill>
        <p:spPr>
          <a:xfrm>
            <a:off x="4419693" y="1019313"/>
            <a:ext cx="859472" cy="85947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barn(inVertical)">
                                      <p:cBhvr>
                                        <p:cTn id="7" dur="500"/>
                                        <p:tgtEl>
                                          <p:spTgt spid="164"/>
                                        </p:tgtEl>
                                      </p:cBhvr>
                                    </p:animEffect>
                                  </p:childTnLst>
                                </p:cTn>
                              </p:par>
                              <p:par>
                                <p:cTn id="8" presetID="16" presetClass="entr" presetSubtype="21" fill="hold" nodeType="withEffect">
                                  <p:stCondLst>
                                    <p:cond delay="0"/>
                                  </p:stCondLst>
                                  <p:childTnLst>
                                    <p:set>
                                      <p:cBhvr>
                                        <p:cTn id="9" dur="1" fill="hold">
                                          <p:stCondLst>
                                            <p:cond delay="0"/>
                                          </p:stCondLst>
                                        </p:cTn>
                                        <p:tgtEl>
                                          <p:spTgt spid="169"/>
                                        </p:tgtEl>
                                        <p:attrNameLst>
                                          <p:attrName>style.visibility</p:attrName>
                                        </p:attrNameLst>
                                      </p:cBhvr>
                                      <p:to>
                                        <p:strVal val="visible"/>
                                      </p:to>
                                    </p:set>
                                    <p:animEffect transition="in" filter="barn(inVertical)">
                                      <p:cBhvr>
                                        <p:cTn id="10" dur="500"/>
                                        <p:tgtEl>
                                          <p:spTgt spid="1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5">
                                            <p:txEl>
                                              <p:pRg st="0" end="0"/>
                                            </p:txEl>
                                          </p:spTgt>
                                        </p:tgtEl>
                                        <p:attrNameLst>
                                          <p:attrName>style.visibility</p:attrName>
                                        </p:attrNameLst>
                                      </p:cBhvr>
                                      <p:to>
                                        <p:strVal val="visible"/>
                                      </p:to>
                                    </p:set>
                                    <p:animEffect transition="in" filter="wipe(down)">
                                      <p:cBhvr>
                                        <p:cTn id="15" dur="500"/>
                                        <p:tgtEl>
                                          <p:spTgt spid="1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81200" y="209550"/>
            <a:ext cx="4648200" cy="838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latin typeface="Times New Roman" panose="02020603050405020304" pitchFamily="18" charset="0"/>
                <a:cs typeface="Times New Roman" panose="02020603050405020304" pitchFamily="18" charset="0"/>
              </a:rPr>
              <a:t>Ngày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khai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giảng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Ngày</a:t>
            </a:r>
            <a:r>
              <a:rPr lang="en-US" dirty="0">
                <a:solidFill>
                  <a:srgbClr val="C00000"/>
                </a:solidFill>
                <a:latin typeface="Times New Roman" panose="02020603050405020304" pitchFamily="18" charset="0"/>
                <a:cs typeface="Times New Roman" panose="02020603050405020304" pitchFamily="18" charset="0"/>
              </a:rPr>
              <a:t> 5/9 </a:t>
            </a:r>
            <a:r>
              <a:rPr lang="en-US" dirty="0" err="1">
                <a:solidFill>
                  <a:srgbClr val="C00000"/>
                </a:solidFill>
                <a:latin typeface="Times New Roman" panose="02020603050405020304" pitchFamily="18" charset="0"/>
                <a:cs typeface="Times New Roman" panose="02020603050405020304" pitchFamily="18" charset="0"/>
              </a:rPr>
              <a:t>là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ngày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sinh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cả</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nước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hân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hoan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háo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hức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đến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trường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nói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chung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cô</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trò</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trường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mn</a:t>
            </a:r>
            <a:r>
              <a:rPr lang="en-US" dirty="0">
                <a:solidFill>
                  <a:srgbClr val="C00000"/>
                </a:solidFill>
                <a:latin typeface="Times New Roman" panose="02020603050405020304" pitchFamily="18" charset="0"/>
                <a:cs typeface="Times New Roman" panose="02020603050405020304" pitchFamily="18" charset="0"/>
              </a:rPr>
              <a:t> HHD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lớp</a:t>
            </a:r>
            <a:r>
              <a:rPr lang="en-US" dirty="0">
                <a:solidFill>
                  <a:srgbClr val="C00000"/>
                </a:solidFill>
                <a:latin typeface="Times New Roman" panose="02020603050405020304" pitchFamily="18" charset="0"/>
                <a:cs typeface="Times New Roman" panose="02020603050405020304" pitchFamily="18" charset="0"/>
              </a:rPr>
              <a:t> MGN B4 </a:t>
            </a:r>
            <a:r>
              <a:rPr lang="en-US" dirty="0" err="1">
                <a:solidFill>
                  <a:srgbClr val="C00000"/>
                </a:solidFill>
                <a:latin typeface="Times New Roman" panose="02020603050405020304" pitchFamily="18" charset="0"/>
                <a:cs typeface="Times New Roman" panose="02020603050405020304" pitchFamily="18" charset="0"/>
              </a:rPr>
              <a:t>nói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riêng</a:t>
            </a:r>
            <a:endParaRPr lang="en-US" dirty="0">
              <a:solidFill>
                <a:srgbClr val="C00000"/>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a:off x="2133600" y="1123950"/>
            <a:ext cx="11430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10200" y="1123950"/>
            <a:ext cx="8382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9BDBD8A-4D49-1093-81B1-B3A8C0ED2E6D}"/>
              </a:ext>
            </a:extLst>
          </p:cNvPr>
          <p:cNvPicPr>
            <a:picLocks noChangeAspect="1"/>
          </p:cNvPicPr>
          <p:nvPr/>
        </p:nvPicPr>
        <p:blipFill>
          <a:blip r:embed="rId2"/>
          <a:stretch>
            <a:fillRect/>
          </a:stretch>
        </p:blipFill>
        <p:spPr>
          <a:xfrm>
            <a:off x="5271349" y="1962150"/>
            <a:ext cx="3339252" cy="2590800"/>
          </a:xfrm>
          <a:prstGeom prst="rect">
            <a:avLst/>
          </a:prstGeom>
        </p:spPr>
      </p:pic>
      <p:pic>
        <p:nvPicPr>
          <p:cNvPr id="4" name="Picture 3">
            <a:extLst>
              <a:ext uri="{FF2B5EF4-FFF2-40B4-BE49-F238E27FC236}">
                <a16:creationId xmlns:a16="http://schemas.microsoft.com/office/drawing/2014/main" id="{2C5D38F0-BD30-D364-C67D-78D19FFFFD16}"/>
              </a:ext>
            </a:extLst>
          </p:cNvPr>
          <p:cNvPicPr>
            <a:picLocks noChangeAspect="1"/>
          </p:cNvPicPr>
          <p:nvPr/>
        </p:nvPicPr>
        <p:blipFill>
          <a:blip r:embed="rId3"/>
          <a:stretch>
            <a:fillRect/>
          </a:stretch>
        </p:blipFill>
        <p:spPr>
          <a:xfrm>
            <a:off x="481752" y="2019300"/>
            <a:ext cx="3785448" cy="2590800"/>
          </a:xfrm>
          <a:prstGeom prst="rect">
            <a:avLst/>
          </a:prstGeom>
        </p:spPr>
      </p:pic>
    </p:spTree>
    <p:extLst>
      <p:ext uri="{BB962C8B-B14F-4D97-AF65-F5344CB8AC3E}">
        <p14:creationId xmlns:p14="http://schemas.microsoft.com/office/powerpoint/2010/main" val="16579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2362200" y="133350"/>
            <a:ext cx="4876800" cy="990600"/>
          </a:xfrm>
          <a:prstGeom prst="flowChartProces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Times New Roman" panose="02020603050405020304" pitchFamily="18" charset="0"/>
                <a:cs typeface="Times New Roman" panose="02020603050405020304" pitchFamily="18" charset="0"/>
              </a:rPr>
              <a:t>Ngày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trung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cổ</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truyền.các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cô</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trung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lớp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tạo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trẻ</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ấm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áp</a:t>
            </a:r>
            <a:r>
              <a:rPr lang="en-US" dirty="0">
                <a:solidFill>
                  <a:srgbClr val="FF0000"/>
                </a:solidFill>
                <a:latin typeface="Times New Roman" panose="02020603050405020304" pitchFamily="18" charset="0"/>
                <a:cs typeface="Times New Roman" panose="02020603050405020304" pitchFamily="18" charset="0"/>
              </a:rPr>
              <a:t>, hp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được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quan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tâm</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B271138-20B6-47FE-1DB9-47B49C31EF66}"/>
              </a:ext>
            </a:extLst>
          </p:cNvPr>
          <p:cNvPicPr>
            <a:picLocks noChangeAspect="1"/>
          </p:cNvPicPr>
          <p:nvPr/>
        </p:nvPicPr>
        <p:blipFill>
          <a:blip r:embed="rId2"/>
          <a:stretch>
            <a:fillRect/>
          </a:stretch>
        </p:blipFill>
        <p:spPr>
          <a:xfrm>
            <a:off x="4953000" y="1885950"/>
            <a:ext cx="3810000" cy="2746772"/>
          </a:xfrm>
          <a:prstGeom prst="rect">
            <a:avLst/>
          </a:prstGeom>
        </p:spPr>
      </p:pic>
      <p:pic>
        <p:nvPicPr>
          <p:cNvPr id="5" name="Picture 4">
            <a:extLst>
              <a:ext uri="{FF2B5EF4-FFF2-40B4-BE49-F238E27FC236}">
                <a16:creationId xmlns:a16="http://schemas.microsoft.com/office/drawing/2014/main" id="{32A6D3D3-33B8-5D57-430A-73F42DDDA3AE}"/>
              </a:ext>
            </a:extLst>
          </p:cNvPr>
          <p:cNvPicPr>
            <a:picLocks noChangeAspect="1"/>
          </p:cNvPicPr>
          <p:nvPr/>
        </p:nvPicPr>
        <p:blipFill>
          <a:blip r:embed="rId3"/>
          <a:stretch>
            <a:fillRect/>
          </a:stretch>
        </p:blipFill>
        <p:spPr>
          <a:xfrm>
            <a:off x="381000" y="1885950"/>
            <a:ext cx="3581400" cy="2746772"/>
          </a:xfrm>
          <a:prstGeom prst="rect">
            <a:avLst/>
          </a:prstGeom>
        </p:spPr>
      </p:pic>
    </p:spTree>
    <p:extLst>
      <p:ext uri="{BB962C8B-B14F-4D97-AF65-F5344CB8AC3E}">
        <p14:creationId xmlns:p14="http://schemas.microsoft.com/office/powerpoint/2010/main" val="142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388831476"/>
              </p:ext>
            </p:extLst>
          </p:nvPr>
        </p:nvGraphicFramePr>
        <p:xfrm>
          <a:off x="533400" y="1123950"/>
          <a:ext cx="8077200" cy="375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228600" y="209550"/>
            <a:ext cx="9144000" cy="646331"/>
          </a:xfrm>
          <a:prstGeom prst="rect">
            <a:avLst/>
          </a:prstGeom>
        </p:spPr>
        <p:txBody>
          <a:bodyPr wrap="square">
            <a:spAutoFit/>
          </a:bodyPr>
          <a:lstStyle/>
          <a:p>
            <a:r>
              <a:rPr lang="en-US" sz="1800" b="1" dirty="0">
                <a:solidFill>
                  <a:srgbClr val="C00000"/>
                </a:solidFill>
                <a:latin typeface="Times New Roman" panose="02020603050405020304" pitchFamily="18" charset="0"/>
                <a:cs typeface="Times New Roman" panose="02020603050405020304" pitchFamily="18" charset="0"/>
              </a:rPr>
              <a:t>          3. </a:t>
            </a:r>
            <a:r>
              <a:rPr lang="pt-PT" sz="1800" dirty="0">
                <a:solidFill>
                  <a:srgbClr val="C00000"/>
                </a:solidFill>
                <a:latin typeface="Times New Roman" panose="02020603050405020304" pitchFamily="18" charset="0"/>
                <a:cs typeface="Times New Roman" panose="02020603050405020304" pitchFamily="18" charset="0"/>
              </a:rPr>
              <a:t>Qua quá trình nghiên cứu thực hiện tốt phong trào xây dựng trường học hạnh phúc </a:t>
            </a:r>
          </a:p>
          <a:p>
            <a:r>
              <a:rPr lang="pt-PT" sz="1800" dirty="0">
                <a:solidFill>
                  <a:srgbClr val="C00000"/>
                </a:solidFill>
                <a:latin typeface="Times New Roman" panose="02020603050405020304" pitchFamily="18" charset="0"/>
                <a:cs typeface="Times New Roman" panose="02020603050405020304" pitchFamily="18" charset="0"/>
              </a:rPr>
              <a:t>                                           lớp tôi đã đạt được một số kết quả sau: </a:t>
            </a:r>
            <a:endParaRPr lang="vi-VN" sz="1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14450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 name="Rectangle 2"/>
          <p:cNvSpPr/>
          <p:nvPr/>
        </p:nvSpPr>
        <p:spPr>
          <a:xfrm>
            <a:off x="3291838" y="438150"/>
            <a:ext cx="5623561" cy="307777"/>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a:t>
            </a:r>
          </a:p>
        </p:txBody>
      </p:sp>
      <p:sp>
        <p:nvSpPr>
          <p:cNvPr id="7" name="Rectangle 6"/>
          <p:cNvSpPr/>
          <p:nvPr/>
        </p:nvSpPr>
        <p:spPr>
          <a:xfrm>
            <a:off x="3582075" y="1929073"/>
            <a:ext cx="5333324" cy="738664"/>
          </a:xfrm>
          <a:prstGeom prst="rect">
            <a:avLst/>
          </a:prstGeom>
        </p:spPr>
        <p:txBody>
          <a:bodyPr wrap="square">
            <a:spAutoFit/>
          </a:bodyPr>
          <a:lstStyle/>
          <a:p>
            <a:r>
              <a:rPr lang="pt-PT" dirty="0">
                <a:latin typeface="Times New Roman" panose="02020603050405020304" pitchFamily="18" charset="0"/>
                <a:cs typeface="Times New Roman" panose="02020603050405020304" pitchFamily="18" charset="0"/>
              </a:rPr>
              <a:t> Hơn thế nữa qua phong trào thi đua đã tạo nên một bầu không khí thân mật, vui vẻ, hòa nhã trong tập thể cán bộ giáo viên. Mối liên hệ gắn bó giữa nhà trường, phụ huynh, địa phương ngày càng chặt chẽ. </a:t>
            </a:r>
            <a:endParaRPr lang="vi-VN" dirty="0">
              <a:latin typeface="Times New Roman" panose="02020603050405020304" pitchFamily="18" charset="0"/>
              <a:cs typeface="Times New Roman" panose="02020603050405020304" pitchFamily="18" charset="0"/>
            </a:endParaRPr>
          </a:p>
        </p:txBody>
      </p:sp>
      <p:sp>
        <p:nvSpPr>
          <p:cNvPr id="11" name="Rectangle 10"/>
          <p:cNvSpPr/>
          <p:nvPr/>
        </p:nvSpPr>
        <p:spPr>
          <a:xfrm>
            <a:off x="3622111" y="2674144"/>
            <a:ext cx="5262808" cy="523220"/>
          </a:xfrm>
          <a:prstGeom prst="rect">
            <a:avLst/>
          </a:prstGeom>
        </p:spPr>
        <p:txBody>
          <a:bodyPr wrap="square">
            <a:spAutoFit/>
          </a:bodyPr>
          <a:lstStyle/>
          <a:p>
            <a:r>
              <a:rPr lang="vi-VN" dirty="0">
                <a:latin typeface="+mj-lt"/>
              </a:rPr>
              <a:t>Phải thường xuyên thực hiện giờ nêu gương và kể chuyện hàng tuần hoặc tổ chức văn nghệ để động viên tinh thần trẻ.</a:t>
            </a:r>
          </a:p>
        </p:txBody>
      </p:sp>
      <p:sp>
        <p:nvSpPr>
          <p:cNvPr id="12" name="Rectangle 11"/>
          <p:cNvSpPr/>
          <p:nvPr/>
        </p:nvSpPr>
        <p:spPr>
          <a:xfrm>
            <a:off x="3561152" y="3201031"/>
            <a:ext cx="5262808" cy="523220"/>
          </a:xfrm>
          <a:prstGeom prst="rect">
            <a:avLst/>
          </a:prstGeom>
        </p:spPr>
        <p:txBody>
          <a:bodyPr wrap="square">
            <a:spAutoFit/>
          </a:bodyPr>
          <a:lstStyle/>
          <a:p>
            <a:r>
              <a:rPr lang="vi-VN" dirty="0">
                <a:latin typeface="+mj-lt"/>
              </a:rPr>
              <a:t>Cô giáo phải chuẩn bị nhiều nội dung, hình ảnh về lễ giáo để trẻ tri giác trực quan hằng ngày.</a:t>
            </a:r>
          </a:p>
        </p:txBody>
      </p:sp>
      <p:sp>
        <p:nvSpPr>
          <p:cNvPr id="13" name="Rectangle 12"/>
          <p:cNvSpPr/>
          <p:nvPr/>
        </p:nvSpPr>
        <p:spPr>
          <a:xfrm>
            <a:off x="3561152" y="3897736"/>
            <a:ext cx="5354247" cy="523220"/>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khảo</a:t>
            </a:r>
            <a:r>
              <a:rPr lang="en-US" dirty="0">
                <a:latin typeface="Times New Roman" panose="02020603050405020304" pitchFamily="18" charset="0"/>
                <a:cs typeface="Times New Roman" panose="02020603050405020304" pitchFamily="18" charset="0"/>
              </a:rPr>
              <a:t>.</a:t>
            </a:r>
          </a:p>
        </p:txBody>
      </p:sp>
      <p:sp>
        <p:nvSpPr>
          <p:cNvPr id="14" name="Rectangle 13"/>
          <p:cNvSpPr/>
          <p:nvPr/>
        </p:nvSpPr>
        <p:spPr>
          <a:xfrm>
            <a:off x="3144449" y="4400550"/>
            <a:ext cx="5923352" cy="738664"/>
          </a:xfrm>
          <a:prstGeom prst="rect">
            <a:avLst/>
          </a:prstGeom>
        </p:spPr>
        <p:txBody>
          <a:bodyPr wrap="square">
            <a:spAutoFit/>
          </a:bodyPr>
          <a:lstStyle/>
          <a:p>
            <a:r>
              <a:rPr lang="vi-VN" dirty="0">
                <a:latin typeface="+mj-lt"/>
              </a:rPr>
              <a:t>Gia đình của trẻ thật sự là mái ấm đầy tình thương, bố mẹ là những tấm gương sáng và mẫu mực về hành vi ứng xử, chăm sóc, tinh thần trách nhiệm đối với trẻ.</a:t>
            </a:r>
          </a:p>
        </p:txBody>
      </p:sp>
      <p:sp>
        <p:nvSpPr>
          <p:cNvPr id="52" name="Google Shape;677;p61"/>
          <p:cNvSpPr/>
          <p:nvPr/>
        </p:nvSpPr>
        <p:spPr>
          <a:xfrm>
            <a:off x="228601" y="1461760"/>
            <a:ext cx="1904998" cy="1871990"/>
          </a:xfrm>
          <a:prstGeom prst="ellipse">
            <a:avLst/>
          </a:prstGeom>
          <a:noFill/>
          <a:ln w="127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n w="12700">
                <a:solidFill>
                  <a:schemeClr val="tx1"/>
                </a:solidFill>
              </a:ln>
            </a:endParaRPr>
          </a:p>
        </p:txBody>
      </p:sp>
      <p:sp>
        <p:nvSpPr>
          <p:cNvPr id="17" name="TextBox 16"/>
          <p:cNvSpPr txBox="1"/>
          <p:nvPr/>
        </p:nvSpPr>
        <p:spPr>
          <a:xfrm>
            <a:off x="254001" y="2047755"/>
            <a:ext cx="1828799" cy="700000"/>
          </a:xfrm>
          <a:prstGeom prst="rect">
            <a:avLst/>
          </a:prstGeom>
          <a:noFill/>
        </p:spPr>
        <p:txBody>
          <a:bodyPr wrap="square" rtlCol="0">
            <a:spAutoFit/>
          </a:bodyPr>
          <a:lstStyle/>
          <a:p>
            <a:pPr algn="ctr">
              <a:lnSpc>
                <a:spcPct val="150000"/>
              </a:lnSpc>
            </a:pPr>
            <a:r>
              <a:rPr lang="en-US" b="1" dirty="0" err="1">
                <a:solidFill>
                  <a:srgbClr val="FF0000"/>
                </a:solidFill>
                <a:latin typeface="Times New Roman" panose="02020603050405020304" pitchFamily="18" charset="0"/>
                <a:cs typeface="Times New Roman" panose="02020603050405020304" pitchFamily="18" charset="0"/>
              </a:rPr>
              <a:t>Kết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ý </a:t>
            </a:r>
            <a:r>
              <a:rPr lang="en-US" b="1" dirty="0" err="1">
                <a:solidFill>
                  <a:srgbClr val="FF0000"/>
                </a:solidFill>
                <a:latin typeface="Times New Roman" panose="02020603050405020304" pitchFamily="18" charset="0"/>
                <a:cs typeface="Times New Roman" panose="02020603050405020304" pitchFamily="18" charset="0"/>
              </a:rPr>
              <a:t>nghĩa</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20" name="Straight Connector 19"/>
          <p:cNvCxnSpPr>
            <a:cxnSpLocks/>
            <a:stCxn id="52" idx="6"/>
          </p:cNvCxnSpPr>
          <p:nvPr/>
        </p:nvCxnSpPr>
        <p:spPr>
          <a:xfrm flipV="1">
            <a:off x="2133599" y="745927"/>
            <a:ext cx="713776" cy="165182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stCxn id="52" idx="6"/>
          </p:cNvCxnSpPr>
          <p:nvPr/>
        </p:nvCxnSpPr>
        <p:spPr>
          <a:xfrm flipV="1">
            <a:off x="2133599" y="2130801"/>
            <a:ext cx="1361441" cy="2669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a:stCxn id="52" idx="6"/>
          </p:cNvCxnSpPr>
          <p:nvPr/>
        </p:nvCxnSpPr>
        <p:spPr>
          <a:xfrm>
            <a:off x="2133599" y="2397755"/>
            <a:ext cx="1330960" cy="40103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a:stCxn id="52" idx="6"/>
          </p:cNvCxnSpPr>
          <p:nvPr/>
        </p:nvCxnSpPr>
        <p:spPr>
          <a:xfrm>
            <a:off x="2133599" y="2397755"/>
            <a:ext cx="1361441" cy="89714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52" idx="6"/>
          </p:cNvCxnSpPr>
          <p:nvPr/>
        </p:nvCxnSpPr>
        <p:spPr>
          <a:xfrm>
            <a:off x="2133599" y="2397755"/>
            <a:ext cx="1427553" cy="15888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52" idx="6"/>
          </p:cNvCxnSpPr>
          <p:nvPr/>
        </p:nvCxnSpPr>
        <p:spPr>
          <a:xfrm>
            <a:off x="2133599" y="2397755"/>
            <a:ext cx="1010850" cy="200279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0155">
            <a:off x="-430126" y="2441181"/>
            <a:ext cx="3151187"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0707"/>
            <a:ext cx="207327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868298" y="57150"/>
            <a:ext cx="6199503" cy="2054601"/>
          </a:xfrm>
          <a:prstGeom prst="rect">
            <a:avLst/>
          </a:prstGeom>
        </p:spPr>
        <p:txBody>
          <a:bodyPr wrap="square">
            <a:spAutoFit/>
          </a:bodyPr>
          <a:lstStyle/>
          <a:p>
            <a:pPr indent="431800" algn="just">
              <a:lnSpc>
                <a:spcPct val="115000"/>
              </a:lnSpc>
            </a:pPr>
            <a:r>
              <a:rPr lang="pt-PT" spc="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Phong trào thi đua </a:t>
            </a:r>
            <a:r>
              <a:rPr lang="pt-PT" b="1" spc="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b="1" i="1" spc="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Xây dựng trường học hạnh phúc</a:t>
            </a:r>
            <a:r>
              <a:rPr lang="pt-PT" b="1" spc="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pt-PT" spc="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 một phong trào lớn của ngành, mang tính thực tiễn và có ý nghĩa vô cùng quan trọng trong việc giáo dục trẻ, luôn là nỗi trăn trở của mỗi nhà giáo. Đây chính là mục tiêu, nhiệm vụ trọng tâm của ngành Giáo dục trong chặng đường dài trước mắt, đòi hỏi từ lãnh đạo, giáo viên, học sinh đều phải phấn đấu chuyển biến. Yêu thương hơn nữa giữa bạn bè đồng nghiệp, giữa giáo viên với trẻ, giữa trẻ với trẻ, trẻ với phụ huynh, phụ huynh với giáo viên…xây dựng một môi trường giáo dục an toàn, lành mạnh, thân thiện và tôn trọng. </a:t>
            </a:r>
            <a:endParaRPr lang="vi-VN" spc="-1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2" grpId="0"/>
      <p:bldP spid="13" grpId="0"/>
      <p:bldP spid="14" grpId="0"/>
      <p:bldP spid="52"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4" name="Google Shape;185;p34"/>
          <p:cNvPicPr preferRelativeResize="0"/>
          <p:nvPr/>
        </p:nvPicPr>
        <p:blipFill>
          <a:blip r:embed="rId3">
            <a:alphaModFix/>
          </a:blip>
          <a:stretch>
            <a:fillRect/>
          </a:stretch>
        </p:blipFill>
        <p:spPr>
          <a:xfrm rot="8281152">
            <a:off x="8058424" y="778602"/>
            <a:ext cx="1079277" cy="1375848"/>
          </a:xfrm>
          <a:prstGeom prst="rect">
            <a:avLst/>
          </a:prstGeom>
          <a:noFill/>
          <a:ln>
            <a:noFill/>
          </a:ln>
        </p:spPr>
      </p:pic>
      <p:pic>
        <p:nvPicPr>
          <p:cNvPr id="258" name="Google Shape;258;p37"/>
          <p:cNvPicPr preferRelativeResize="0"/>
          <p:nvPr/>
        </p:nvPicPr>
        <p:blipFill>
          <a:blip r:embed="rId4">
            <a:alphaModFix/>
          </a:blip>
          <a:stretch>
            <a:fillRect/>
          </a:stretch>
        </p:blipFill>
        <p:spPr>
          <a:xfrm>
            <a:off x="-76200" y="1809750"/>
            <a:ext cx="1490551" cy="4193198"/>
          </a:xfrm>
          <a:prstGeom prst="rect">
            <a:avLst/>
          </a:prstGeom>
          <a:noFill/>
          <a:ln>
            <a:noFill/>
          </a:ln>
        </p:spPr>
      </p:pic>
      <p:sp>
        <p:nvSpPr>
          <p:cNvPr id="9" name="Rectangle 8"/>
          <p:cNvSpPr/>
          <p:nvPr/>
        </p:nvSpPr>
        <p:spPr>
          <a:xfrm>
            <a:off x="1414350" y="674151"/>
            <a:ext cx="6100023" cy="3539430"/>
          </a:xfrm>
          <a:prstGeom prst="rect">
            <a:avLst/>
          </a:prstGeom>
        </p:spPr>
        <p:txBody>
          <a:bodyPr wrap="square">
            <a:spAutoFit/>
          </a:bodyPr>
          <a:lstStyle/>
          <a:p>
            <a:r>
              <a:rPr lang="pt-PT" dirty="0"/>
              <a:t> </a:t>
            </a:r>
            <a:r>
              <a:rPr lang="pt-PT" dirty="0">
                <a:latin typeface="Times New Roman" panose="02020603050405020304" pitchFamily="18" charset="0"/>
                <a:cs typeface="Times New Roman" panose="02020603050405020304" pitchFamily="18" charset="0"/>
              </a:rPr>
              <a:t>“ Mỗi ngày đến trường là một ngày vui ” đây là một tiêu chí quan trọng mà bất kỳ trường học nào cũng mong muốn đạt được. Để </a:t>
            </a:r>
            <a:r>
              <a:rPr lang="pt-PT" i="1" dirty="0">
                <a:latin typeface="Times New Roman" panose="02020603050405020304" pitchFamily="18" charset="0"/>
                <a:cs typeface="Times New Roman" panose="02020603050405020304" pitchFamily="18" charset="0"/>
              </a:rPr>
              <a:t>“Mỗi ngày đến trường là một ngày vui” </a:t>
            </a:r>
            <a:r>
              <a:rPr lang="pt-PT" dirty="0">
                <a:latin typeface="Times New Roman" panose="02020603050405020304" pitchFamily="18" charset="0"/>
                <a:cs typeface="Times New Roman" panose="02020603050405020304" pitchFamily="18" charset="0"/>
              </a:rPr>
              <a:t>thì trường học đó phải là trường học hạnh phúc. Muốn xây dựng được trường học hạnh phúc thì phải bắt đầu từ cấp học đầu tiên là cấp học mầm non.</a:t>
            </a:r>
            <a:endParaRPr lang="vi-VN" dirty="0">
              <a:latin typeface="Times New Roman" panose="02020603050405020304" pitchFamily="18" charset="0"/>
              <a:cs typeface="Times New Roman" panose="02020603050405020304" pitchFamily="18" charset="0"/>
            </a:endParaRPr>
          </a:p>
          <a:p>
            <a:r>
              <a:rPr lang="pt-PT" dirty="0">
                <a:latin typeface="Times New Roman" panose="02020603050405020304" pitchFamily="18" charset="0"/>
                <a:cs typeface="Times New Roman" panose="02020603050405020304" pitchFamily="18" charset="0"/>
              </a:rPr>
              <a:t>Bởi lẽ giáo dục Mầm non là cấp học đầu tiên trong hệ thống giáo dục quốc dân, có vai trò hết sức quan trọng trong việc hình thành tình cảm, trí tuệ, thẩm mĩ và nhân cách của trẻ. Trong bối cảnh toàn ngành đang triển khai Nghị quyết 29 về đổi mới căn bản toàn diện Giáo dục và Đào tạo (GDĐT) thì việc đổi mới để nâng cao chất lượng nuôi dưỡng, chăm sóc, giáo dục trẻ ở lứa tuổi Mầm non sẽ tạo nền tảng để nâng cao chất lượng giáo dục phổ thông và quá trình học tập suốt đời.</a:t>
            </a:r>
            <a:endParaRPr lang="vi-VN" dirty="0">
              <a:latin typeface="Times New Roman" panose="02020603050405020304" pitchFamily="18" charset="0"/>
              <a:cs typeface="Times New Roman" panose="02020603050405020304" pitchFamily="18" charset="0"/>
            </a:endParaRPr>
          </a:p>
          <a:p>
            <a:r>
              <a:rPr lang="pt-PT" dirty="0">
                <a:latin typeface="Times New Roman" panose="02020603050405020304" pitchFamily="18" charset="0"/>
                <a:cs typeface="Times New Roman" panose="02020603050405020304" pitchFamily="18" charset="0"/>
              </a:rPr>
              <a:t>Vậy </a:t>
            </a:r>
            <a:r>
              <a:rPr lang="pt-PT" i="1" dirty="0">
                <a:latin typeface="Times New Roman" panose="02020603050405020304" pitchFamily="18" charset="0"/>
                <a:cs typeface="Times New Roman" panose="02020603050405020304" pitchFamily="18" charset="0"/>
              </a:rPr>
              <a:t>“ Trường học hạnh phúc”</a:t>
            </a:r>
            <a:r>
              <a:rPr lang="pt-PT" dirty="0">
                <a:latin typeface="Times New Roman" panose="02020603050405020304" pitchFamily="18" charset="0"/>
                <a:cs typeface="Times New Roman" panose="02020603050405020304" pitchFamily="18" charset="0"/>
              </a:rPr>
              <a:t> là gì?</a:t>
            </a:r>
          </a:p>
          <a:p>
            <a:r>
              <a:rPr lang="pt-PT" dirty="0">
                <a:latin typeface="Times New Roman" panose="02020603050405020304" pitchFamily="18" charset="0"/>
                <a:cs typeface="Times New Roman" panose="02020603050405020304" pitchFamily="18" charset="0"/>
              </a:rPr>
              <a:t>Trường học hạnh phúc là nơi mang lại môi trường phát triển toàn diện, kích thích hứng thú học tập – vui chơi của trẻ, tạo dựng niềm tin và sự hài lòng cho phụ huynh. Đồng thời xây dựng được đội ngũ giáo viên nhiệt huyết, yêu nghề, yêu trẻ cũng như tối ưu hóa công tác quản lý nhà trường.</a:t>
            </a:r>
            <a:endParaRPr lang="vi-VN"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23" name="Google Shape;206;p34"/>
          <p:cNvPicPr preferRelativeResize="0"/>
          <p:nvPr/>
        </p:nvPicPr>
        <p:blipFill>
          <a:blip r:embed="rId5">
            <a:alphaModFix/>
          </a:blip>
          <a:stretch>
            <a:fillRect/>
          </a:stretch>
        </p:blipFill>
        <p:spPr>
          <a:xfrm>
            <a:off x="7514374" y="-32774"/>
            <a:ext cx="1513425" cy="1495726"/>
          </a:xfrm>
          <a:prstGeom prst="rect">
            <a:avLst/>
          </a:prstGeom>
          <a:noFill/>
          <a:ln>
            <a:noFill/>
          </a:ln>
        </p:spPr>
      </p:pic>
      <p:sp>
        <p:nvSpPr>
          <p:cNvPr id="12" name="Rectangle 11"/>
          <p:cNvSpPr/>
          <p:nvPr/>
        </p:nvSpPr>
        <p:spPr>
          <a:xfrm>
            <a:off x="1185750" y="378770"/>
            <a:ext cx="1689886" cy="307392"/>
          </a:xfrm>
          <a:prstGeom prst="rect">
            <a:avLst/>
          </a:prstGeom>
        </p:spPr>
        <p:txBody>
          <a:bodyPr wrap="none">
            <a:spAutoFit/>
          </a:bodyPr>
          <a:lstStyle/>
          <a:p>
            <a:pPr>
              <a:lnSpc>
                <a:spcPct val="107000"/>
              </a:lnSpc>
              <a:spcAft>
                <a:spcPts val="800"/>
              </a:spcAft>
            </a:pPr>
            <a:r>
              <a:rPr lang="en-US" b="1" dirty="0">
                <a:solidFill>
                  <a:srgbClr val="C00000"/>
                </a:solidFill>
                <a:latin typeface="Times New Roman" panose="02020603050405020304" pitchFamily="18" charset="0"/>
                <a:ea typeface="Calibri"/>
                <a:cs typeface="Times New Roman" panose="02020603050405020304" pitchFamily="18" charset="0"/>
              </a:rPr>
              <a:t>1. </a:t>
            </a:r>
            <a:r>
              <a:rPr lang="en-US" b="1" dirty="0" err="1">
                <a:solidFill>
                  <a:srgbClr val="C00000"/>
                </a:solidFill>
                <a:latin typeface="Times New Roman" panose="02020603050405020304" pitchFamily="18" charset="0"/>
                <a:ea typeface="Calibri"/>
                <a:cs typeface="Times New Roman" panose="02020603050405020304" pitchFamily="18" charset="0"/>
              </a:rPr>
              <a:t>Lý</a:t>
            </a:r>
            <a:r>
              <a:rPr lang="en-US" b="1" dirty="0">
                <a:solidFill>
                  <a:srgbClr val="C00000"/>
                </a:solidFill>
                <a:latin typeface="Times New Roman" panose="02020603050405020304" pitchFamily="18" charset="0"/>
                <a:ea typeface="Calibri"/>
                <a:cs typeface="Times New Roman" panose="02020603050405020304" pitchFamily="18" charset="0"/>
              </a:rPr>
              <a:t> do </a:t>
            </a:r>
            <a:r>
              <a:rPr lang="en-US" b="1" dirty="0" err="1">
                <a:solidFill>
                  <a:srgbClr val="C00000"/>
                </a:solidFill>
                <a:latin typeface="Times New Roman" panose="02020603050405020304" pitchFamily="18" charset="0"/>
                <a:ea typeface="Calibri"/>
                <a:cs typeface="Times New Roman" panose="02020603050405020304" pitchFamily="18" charset="0"/>
              </a:rPr>
              <a:t>chọn</a:t>
            </a:r>
            <a:r>
              <a:rPr lang="en-US" b="1" dirty="0">
                <a:solidFill>
                  <a:srgbClr val="C00000"/>
                </a:solidFill>
                <a:latin typeface="Times New Roman" panose="02020603050405020304" pitchFamily="18" charset="0"/>
                <a:ea typeface="Calibri"/>
                <a:cs typeface="Times New Roman" panose="02020603050405020304" pitchFamily="18" charset="0"/>
              </a:rPr>
              <a:t> </a:t>
            </a:r>
            <a:r>
              <a:rPr lang="en-US" b="1" dirty="0" err="1">
                <a:solidFill>
                  <a:srgbClr val="C00000"/>
                </a:solidFill>
                <a:latin typeface="Times New Roman" panose="02020603050405020304" pitchFamily="18" charset="0"/>
                <a:ea typeface="Calibri"/>
                <a:cs typeface="Times New Roman" panose="02020603050405020304" pitchFamily="18" charset="0"/>
              </a:rPr>
              <a:t>đề</a:t>
            </a:r>
            <a:r>
              <a:rPr lang="en-US" b="1" dirty="0">
                <a:solidFill>
                  <a:srgbClr val="C00000"/>
                </a:solidFill>
                <a:latin typeface="Times New Roman" panose="02020603050405020304" pitchFamily="18" charset="0"/>
                <a:ea typeface="Calibri"/>
                <a:cs typeface="Times New Roman" panose="02020603050405020304" pitchFamily="18" charset="0"/>
              </a:rPr>
              <a:t> </a:t>
            </a:r>
            <a:r>
              <a:rPr lang="en-US" b="1" dirty="0" err="1">
                <a:solidFill>
                  <a:srgbClr val="C00000"/>
                </a:solidFill>
                <a:latin typeface="Times New Roman" panose="02020603050405020304" pitchFamily="18" charset="0"/>
                <a:ea typeface="Calibri"/>
                <a:cs typeface="Times New Roman" panose="02020603050405020304" pitchFamily="18" charset="0"/>
              </a:rPr>
              <a:t>tài</a:t>
            </a:r>
            <a:endParaRPr lang="en-US" b="1" dirty="0">
              <a:solidFill>
                <a:srgbClr val="C00000"/>
              </a:solidFill>
              <a:effectLst/>
              <a:latin typeface="Times New Roman" panose="02020603050405020304" pitchFamily="18" charset="0"/>
              <a:ea typeface="Calibri"/>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1"/>
          <p:cNvPicPr preferRelativeResize="0"/>
          <p:nvPr/>
        </p:nvPicPr>
        <p:blipFill>
          <a:blip r:embed="rId3">
            <a:alphaModFix/>
          </a:blip>
          <a:stretch>
            <a:fillRect/>
          </a:stretch>
        </p:blipFill>
        <p:spPr>
          <a:xfrm rot="9710104">
            <a:off x="7961273" y="915276"/>
            <a:ext cx="1035651" cy="1320299"/>
          </a:xfrm>
          <a:prstGeom prst="rect">
            <a:avLst/>
          </a:prstGeom>
          <a:noFill/>
          <a:ln>
            <a:noFill/>
          </a:ln>
        </p:spPr>
      </p:pic>
      <p:pic>
        <p:nvPicPr>
          <p:cNvPr id="338" name="Google Shape;338;p41"/>
          <p:cNvPicPr preferRelativeResize="0"/>
          <p:nvPr/>
        </p:nvPicPr>
        <p:blipFill>
          <a:blip r:embed="rId4">
            <a:alphaModFix/>
          </a:blip>
          <a:stretch>
            <a:fillRect/>
          </a:stretch>
        </p:blipFill>
        <p:spPr>
          <a:xfrm>
            <a:off x="7680400" y="268175"/>
            <a:ext cx="1231250" cy="1222200"/>
          </a:xfrm>
          <a:prstGeom prst="rect">
            <a:avLst/>
          </a:prstGeom>
          <a:noFill/>
          <a:ln>
            <a:noFill/>
          </a:ln>
        </p:spPr>
      </p:pic>
      <p:pic>
        <p:nvPicPr>
          <p:cNvPr id="347" name="Google Shape;347;p41"/>
          <p:cNvPicPr preferRelativeResize="0"/>
          <p:nvPr/>
        </p:nvPicPr>
        <p:blipFill>
          <a:blip r:embed="rId5">
            <a:alphaModFix/>
          </a:blip>
          <a:stretch>
            <a:fillRect/>
          </a:stretch>
        </p:blipFill>
        <p:spPr>
          <a:xfrm>
            <a:off x="-235615" y="329422"/>
            <a:ext cx="1316288" cy="1359025"/>
          </a:xfrm>
          <a:prstGeom prst="rect">
            <a:avLst/>
          </a:prstGeom>
          <a:noFill/>
          <a:ln>
            <a:noFill/>
          </a:ln>
        </p:spPr>
      </p:pic>
      <p:sp>
        <p:nvSpPr>
          <p:cNvPr id="9" name="Rectangle 8"/>
          <p:cNvSpPr/>
          <p:nvPr/>
        </p:nvSpPr>
        <p:spPr>
          <a:xfrm>
            <a:off x="1087688" y="511202"/>
            <a:ext cx="6324600" cy="1237326"/>
          </a:xfrm>
          <a:prstGeom prst="rect">
            <a:avLst/>
          </a:prstGeom>
        </p:spPr>
        <p:txBody>
          <a:bodyPr wrap="square">
            <a:spAutoFit/>
          </a:bodyPr>
          <a:lstStyle/>
          <a:p>
            <a:pPr lvl="1" defTabSz="1280160"/>
            <a:r>
              <a:rPr lang="pt-PT" dirty="0">
                <a:latin typeface="Times New Roman" panose="02020603050405020304" pitchFamily="18" charset="0"/>
                <a:cs typeface="Times New Roman" panose="02020603050405020304" pitchFamily="18" charset="0"/>
              </a:rPr>
              <a:t>Một số Giáo viên chưa thực sự yêu thương trẻ, chưa đặt sự an toàn của trẻ lên hàng đầu và chưa có sự tôn trọng trẻ. Giáo viên chưa đầu tư nghiên cứu tài liệu để đổi mới phương pháp dạy học cũng như việc tự làm đồ dùng dạy học và đồ chơi cho trẻ, một bộ phận nhỏ giáo viên có trình độ về đào tạo trên</a:t>
            </a:r>
            <a:endParaRPr lang="en-US" dirty="0">
              <a:latin typeface="Times New Roman" panose="02020603050405020304" pitchFamily="18" charset="0"/>
              <a:cs typeface="Times New Roman" panose="02020603050405020304" pitchFamily="18" charset="0"/>
            </a:endParaRPr>
          </a:p>
          <a:p>
            <a:pPr lvl="1" defTabSz="1280160">
              <a:lnSpc>
                <a:spcPct val="150000"/>
              </a:lnSpc>
            </a:pPr>
            <a:endParaRPr lang="vi-VN" dirty="0"/>
          </a:p>
        </p:txBody>
      </p:sp>
      <p:sp>
        <p:nvSpPr>
          <p:cNvPr id="11" name="Rectangle 10"/>
          <p:cNvSpPr/>
          <p:nvPr/>
        </p:nvSpPr>
        <p:spPr>
          <a:xfrm>
            <a:off x="1087689" y="2247481"/>
            <a:ext cx="2950912" cy="2462213"/>
          </a:xfrm>
          <a:prstGeom prst="rect">
            <a:avLst/>
          </a:prstGeom>
        </p:spPr>
        <p:txBody>
          <a:bodyPr wrap="square">
            <a:spAutoFit/>
          </a:bodyPr>
          <a:lstStyle/>
          <a:p>
            <a:r>
              <a:rPr lang="pt-PT" dirty="0">
                <a:latin typeface="Times New Roman" panose="02020603050405020304" pitchFamily="18" charset="0"/>
                <a:cs typeface="Times New Roman" panose="02020603050405020304" pitchFamily="18" charset="0"/>
              </a:rPr>
              <a:t>Trong giao tiếp hàng ngày của người lớn đôi khi chưa thực sự tế nhị cho nên có ảnh hưởng trực tiếp đến việc giáo dục đạo đức lối sống cho trẻ. Một số phụ huynh học sinh quá cưng chiều con, trẻ đòi gì được ấy, hoặc đưa đón trẻ ở cổng trường mà không gặp giáo viên chủ nhiệm, nên ảnh hưởng đến việc tuyên truyền  hay thông báo về các kế hoạch của trường cũng như của lớp đề ra. </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1CC364E-52BE-816E-325C-ABE791C7F4AC}"/>
              </a:ext>
            </a:extLst>
          </p:cNvPr>
          <p:cNvPicPr>
            <a:picLocks noChangeAspect="1"/>
          </p:cNvPicPr>
          <p:nvPr/>
        </p:nvPicPr>
        <p:blipFill>
          <a:blip r:embed="rId6"/>
          <a:stretch>
            <a:fillRect/>
          </a:stretch>
        </p:blipFill>
        <p:spPr>
          <a:xfrm>
            <a:off x="4038601" y="2008940"/>
            <a:ext cx="4267200" cy="2623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67" name="Google Shape;567;p54"/>
          <p:cNvPicPr preferRelativeResize="0"/>
          <p:nvPr/>
        </p:nvPicPr>
        <p:blipFill>
          <a:blip r:embed="rId3">
            <a:alphaModFix/>
          </a:blip>
          <a:stretch>
            <a:fillRect/>
          </a:stretch>
        </p:blipFill>
        <p:spPr>
          <a:xfrm rot="-9209330">
            <a:off x="7690539" y="-269225"/>
            <a:ext cx="1592709" cy="1374091"/>
          </a:xfrm>
          <a:prstGeom prst="rect">
            <a:avLst/>
          </a:prstGeom>
          <a:noFill/>
          <a:ln>
            <a:noFill/>
          </a:ln>
        </p:spPr>
      </p:pic>
      <p:pic>
        <p:nvPicPr>
          <p:cNvPr id="568" name="Google Shape;568;p54"/>
          <p:cNvPicPr preferRelativeResize="0"/>
          <p:nvPr/>
        </p:nvPicPr>
        <p:blipFill>
          <a:blip r:embed="rId4">
            <a:alphaModFix/>
          </a:blip>
          <a:stretch>
            <a:fillRect/>
          </a:stretch>
        </p:blipFill>
        <p:spPr>
          <a:xfrm>
            <a:off x="-228600" y="2587525"/>
            <a:ext cx="1193324" cy="2555976"/>
          </a:xfrm>
          <a:prstGeom prst="rect">
            <a:avLst/>
          </a:prstGeom>
          <a:noFill/>
          <a:ln>
            <a:noFill/>
          </a:ln>
        </p:spPr>
      </p:pic>
      <p:pic>
        <p:nvPicPr>
          <p:cNvPr id="569" name="Google Shape;569;p54"/>
          <p:cNvPicPr preferRelativeResize="0"/>
          <p:nvPr/>
        </p:nvPicPr>
        <p:blipFill>
          <a:blip r:embed="rId5">
            <a:alphaModFix/>
          </a:blip>
          <a:stretch>
            <a:fillRect/>
          </a:stretch>
        </p:blipFill>
        <p:spPr>
          <a:xfrm rot="-10107256" flipH="1">
            <a:off x="-238791" y="70054"/>
            <a:ext cx="1213705" cy="1571067"/>
          </a:xfrm>
          <a:prstGeom prst="rect">
            <a:avLst/>
          </a:prstGeom>
          <a:noFill/>
          <a:ln>
            <a:noFill/>
          </a:ln>
        </p:spPr>
      </p:pic>
      <p:pic>
        <p:nvPicPr>
          <p:cNvPr id="570" name="Google Shape;570;p54"/>
          <p:cNvPicPr preferRelativeResize="0"/>
          <p:nvPr/>
        </p:nvPicPr>
        <p:blipFill>
          <a:blip r:embed="rId6">
            <a:alphaModFix/>
          </a:blip>
          <a:stretch>
            <a:fillRect/>
          </a:stretch>
        </p:blipFill>
        <p:spPr>
          <a:xfrm flipH="1">
            <a:off x="7842303" y="2688050"/>
            <a:ext cx="1119900" cy="2832925"/>
          </a:xfrm>
          <a:prstGeom prst="rect">
            <a:avLst/>
          </a:prstGeom>
          <a:noFill/>
          <a:ln>
            <a:noFill/>
          </a:ln>
        </p:spPr>
      </p:pic>
      <p:sp>
        <p:nvSpPr>
          <p:cNvPr id="11" name="Rectangle 10"/>
          <p:cNvSpPr/>
          <p:nvPr/>
        </p:nvSpPr>
        <p:spPr>
          <a:xfrm>
            <a:off x="838200" y="0"/>
            <a:ext cx="6400800" cy="2677656"/>
          </a:xfrm>
          <a:prstGeom prst="rect">
            <a:avLst/>
          </a:prstGeom>
        </p:spPr>
        <p:txBody>
          <a:bodyPr wrap="square">
            <a:spAutoFit/>
          </a:bodyPr>
          <a:lstStyle/>
          <a:p>
            <a:r>
              <a:rPr lang="pt-PT" dirty="0">
                <a:latin typeface="Times New Roman" panose="02020603050405020304" pitchFamily="18" charset="0"/>
                <a:cs typeface="Times New Roman" panose="02020603050405020304" pitchFamily="18" charset="0"/>
              </a:rPr>
              <a:t>Thực tế cho thấy, các phong trào thi đua đã được triển khai đầy đủ, kịp thời và phù hợp với từng giai đoạn phát triển của xã hội. Tuy nhiên, việc thực hiện phong trào ở các nhà trường nói chung và trường mầm non nói riêng hiệu quả chưa cao, chưa đồng đều. Phong trào thi đua “ </a:t>
            </a:r>
            <a:r>
              <a:rPr lang="pt-PT" i="1" dirty="0">
                <a:latin typeface="Times New Roman" panose="02020603050405020304" pitchFamily="18" charset="0"/>
                <a:cs typeface="Times New Roman" panose="02020603050405020304" pitchFamily="18" charset="0"/>
              </a:rPr>
              <a:t>Xây dựng trường học hạnh phúc” </a:t>
            </a:r>
            <a:r>
              <a:rPr lang="pt-PT" dirty="0">
                <a:latin typeface="Times New Roman" panose="02020603050405020304" pitchFamily="18" charset="0"/>
                <a:cs typeface="Times New Roman" panose="02020603050405020304" pitchFamily="18" charset="0"/>
              </a:rPr>
              <a:t>là một phong trào lớn, có qui mô rộng và có thời gian thực hiện. Là một giáo viên trường mầm non tôi nhận thức rõ ý nghĩa, tầm quan trọng của phong trào này đối với việc hình thành và phát triển toàn diện nhân cách trẻ. Phong trào này đã được ngành triển khai đến các nhà trường một cách đầy đủ, nghiêm túc; song là một phong trào mới nên hiện nay việc tổ chức thực hiện tại các nhà trường đôi khi còn mang tính hình thức, việc tổ chức thực hiện chưa khoa học, kiểm tra giám sát thiếu chặt chẽ do đó hiệu quả các cuộc vận động chất lượng còn chưa cao…Phong trào này có ý nghĩa vô cùng quan trọng, thiết thực và phù hợp với tình hình thực tế hiện nay. </a:t>
            </a:r>
            <a:endParaRPr lang="vi-V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BF6FD66-A1CD-F3BD-8353-8A737F07569A}"/>
              </a:ext>
            </a:extLst>
          </p:cNvPr>
          <p:cNvPicPr>
            <a:picLocks noChangeAspect="1"/>
          </p:cNvPicPr>
          <p:nvPr/>
        </p:nvPicPr>
        <p:blipFill>
          <a:blip r:embed="rId7"/>
          <a:stretch>
            <a:fillRect/>
          </a:stretch>
        </p:blipFill>
        <p:spPr>
          <a:xfrm>
            <a:off x="1119860" y="2806037"/>
            <a:ext cx="2994940" cy="2191015"/>
          </a:xfrm>
          <a:prstGeom prst="rect">
            <a:avLst/>
          </a:prstGeom>
        </p:spPr>
      </p:pic>
      <p:pic>
        <p:nvPicPr>
          <p:cNvPr id="5" name="Picture 4">
            <a:extLst>
              <a:ext uri="{FF2B5EF4-FFF2-40B4-BE49-F238E27FC236}">
                <a16:creationId xmlns:a16="http://schemas.microsoft.com/office/drawing/2014/main" id="{9DECEE61-0D11-6B1C-CE4E-A6F4178E7DD7}"/>
              </a:ext>
            </a:extLst>
          </p:cNvPr>
          <p:cNvPicPr>
            <a:picLocks noChangeAspect="1"/>
          </p:cNvPicPr>
          <p:nvPr/>
        </p:nvPicPr>
        <p:blipFill>
          <a:blip r:embed="rId8"/>
          <a:stretch>
            <a:fillRect/>
          </a:stretch>
        </p:blipFill>
        <p:spPr>
          <a:xfrm>
            <a:off x="4572000" y="2806037"/>
            <a:ext cx="3103193" cy="2191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67" name="Google Shape;567;p54"/>
          <p:cNvPicPr preferRelativeResize="0"/>
          <p:nvPr/>
        </p:nvPicPr>
        <p:blipFill>
          <a:blip r:embed="rId3">
            <a:alphaModFix/>
          </a:blip>
          <a:stretch>
            <a:fillRect/>
          </a:stretch>
        </p:blipFill>
        <p:spPr>
          <a:xfrm rot="-9209330">
            <a:off x="7690539" y="-269225"/>
            <a:ext cx="1592709" cy="1374091"/>
          </a:xfrm>
          <a:prstGeom prst="rect">
            <a:avLst/>
          </a:prstGeom>
          <a:noFill/>
          <a:ln>
            <a:noFill/>
          </a:ln>
        </p:spPr>
      </p:pic>
      <p:pic>
        <p:nvPicPr>
          <p:cNvPr id="568" name="Google Shape;568;p54"/>
          <p:cNvPicPr preferRelativeResize="0"/>
          <p:nvPr/>
        </p:nvPicPr>
        <p:blipFill>
          <a:blip r:embed="rId4">
            <a:alphaModFix/>
          </a:blip>
          <a:stretch>
            <a:fillRect/>
          </a:stretch>
        </p:blipFill>
        <p:spPr>
          <a:xfrm>
            <a:off x="-228600" y="2587525"/>
            <a:ext cx="1193324" cy="2555976"/>
          </a:xfrm>
          <a:prstGeom prst="rect">
            <a:avLst/>
          </a:prstGeom>
          <a:noFill/>
          <a:ln>
            <a:noFill/>
          </a:ln>
        </p:spPr>
      </p:pic>
      <p:pic>
        <p:nvPicPr>
          <p:cNvPr id="569" name="Google Shape;569;p54"/>
          <p:cNvPicPr preferRelativeResize="0"/>
          <p:nvPr/>
        </p:nvPicPr>
        <p:blipFill>
          <a:blip r:embed="rId5">
            <a:alphaModFix/>
          </a:blip>
          <a:stretch>
            <a:fillRect/>
          </a:stretch>
        </p:blipFill>
        <p:spPr>
          <a:xfrm rot="-10107256" flipH="1">
            <a:off x="-238791" y="70054"/>
            <a:ext cx="1213705" cy="1571067"/>
          </a:xfrm>
          <a:prstGeom prst="rect">
            <a:avLst/>
          </a:prstGeom>
          <a:noFill/>
          <a:ln>
            <a:noFill/>
          </a:ln>
        </p:spPr>
      </p:pic>
      <p:pic>
        <p:nvPicPr>
          <p:cNvPr id="570" name="Google Shape;570;p54"/>
          <p:cNvPicPr preferRelativeResize="0"/>
          <p:nvPr/>
        </p:nvPicPr>
        <p:blipFill>
          <a:blip r:embed="rId6">
            <a:alphaModFix/>
          </a:blip>
          <a:stretch>
            <a:fillRect/>
          </a:stretch>
        </p:blipFill>
        <p:spPr>
          <a:xfrm flipH="1">
            <a:off x="7842303" y="2688050"/>
            <a:ext cx="1119900" cy="2832925"/>
          </a:xfrm>
          <a:prstGeom prst="rect">
            <a:avLst/>
          </a:prstGeom>
          <a:noFill/>
          <a:ln>
            <a:noFill/>
          </a:ln>
        </p:spPr>
      </p:pic>
      <p:sp>
        <p:nvSpPr>
          <p:cNvPr id="2" name="Rectangle 1"/>
          <p:cNvSpPr/>
          <p:nvPr/>
        </p:nvSpPr>
        <p:spPr>
          <a:xfrm>
            <a:off x="984997" y="1388092"/>
            <a:ext cx="6116253" cy="3208379"/>
          </a:xfrm>
          <a:prstGeom prst="rect">
            <a:avLst/>
          </a:prstGeom>
        </p:spPr>
        <p:txBody>
          <a:bodyPr wrap="square">
            <a:spAutoFit/>
          </a:bodyPr>
          <a:lstStyle/>
          <a:p>
            <a:r>
              <a:rPr lang="vi-VN" sz="1600" b="1" dirty="0">
                <a:solidFill>
                  <a:srgbClr val="C00000"/>
                </a:solidFill>
                <a:latin typeface="+mj-lt"/>
              </a:rPr>
              <a:t>1. Thực trạng nội dung cần nghiên cứu</a:t>
            </a:r>
            <a:endParaRPr lang="en-US" sz="1600" b="1" dirty="0">
              <a:solidFill>
                <a:srgbClr val="C00000"/>
              </a:solidFill>
              <a:latin typeface="+mj-lt"/>
            </a:endParaRPr>
          </a:p>
          <a:p>
            <a:pPr>
              <a:lnSpc>
                <a:spcPct val="150000"/>
              </a:lnSpc>
            </a:pPr>
            <a:r>
              <a:rPr lang="en-US" dirty="0">
                <a:latin typeface="+mj-lt"/>
              </a:rPr>
              <a:t>- </a:t>
            </a:r>
            <a:r>
              <a:rPr lang="vi-VN" dirty="0">
                <a:latin typeface="+mj-lt"/>
              </a:rPr>
              <a:t>Năm học 202</a:t>
            </a:r>
            <a:r>
              <a:rPr lang="en-US" dirty="0">
                <a:latin typeface="+mj-lt"/>
              </a:rPr>
              <a:t>3</a:t>
            </a:r>
            <a:r>
              <a:rPr lang="vi-VN" dirty="0">
                <a:latin typeface="+mj-lt"/>
              </a:rPr>
              <a:t>-202</a:t>
            </a:r>
            <a:r>
              <a:rPr lang="en-US" dirty="0">
                <a:latin typeface="+mj-lt"/>
              </a:rPr>
              <a:t>4</a:t>
            </a:r>
            <a:r>
              <a:rPr lang="pt-PT" dirty="0">
                <a:latin typeface="+mj-lt"/>
              </a:rPr>
              <a:t> </a:t>
            </a:r>
            <a:r>
              <a:rPr lang="pt-PT" dirty="0">
                <a:latin typeface="Times New Roman" panose="02020603050405020304" pitchFamily="18" charset="0"/>
                <a:cs typeface="Times New Roman" panose="02020603050405020304" pitchFamily="18" charset="0"/>
              </a:rPr>
              <a:t>xây dựng trường học hạnh phúc, lớp học thân thiện giúp trẻ thích đến trường tạo cảm giác cho trẻ ngôi trường là ngôi nhà thứ hai của trẻ.</a:t>
            </a:r>
          </a:p>
          <a:p>
            <a:pPr>
              <a:lnSpc>
                <a:spcPct val="150000"/>
              </a:lnSpc>
            </a:pPr>
            <a:r>
              <a:rPr lang="pt-PT" dirty="0">
                <a:latin typeface="Times New Roman" panose="02020603050405020304" pitchFamily="18" charset="0"/>
                <a:cs typeface="Times New Roman" panose="02020603050405020304" pitchFamily="18" charset="0"/>
              </a:rPr>
              <a:t>- Là một giáo viên mới công tác năm thứ 2 ở trường mầm non HHD. Ban giám hiệu nhà trường chị em bạn bè đồng nghiệp đã giúp đỡ tạo điều kiện quan tâm nên luôn hoàn thành tốt mọi công việc được giao. Tôi được nhà trường phân công dạy lớp </a:t>
            </a:r>
            <a:r>
              <a:rPr lang="vi-VN" dirty="0">
                <a:latin typeface="Times New Roman" panose="02020603050405020304" pitchFamily="18" charset="0"/>
                <a:cs typeface="Times New Roman" panose="02020603050405020304" pitchFamily="18" charset="0"/>
              </a:rPr>
              <a:t>mẫu giáo </a:t>
            </a:r>
            <a:r>
              <a:rPr lang="en-US" dirty="0" err="1">
                <a:latin typeface="Times New Roman" panose="02020603050405020304" pitchFamily="18" charset="0"/>
                <a:cs typeface="Times New Roman" panose="02020603050405020304" pitchFamily="18" charset="0"/>
              </a:rPr>
              <a:t>nhỡ</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4 tuổi, tổng số </a:t>
            </a:r>
            <a:r>
              <a:rPr lang="en-US" dirty="0">
                <a:latin typeface="Times New Roman" panose="02020603050405020304" pitchFamily="18" charset="0"/>
                <a:cs typeface="Times New Roman" panose="02020603050405020304" pitchFamily="18" charset="0"/>
              </a:rPr>
              <a:t>40</a:t>
            </a:r>
            <a:r>
              <a:rPr lang="vi-VN" dirty="0">
                <a:latin typeface="Times New Roman" panose="02020603050405020304" pitchFamily="18" charset="0"/>
                <a:cs typeface="Times New Roman" panose="02020603050405020304" pitchFamily="18" charset="0"/>
              </a:rPr>
              <a:t> cháu</a:t>
            </a:r>
            <a:r>
              <a:rPr lang="en-US" dirty="0">
                <a:latin typeface="Times New Roman" panose="02020603050405020304" pitchFamily="18" charset="0"/>
                <a:cs typeface="Times New Roman" panose="02020603050405020304" pitchFamily="18" charset="0"/>
              </a:rPr>
              <a:t>, </a:t>
            </a:r>
            <a:r>
              <a:rPr lang="pt-PT" dirty="0">
                <a:latin typeface="Times New Roman" panose="02020603050405020304" pitchFamily="18" charset="0"/>
                <a:cs typeface="Times New Roman" panose="02020603050405020304" pitchFamily="18" charset="0"/>
              </a:rPr>
              <a:t>với hai giáo viên. Trong quá trình thực hiện tôi còn gặp một số thuận lợi và khó khăn sau: </a:t>
            </a:r>
            <a:endParaRPr lang="vi-VN" dirty="0">
              <a:latin typeface="Times New Roman" panose="02020603050405020304" pitchFamily="18" charset="0"/>
              <a:cs typeface="Times New Roman" panose="02020603050405020304" pitchFamily="18" charset="0"/>
            </a:endParaRPr>
          </a:p>
          <a:p>
            <a:pPr>
              <a:lnSpc>
                <a:spcPct val="150000"/>
              </a:lnSpc>
            </a:pPr>
            <a:endParaRPr lang="vi-VN" dirty="0">
              <a:latin typeface="Times New Roman" panose="02020603050405020304" pitchFamily="18" charset="0"/>
              <a:cs typeface="Times New Roman" panose="02020603050405020304" pitchFamily="18" charset="0"/>
            </a:endParaRPr>
          </a:p>
          <a:p>
            <a:pPr>
              <a:lnSpc>
                <a:spcPct val="150000"/>
              </a:lnSpc>
            </a:pPr>
            <a:endParaRPr lang="vi-VN" dirty="0">
              <a:latin typeface="+mj-lt"/>
            </a:endParaRPr>
          </a:p>
        </p:txBody>
      </p:sp>
      <p:sp>
        <p:nvSpPr>
          <p:cNvPr id="4" name="Rounded Rectangle 3"/>
          <p:cNvSpPr/>
          <p:nvPr/>
        </p:nvSpPr>
        <p:spPr>
          <a:xfrm>
            <a:off x="1828800" y="273318"/>
            <a:ext cx="3429000" cy="69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09800" y="485041"/>
            <a:ext cx="2579552" cy="369332"/>
          </a:xfrm>
          <a:prstGeom prst="rect">
            <a:avLst/>
          </a:prstGeom>
        </p:spPr>
        <p:txBody>
          <a:bodyPr wrap="none">
            <a:spAutoFit/>
          </a:bodyPr>
          <a:lstStyle/>
          <a:p>
            <a:r>
              <a:rPr lang="en-US" sz="1800" b="1" dirty="0">
                <a:solidFill>
                  <a:srgbClr val="C00000"/>
                </a:solidFill>
              </a:rPr>
              <a:t>II . </a:t>
            </a:r>
            <a:r>
              <a:rPr lang="en-US" sz="1600" b="1" dirty="0">
                <a:solidFill>
                  <a:srgbClr val="C00000"/>
                </a:solidFill>
              </a:rPr>
              <a:t>GIẢI QUYẾT VẤN ĐỀ </a:t>
            </a:r>
            <a:endParaRPr lang="en-US" sz="1800" b="1" dirty="0">
              <a:solidFill>
                <a:srgbClr val="C00000"/>
              </a:solidFill>
            </a:endParaRPr>
          </a:p>
        </p:txBody>
      </p:sp>
    </p:spTree>
    <p:extLst>
      <p:ext uri="{BB962C8B-B14F-4D97-AF65-F5344CB8AC3E}">
        <p14:creationId xmlns:p14="http://schemas.microsoft.com/office/powerpoint/2010/main" val="844047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6800" y="296092"/>
            <a:ext cx="7543800" cy="307777"/>
          </a:xfrm>
          <a:prstGeom prst="rect">
            <a:avLst/>
          </a:prstGeom>
        </p:spPr>
        <p:txBody>
          <a:bodyPr wrap="square">
            <a:spAutoFit/>
          </a:bodyPr>
          <a:lstStyle/>
          <a:p>
            <a:r>
              <a:rPr lang="vi-VN" b="1" i="1" dirty="0"/>
              <a:t>Trong quá trình nghiên cứu đề tài bản thân gặp một số thuận lợi và khó khăn sau:</a:t>
            </a:r>
            <a:endParaRPr lang="en-US" b="1" i="1" dirty="0"/>
          </a:p>
        </p:txBody>
      </p:sp>
      <p:graphicFrame>
        <p:nvGraphicFramePr>
          <p:cNvPr id="12" name="Table 11"/>
          <p:cNvGraphicFramePr>
            <a:graphicFrameLocks noGrp="1"/>
          </p:cNvGraphicFramePr>
          <p:nvPr>
            <p:extLst>
              <p:ext uri="{D42A27DB-BD31-4B8C-83A1-F6EECF244321}">
                <p14:modId xmlns:p14="http://schemas.microsoft.com/office/powerpoint/2010/main" val="3893056230"/>
              </p:ext>
            </p:extLst>
          </p:nvPr>
        </p:nvGraphicFramePr>
        <p:xfrm>
          <a:off x="533400" y="819150"/>
          <a:ext cx="8153400" cy="4089400"/>
        </p:xfrm>
        <a:graphic>
          <a:graphicData uri="http://schemas.openxmlformats.org/drawingml/2006/table">
            <a:tbl>
              <a:tblPr firstRow="1" bandRow="1">
                <a:tableStyleId>{A467840B-3918-4D54-A6B1-B34DBA776D33}</a:tableStyleId>
              </a:tblPr>
              <a:tblGrid>
                <a:gridCol w="45720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370840">
                <a:tc>
                  <a:txBody>
                    <a:bodyPr/>
                    <a:lstStyle/>
                    <a:p>
                      <a:pPr algn="ctr"/>
                      <a:r>
                        <a:rPr lang="en-US" b="1" dirty="0" err="1">
                          <a:ln>
                            <a:noFill/>
                          </a:ln>
                        </a:rPr>
                        <a:t>Thuận</a:t>
                      </a:r>
                      <a:r>
                        <a:rPr lang="en-US" b="1" baseline="0" dirty="0">
                          <a:ln>
                            <a:noFill/>
                          </a:ln>
                        </a:rPr>
                        <a:t> </a:t>
                      </a:r>
                      <a:r>
                        <a:rPr lang="en-US" b="1" baseline="0" dirty="0" err="1">
                          <a:ln>
                            <a:noFill/>
                          </a:ln>
                        </a:rPr>
                        <a:t>lợi</a:t>
                      </a:r>
                      <a:endParaRPr lang="en-US" b="1" dirty="0">
                        <a:ln>
                          <a:noFill/>
                        </a:ln>
                      </a:endParaRPr>
                    </a:p>
                  </a:txBody>
                  <a:tcPr>
                    <a:lnL w="19050" cap="flat" cmpd="sng" algn="ctr">
                      <a:noFill/>
                      <a:prstDash val="solid"/>
                      <a:round/>
                      <a:headEnd type="none" w="med" len="med"/>
                      <a:tailEnd type="none" w="med" len="med"/>
                    </a:lnL>
                    <a:lnR w="19050" cap="flat" cmpd="sng" algn="ctr">
                      <a:solidFill>
                        <a:schemeClr val="bg1">
                          <a:lumMod val="1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b="1" dirty="0" err="1">
                          <a:ln>
                            <a:noFill/>
                          </a:ln>
                        </a:rPr>
                        <a:t>Khó</a:t>
                      </a:r>
                      <a:r>
                        <a:rPr lang="en-US" b="1" baseline="0" dirty="0">
                          <a:ln>
                            <a:noFill/>
                          </a:ln>
                        </a:rPr>
                        <a:t> </a:t>
                      </a:r>
                      <a:r>
                        <a:rPr lang="en-US" b="1" baseline="0" dirty="0" err="1">
                          <a:ln>
                            <a:noFill/>
                          </a:ln>
                        </a:rPr>
                        <a:t>khăn</a:t>
                      </a:r>
                      <a:endParaRPr lang="en-US" b="1" dirty="0">
                        <a:ln>
                          <a:noFill/>
                        </a:ln>
                      </a:endParaRPr>
                    </a:p>
                  </a:txBody>
                  <a:tcPr>
                    <a:lnL w="19050" cap="flat" cmpd="sng" algn="ctr">
                      <a:solidFill>
                        <a:schemeClr val="bg1">
                          <a:lumMod val="1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370840">
                <a:tc>
                  <a:txBody>
                    <a:bodyPr/>
                    <a:lstStyle/>
                    <a:p>
                      <a:r>
                        <a:rPr lang="pt-PT" sz="1400" b="0" i="0" u="none" strike="noStrike" cap="none" dirty="0">
                          <a:solidFill>
                            <a:srgbClr val="000000"/>
                          </a:solidFill>
                          <a:effectLst/>
                          <a:latin typeface="Arial"/>
                          <a:ea typeface="Arial"/>
                          <a:cs typeface="Arial"/>
                          <a:sym typeface="Arial"/>
                        </a:rPr>
                        <a:t>- </a:t>
                      </a:r>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Được sự quan tâm, chỉ đạo sát sao về chuyên môn của phòng giáo dục và đào tạo. Đặc biệt của ban giám hiệu nhà trường của hai chị em bạn bè và đồng nghiệp.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Ban giám hiệu nhà trường tạo điều kiện cho tôi tham dự chuyên đề do phòng giáo dục và đào tạo tổ chức. Tham dự kiến tập một số chuyên đề do các lớp ở trong trường thực hiện.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Là một ngôi trường có phòng học khang trang, sạch đẹp.</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Môi trường rộng rãi, thoáng mát.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Trẻ khỏe mạnh, cùng độ tuổi, đi học đều.</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Bản thân là giáo viên có trình độ chuẩn về chuyên môn, nhiệt tình trong công tác chăm sóc nuôi dưỡng, giáo dục trẻ.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Một số Phụ huynh bước đầu đã quan tâm đến công tác chăm sóc giáo dục trẻ của nhà trường nói chung và những hoạt động của lớp nói riêng.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dirty="0">
                        <a:ln>
                          <a:noFill/>
                        </a:ln>
                      </a:endParaRPr>
                    </a:p>
                  </a:txBody>
                  <a:tcPr>
                    <a:lnL w="19050" cap="flat" cmpd="sng" algn="ctr">
                      <a:noFill/>
                      <a:prstDash val="solid"/>
                      <a:round/>
                      <a:headEnd type="none" w="med" len="med"/>
                      <a:tailEnd type="none" w="med" len="med"/>
                    </a:lnL>
                    <a:lnR w="19050" cap="flat" cmpd="sng" algn="ctr">
                      <a:solidFill>
                        <a:schemeClr val="bg1">
                          <a:lumMod val="10000"/>
                        </a:schemeClr>
                      </a:solidFill>
                      <a:prstDash val="solid"/>
                      <a:round/>
                      <a:headEnd type="none" w="med" len="med"/>
                      <a:tailEnd type="none" w="med" len="med"/>
                    </a:lnR>
                    <a:lnT w="19050" cap="flat" cmpd="sng" algn="ctr">
                      <a:solidFill>
                        <a:schemeClr val="bg1">
                          <a:lumMod val="1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PT" sz="1400" b="0" i="0" u="none" strike="noStrike" cap="none" dirty="0">
                          <a:solidFill>
                            <a:srgbClr val="000000"/>
                          </a:solidFill>
                          <a:effectLst/>
                          <a:latin typeface="Arial"/>
                          <a:ea typeface="Arial"/>
                          <a:cs typeface="Arial"/>
                          <a:sym typeface="Arial"/>
                        </a:rPr>
                        <a:t>- </a:t>
                      </a:r>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Các trang thiết bị đồ dùng, đồ chơi phục vụ công tác chăm sóc trẻ còn hạn chế.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Số trẻ đông nên giáo viên gặp khó khăn trong việc bao quát trẻ.</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Do đặc thù là trong phường có nhiều học sinh và ở nhiều nơi khác nhau đa số phụ huynh đi làm xa để trẻ ở nhà cho ông bà chăm nên sự trao đổi còn gập nhiều khó khăn.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pt-PT"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Phụ huynh đa phần chưa chia sẻ với nhà trường với giáo viên những khó khăn, luôn có những đòi hỏi không phù hợp với trường. Chính vì vậy sự phối hợp với phụ huynh học sinh.</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Do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trẻ</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còn</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nhút</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nhát</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trẻ</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còn</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hiếu</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tự</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kỷ</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chưa</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tích</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cực</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trong</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trải</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nghiệm</a:t>
                      </a:r>
                      <a:r>
                        <a:rPr lang="en-US"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endParaRPr lang="vi-VN" sz="1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dirty="0">
                        <a:ln>
                          <a:noFill/>
                        </a:ln>
                      </a:endParaRPr>
                    </a:p>
                  </a:txBody>
                  <a:tcPr>
                    <a:lnL w="19050" cap="flat" cmpd="sng" algn="ctr">
                      <a:solidFill>
                        <a:schemeClr val="bg1">
                          <a:lumMod val="1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lumMod val="1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69160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174112">
            <a:off x="-237175" y="3059400"/>
            <a:ext cx="24384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484470">
            <a:off x="7040014" y="3059401"/>
            <a:ext cx="24384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2971800" y="133351"/>
            <a:ext cx="2895600" cy="609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87417" y="209550"/>
            <a:ext cx="2403222" cy="369332"/>
          </a:xfrm>
          <a:prstGeom prst="rect">
            <a:avLst/>
          </a:prstGeom>
        </p:spPr>
        <p:txBody>
          <a:bodyPr wrap="none">
            <a:spAutoFit/>
          </a:bodyPr>
          <a:lstStyle/>
          <a:p>
            <a:r>
              <a:rPr lang="en-US" sz="1800" b="1" dirty="0">
                <a:solidFill>
                  <a:srgbClr val="C00000"/>
                </a:solidFill>
              </a:rPr>
              <a:t>2.  </a:t>
            </a:r>
            <a:r>
              <a:rPr lang="en-US" sz="1800" b="1" dirty="0" err="1">
                <a:solidFill>
                  <a:srgbClr val="C00000"/>
                </a:solidFill>
              </a:rPr>
              <a:t>Một</a:t>
            </a:r>
            <a:r>
              <a:rPr lang="en-US" sz="1800" b="1" dirty="0">
                <a:solidFill>
                  <a:srgbClr val="C00000"/>
                </a:solidFill>
              </a:rPr>
              <a:t> </a:t>
            </a:r>
            <a:r>
              <a:rPr lang="en-US" sz="1800" b="1" dirty="0" err="1">
                <a:solidFill>
                  <a:srgbClr val="C00000"/>
                </a:solidFill>
              </a:rPr>
              <a:t>số</a:t>
            </a:r>
            <a:r>
              <a:rPr lang="en-US" sz="1800" b="1" dirty="0">
                <a:solidFill>
                  <a:srgbClr val="C00000"/>
                </a:solidFill>
              </a:rPr>
              <a:t> </a:t>
            </a:r>
            <a:r>
              <a:rPr lang="en-US" sz="1800" b="1" dirty="0" err="1">
                <a:solidFill>
                  <a:srgbClr val="C00000"/>
                </a:solidFill>
              </a:rPr>
              <a:t>biện</a:t>
            </a:r>
            <a:r>
              <a:rPr lang="en-US" sz="1800" b="1" dirty="0">
                <a:solidFill>
                  <a:srgbClr val="C00000"/>
                </a:solidFill>
              </a:rPr>
              <a:t> </a:t>
            </a:r>
            <a:r>
              <a:rPr lang="en-US" sz="1800" b="1" dirty="0" err="1">
                <a:solidFill>
                  <a:srgbClr val="C00000"/>
                </a:solidFill>
              </a:rPr>
              <a:t>pháp</a:t>
            </a:r>
            <a:endParaRPr lang="en-US" sz="1800" b="1" dirty="0">
              <a:solidFill>
                <a:srgbClr val="C00000"/>
              </a:solidFill>
            </a:endParaRPr>
          </a:p>
        </p:txBody>
      </p:sp>
      <p:sp>
        <p:nvSpPr>
          <p:cNvPr id="13" name="Flowchart: Delay 12"/>
          <p:cNvSpPr/>
          <p:nvPr/>
        </p:nvSpPr>
        <p:spPr>
          <a:xfrm>
            <a:off x="1905000" y="1049320"/>
            <a:ext cx="1752600" cy="1522429"/>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Biện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pháp</a:t>
            </a:r>
            <a:r>
              <a:rPr lang="en-US" b="1" dirty="0">
                <a:solidFill>
                  <a:srgbClr val="C00000"/>
                </a:solidFill>
                <a:latin typeface="Times New Roman" panose="02020603050405020304" pitchFamily="18" charset="0"/>
                <a:cs typeface="Times New Roman" panose="02020603050405020304" pitchFamily="18" charset="0"/>
              </a:rPr>
              <a:t> 2:</a:t>
            </a:r>
            <a:r>
              <a:rPr lang="en-US" b="1" dirty="0">
                <a:latin typeface="Times New Roman" panose="02020603050405020304" pitchFamily="18" charset="0"/>
                <a:cs typeface="Times New Roman" panose="02020603050405020304" pitchFamily="18" charset="0"/>
              </a:rPr>
              <a:t> </a:t>
            </a:r>
          </a:p>
          <a:p>
            <a:r>
              <a:rPr lang="en-US" dirty="0" err="1">
                <a:solidFill>
                  <a:srgbClr val="C00000"/>
                </a:solidFill>
                <a:latin typeface="Times New Roman" panose="02020603050405020304" pitchFamily="18" charset="0"/>
                <a:cs typeface="Times New Roman" panose="02020603050405020304" pitchFamily="18" charset="0"/>
              </a:rPr>
              <a:t>Dạy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có</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hiệu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quả</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phù</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hợp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với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đặc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điểm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lứa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tuổi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sự</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yêu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thương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đối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với</a:t>
            </a:r>
            <a:r>
              <a:rPr lang="en-US"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a:t>
            </a:r>
            <a:r>
              <a:rPr lang="en-US" b="1" dirty="0">
                <a:solidFill>
                  <a:srgbClr val="C00000"/>
                </a:solidFill>
                <a:latin typeface="Times New Roman" panose="02020603050405020304" pitchFamily="18" charset="0"/>
                <a:cs typeface="Times New Roman" panose="02020603050405020304" pitchFamily="18" charset="0"/>
              </a:rPr>
              <a:t>.</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6" name="Flowchart: Delay 15"/>
          <p:cNvSpPr/>
          <p:nvPr/>
        </p:nvSpPr>
        <p:spPr>
          <a:xfrm>
            <a:off x="4348481" y="2952750"/>
            <a:ext cx="1752600" cy="144780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Times New Roman" panose="02020603050405020304" pitchFamily="18" charset="0"/>
                <a:cs typeface="Times New Roman" panose="02020603050405020304" pitchFamily="18" charset="0"/>
              </a:rPr>
              <a:t>Biện pháp </a:t>
            </a:r>
            <a:r>
              <a:rPr lang="vi-VN" b="1">
                <a:solidFill>
                  <a:srgbClr val="C00000"/>
                </a:solidFill>
                <a:latin typeface="Times New Roman" panose="02020603050405020304" pitchFamily="18" charset="0"/>
                <a:cs typeface="Times New Roman" panose="02020603050405020304" pitchFamily="18" charset="0"/>
              </a:rPr>
              <a:t>5</a:t>
            </a:r>
            <a:r>
              <a:rPr lang="en-US" b="1">
                <a:solidFill>
                  <a:srgbClr val="C00000"/>
                </a:solidFill>
                <a:latin typeface="Times New Roman" panose="02020603050405020304" pitchFamily="18" charset="0"/>
                <a:cs typeface="Times New Roman" panose="02020603050405020304" pitchFamily="18" charset="0"/>
              </a:rPr>
              <a:t>: </a:t>
            </a:r>
            <a:r>
              <a:rPr lang="en-US">
                <a:solidFill>
                  <a:srgbClr val="C00000"/>
                </a:solidFill>
                <a:latin typeface="Times New Roman" panose="02020603050405020304" pitchFamily="18" charset="0"/>
                <a:cs typeface="Times New Roman" panose="02020603050405020304" pitchFamily="18" charset="0"/>
              </a:rPr>
              <a:t>Phối hợp chặt chẽ giữa gia đình và nhà trường</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7" name="Flowchart: Delay 16"/>
          <p:cNvSpPr/>
          <p:nvPr/>
        </p:nvSpPr>
        <p:spPr>
          <a:xfrm>
            <a:off x="6400800" y="1079496"/>
            <a:ext cx="1905000" cy="1516948"/>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latin typeface="Times New Roman" panose="02020603050405020304" pitchFamily="18" charset="0"/>
              <a:cs typeface="Times New Roman" panose="02020603050405020304" pitchFamily="18" charset="0"/>
            </a:endParaRPr>
          </a:p>
        </p:txBody>
      </p:sp>
      <p:sp>
        <p:nvSpPr>
          <p:cNvPr id="18" name="Flowchart: Delay 17"/>
          <p:cNvSpPr/>
          <p:nvPr/>
        </p:nvSpPr>
        <p:spPr>
          <a:xfrm flipH="1">
            <a:off x="228600" y="1047748"/>
            <a:ext cx="1676400" cy="1522429"/>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Biện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pháp</a:t>
            </a:r>
            <a:r>
              <a:rPr lang="en-US" b="1" dirty="0">
                <a:solidFill>
                  <a:srgbClr val="C00000"/>
                </a:solidFill>
                <a:latin typeface="Times New Roman" panose="02020603050405020304" pitchFamily="18" charset="0"/>
                <a:cs typeface="Times New Roman" panose="02020603050405020304" pitchFamily="18" charset="0"/>
              </a:rPr>
              <a:t> 1: </a:t>
            </a:r>
            <a:r>
              <a:rPr lang="en-US" dirty="0" err="1">
                <a:solidFill>
                  <a:srgbClr val="C00000"/>
                </a:solidFill>
                <a:latin typeface="Times New Roman" panose="02020603050405020304" pitchFamily="18" charset="0"/>
                <a:cs typeface="Times New Roman" panose="02020603050405020304" pitchFamily="18" charset="0"/>
              </a:rPr>
              <a:t>Hãy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tôn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trọng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cảm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xúc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trẻ</a:t>
            </a:r>
            <a:endParaRPr lang="vi-VN" dirty="0">
              <a:solidFill>
                <a:srgbClr val="C00000"/>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0" name="Flowchart: Delay 19"/>
          <p:cNvSpPr/>
          <p:nvPr/>
        </p:nvSpPr>
        <p:spPr>
          <a:xfrm flipH="1">
            <a:off x="5334000" y="1079496"/>
            <a:ext cx="1981200" cy="1522429"/>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Biện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pháp</a:t>
            </a:r>
            <a:r>
              <a:rPr lang="en-US" b="1" dirty="0">
                <a:solidFill>
                  <a:srgbClr val="C00000"/>
                </a:solidFill>
                <a:latin typeface="Times New Roman" panose="02020603050405020304" pitchFamily="18" charset="0"/>
                <a:cs typeface="Times New Roman" panose="02020603050405020304" pitchFamily="18" charset="0"/>
              </a:rPr>
              <a:t> 3: </a:t>
            </a:r>
            <a:r>
              <a:rPr lang="en-US" dirty="0" err="1">
                <a:solidFill>
                  <a:srgbClr val="C00000"/>
                </a:solidFill>
                <a:latin typeface="Times New Roman" panose="02020603050405020304" pitchFamily="18" charset="0"/>
                <a:cs typeface="Times New Roman" panose="02020603050405020304" pitchFamily="18" charset="0"/>
              </a:rPr>
              <a:t>Xây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dựng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môi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trường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tập</a:t>
            </a:r>
            <a:r>
              <a:rPr lang="en-US" dirty="0">
                <a:solidFill>
                  <a:srgbClr val="C00000"/>
                </a:solidFill>
                <a:latin typeface="Times New Roman" panose="02020603050405020304" pitchFamily="18" charset="0"/>
                <a:cs typeface="Times New Roman" panose="02020603050405020304" pitchFamily="18" charset="0"/>
              </a:rPr>
              <a:t>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về</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thể</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chất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tinh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thần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dành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trẻ</a:t>
            </a:r>
            <a:endParaRPr lang="vi-VN" dirty="0">
              <a:solidFill>
                <a:srgbClr val="C00000"/>
              </a:solidFill>
              <a:latin typeface="Times New Roman" panose="02020603050405020304" pitchFamily="18" charset="0"/>
              <a:cs typeface="Times New Roman" panose="02020603050405020304" pitchFamily="18" charset="0"/>
            </a:endParaRPr>
          </a:p>
        </p:txBody>
      </p:sp>
      <p:sp>
        <p:nvSpPr>
          <p:cNvPr id="21" name="Flowchart: Delay 20"/>
          <p:cNvSpPr/>
          <p:nvPr/>
        </p:nvSpPr>
        <p:spPr>
          <a:xfrm flipH="1">
            <a:off x="2666999" y="2952750"/>
            <a:ext cx="1681481" cy="144780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Times New Roman" panose="02020603050405020304" pitchFamily="18" charset="0"/>
                <a:cs typeface="Times New Roman" panose="02020603050405020304" pitchFamily="18" charset="0"/>
              </a:rPr>
              <a:t>Biện pháp </a:t>
            </a:r>
            <a:r>
              <a:rPr lang="vi-VN" b="1">
                <a:solidFill>
                  <a:srgbClr val="C00000"/>
                </a:solidFill>
                <a:latin typeface="Times New Roman" panose="02020603050405020304" pitchFamily="18" charset="0"/>
                <a:cs typeface="Times New Roman" panose="02020603050405020304" pitchFamily="18" charset="0"/>
              </a:rPr>
              <a:t>4</a:t>
            </a:r>
            <a:r>
              <a:rPr lang="en-US" b="1">
                <a:solidFill>
                  <a:srgbClr val="C00000"/>
                </a:solidFill>
                <a:latin typeface="Times New Roman" panose="02020603050405020304" pitchFamily="18" charset="0"/>
                <a:cs typeface="Times New Roman" panose="02020603050405020304" pitchFamily="18" charset="0"/>
              </a:rPr>
              <a:t>: </a:t>
            </a:r>
            <a:r>
              <a:rPr lang="en-US">
                <a:solidFill>
                  <a:srgbClr val="C00000"/>
                </a:solidFill>
                <a:latin typeface="Times New Roman" panose="02020603050405020304" pitchFamily="18" charset="0"/>
                <a:cs typeface="Times New Roman" panose="02020603050405020304" pitchFamily="18" charset="0"/>
              </a:rPr>
              <a:t>Xây dựng môi trường lớp học  </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4977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 calcmode="lin" valueType="num">
                                      <p:cBhvr>
                                        <p:cTn id="34" dur="1000" fill="hold"/>
                                        <p:tgtEl>
                                          <p:spTgt spid="21"/>
                                        </p:tgtEl>
                                        <p:attrNameLst>
                                          <p:attrName>style.rotation</p:attrName>
                                        </p:attrNameLst>
                                      </p:cBhvr>
                                      <p:tavLst>
                                        <p:tav tm="0">
                                          <p:val>
                                            <p:fltVal val="90"/>
                                          </p:val>
                                        </p:tav>
                                        <p:tav tm="100000">
                                          <p:val>
                                            <p:fltVal val="0"/>
                                          </p:val>
                                        </p:tav>
                                      </p:tavLst>
                                    </p:anim>
                                    <p:animEffect transition="in" filter="fade">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2971800" y="209550"/>
            <a:ext cx="3276600" cy="914400"/>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Biện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pháp</a:t>
            </a:r>
            <a:r>
              <a:rPr lang="en-US" b="1" dirty="0">
                <a:solidFill>
                  <a:srgbClr val="C00000"/>
                </a:solidFill>
                <a:latin typeface="Times New Roman" panose="02020603050405020304" pitchFamily="18" charset="0"/>
                <a:cs typeface="Times New Roman" panose="02020603050405020304" pitchFamily="18" charset="0"/>
              </a:rPr>
              <a:t> 3: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môi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trường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tập</a:t>
            </a:r>
            <a:r>
              <a:rPr lang="en-US" b="1" dirty="0">
                <a:solidFill>
                  <a:srgbClr val="C00000"/>
                </a:solidFill>
                <a:latin typeface="Times New Roman" panose="02020603050405020304" pitchFamily="18" charset="0"/>
                <a:cs typeface="Times New Roman" panose="02020603050405020304" pitchFamily="18" charset="0"/>
              </a:rPr>
              <a:t> an </a:t>
            </a:r>
            <a:r>
              <a:rPr lang="en-US" b="1" dirty="0" err="1">
                <a:solidFill>
                  <a:srgbClr val="C00000"/>
                </a:solidFill>
                <a:latin typeface="Times New Roman" panose="02020603050405020304" pitchFamily="18" charset="0"/>
                <a:cs typeface="Times New Roman" panose="02020603050405020304" pitchFamily="18" charset="0"/>
              </a:rPr>
              <a:t>toàn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về</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thể</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chất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thần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dành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2" name="Flowchart: Alternate Process 11"/>
          <p:cNvSpPr/>
          <p:nvPr/>
        </p:nvSpPr>
        <p:spPr>
          <a:xfrm>
            <a:off x="533400" y="1428750"/>
            <a:ext cx="3276600" cy="3714750"/>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học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hạnh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phúc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gì</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giáo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dục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phải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tuyệt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đối</a:t>
            </a:r>
            <a:r>
              <a:rPr lang="en-US" dirty="0">
                <a:solidFill>
                  <a:schemeClr val="bg1">
                    <a:lumMod val="10000"/>
                  </a:schemeClr>
                </a:solidFill>
                <a:latin typeface="Times New Roman" panose="02020603050405020304" pitchFamily="18" charset="0"/>
                <a:cs typeface="Times New Roman" panose="02020603050405020304" pitchFamily="18" charset="0"/>
              </a:rPr>
              <a:t> an </a:t>
            </a:r>
            <a:r>
              <a:rPr lang="en-US" dirty="0" err="1">
                <a:solidFill>
                  <a:schemeClr val="bg1">
                    <a:lumMod val="10000"/>
                  </a:schemeClr>
                </a:solidFill>
                <a:latin typeface="Times New Roman" panose="02020603050405020304" pitchFamily="18" charset="0"/>
                <a:cs typeface="Times New Roman" panose="02020603050405020304" pitchFamily="18" charset="0"/>
              </a:rPr>
              <a:t>toàn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nói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không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với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lực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tất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cả</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cán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bộ</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giáo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viên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nhân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viên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các</a:t>
            </a:r>
            <a:r>
              <a:rPr lang="en-US" dirty="0">
                <a:solidFill>
                  <a:schemeClr val="bg1">
                    <a:lumMod val="10000"/>
                  </a:schemeClr>
                </a:solidFill>
                <a:latin typeface="Times New Roman" panose="02020603050405020304" pitchFamily="18" charset="0"/>
                <a:cs typeface="Times New Roman" panose="02020603050405020304" pitchFamily="18" charset="0"/>
              </a:rPr>
              <a:t> con </a:t>
            </a:r>
            <a:r>
              <a:rPr lang="en-US" dirty="0" err="1">
                <a:solidFill>
                  <a:schemeClr val="bg1">
                    <a:lumMod val="10000"/>
                  </a:schemeClr>
                </a:solidFill>
                <a:latin typeface="Times New Roman" panose="02020603050405020304" pitchFamily="18" charset="0"/>
                <a:cs typeface="Times New Roman" panose="02020603050405020304" pitchFamily="18" charset="0"/>
              </a:rPr>
              <a:t>đều</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sống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trong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tình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yêu</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thương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tôn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trọng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lẫn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nhau</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Mỗi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ngày</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đến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cô</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trò</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đều</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trong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tâm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thế</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vui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tươi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thoải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mái</a:t>
            </a:r>
            <a:r>
              <a:rPr lang="en-US" dirty="0">
                <a:solidFill>
                  <a:schemeClr val="bg1">
                    <a:lumMod val="10000"/>
                  </a:schemeClr>
                </a:solidFill>
                <a:latin typeface="Times New Roman" panose="02020603050405020304" pitchFamily="18" charset="0"/>
                <a:cs typeface="Times New Roman" panose="02020603050405020304" pitchFamily="18" charset="0"/>
              </a:rPr>
              <a:t>. </a:t>
            </a:r>
            <a:endParaRPr lang="vi-VN" dirty="0">
              <a:solidFill>
                <a:schemeClr val="bg1">
                  <a:lumMod val="10000"/>
                </a:schemeClr>
              </a:solidFill>
              <a:latin typeface="Times New Roman" panose="02020603050405020304" pitchFamily="18" charset="0"/>
              <a:cs typeface="Times New Roman" panose="02020603050405020304" pitchFamily="18" charset="0"/>
            </a:endParaRPr>
          </a:p>
          <a:p>
            <a:r>
              <a:rPr lang="en-US" dirty="0" err="1">
                <a:solidFill>
                  <a:schemeClr val="bg1">
                    <a:lumMod val="10000"/>
                  </a:schemeClr>
                </a:solidFill>
                <a:latin typeface="Times New Roman" panose="02020603050405020304" pitchFamily="18" charset="0"/>
                <a:cs typeface="Times New Roman" panose="02020603050405020304" pitchFamily="18" charset="0"/>
              </a:rPr>
              <a:t>Môi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giáo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dục</a:t>
            </a:r>
            <a:r>
              <a:rPr lang="en-US" dirty="0">
                <a:solidFill>
                  <a:schemeClr val="bg1">
                    <a:lumMod val="10000"/>
                  </a:schemeClr>
                </a:solidFill>
                <a:latin typeface="Times New Roman" panose="02020603050405020304" pitchFamily="18" charset="0"/>
                <a:cs typeface="Times New Roman" panose="02020603050405020304" pitchFamily="18" charset="0"/>
              </a:rPr>
              <a:t> an </a:t>
            </a:r>
            <a:r>
              <a:rPr lang="en-US" dirty="0" err="1">
                <a:solidFill>
                  <a:schemeClr val="bg1">
                    <a:lumMod val="10000"/>
                  </a:schemeClr>
                </a:solidFill>
                <a:latin typeface="Times New Roman" panose="02020603050405020304" pitchFamily="18" charset="0"/>
                <a:cs typeface="Times New Roman" panose="02020603050405020304" pitchFamily="18" charset="0"/>
              </a:rPr>
              <a:t>toàn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đối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với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lứa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tuổi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mầm</a:t>
            </a:r>
            <a:r>
              <a:rPr lang="en-US" dirty="0">
                <a:solidFill>
                  <a:schemeClr val="bg1">
                    <a:lumMod val="10000"/>
                  </a:schemeClr>
                </a:solidFill>
                <a:latin typeface="Times New Roman" panose="02020603050405020304" pitchFamily="18" charset="0"/>
                <a:cs typeface="Times New Roman" panose="02020603050405020304" pitchFamily="18" charset="0"/>
              </a:rPr>
              <a:t> non bao </a:t>
            </a:r>
            <a:r>
              <a:rPr lang="en-US" dirty="0" err="1">
                <a:solidFill>
                  <a:schemeClr val="bg1">
                    <a:lumMod val="10000"/>
                  </a:schemeClr>
                </a:solidFill>
                <a:latin typeface="Times New Roman" panose="02020603050405020304" pitchFamily="18" charset="0"/>
                <a:cs typeface="Times New Roman" panose="02020603050405020304" pitchFamily="18" charset="0"/>
              </a:rPr>
              <a:t>gồm</a:t>
            </a:r>
            <a:r>
              <a:rPr lang="en-US" dirty="0">
                <a:solidFill>
                  <a:schemeClr val="bg1">
                    <a:lumMod val="10000"/>
                  </a:schemeClr>
                </a:solidFill>
                <a:latin typeface="Times New Roman" panose="02020603050405020304" pitchFamily="18" charset="0"/>
                <a:cs typeface="Times New Roman" panose="02020603050405020304" pitchFamily="18" charset="0"/>
              </a:rPr>
              <a:t> an </a:t>
            </a:r>
            <a:r>
              <a:rPr lang="en-US" dirty="0" err="1">
                <a:solidFill>
                  <a:schemeClr val="bg1">
                    <a:lumMod val="10000"/>
                  </a:schemeClr>
                </a:solidFill>
                <a:latin typeface="Times New Roman" panose="02020603050405020304" pitchFamily="18" charset="0"/>
                <a:cs typeface="Times New Roman" panose="02020603050405020304" pitchFamily="18" charset="0"/>
              </a:rPr>
              <a:t>toàn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về</a:t>
            </a:r>
            <a:r>
              <a:rPr lang="en-US" dirty="0">
                <a:solidFill>
                  <a:schemeClr val="bg1">
                    <a:lumMod val="10000"/>
                  </a:schemeClr>
                </a:solidFill>
                <a:latin typeface="Times New Roman" panose="02020603050405020304" pitchFamily="18" charset="0"/>
                <a:cs typeface="Times New Roman" panose="02020603050405020304" pitchFamily="18" charset="0"/>
              </a:rPr>
              <a:t> “ </a:t>
            </a:r>
            <a:r>
              <a:rPr lang="en-US" dirty="0" err="1">
                <a:solidFill>
                  <a:schemeClr val="bg1">
                    <a:lumMod val="10000"/>
                  </a:schemeClr>
                </a:solidFill>
                <a:latin typeface="Times New Roman" panose="02020603050405020304" pitchFamily="18" charset="0"/>
                <a:cs typeface="Times New Roman" panose="02020603050405020304" pitchFamily="18" charset="0"/>
              </a:rPr>
              <a:t>thể</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chất</a:t>
            </a:r>
            <a:r>
              <a:rPr lang="en-US" dirty="0">
                <a:solidFill>
                  <a:schemeClr val="bg1">
                    <a:lumMod val="10000"/>
                  </a:schemeClr>
                </a:solidFill>
                <a:latin typeface="Times New Roman" panose="02020603050405020304" pitchFamily="18" charset="0"/>
                <a:cs typeface="Times New Roman" panose="02020603050405020304" pitchFamily="18" charset="0"/>
              </a:rPr>
              <a:t> ”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 </a:t>
            </a:r>
            <a:r>
              <a:rPr lang="en-US" dirty="0" err="1">
                <a:solidFill>
                  <a:schemeClr val="bg1">
                    <a:lumMod val="10000"/>
                  </a:schemeClr>
                </a:solidFill>
                <a:latin typeface="Times New Roman" panose="02020603050405020304" pitchFamily="18" charset="0"/>
                <a:cs typeface="Times New Roman" panose="02020603050405020304" pitchFamily="18" charset="0"/>
              </a:rPr>
              <a:t>tinh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thần</a:t>
            </a:r>
            <a:r>
              <a:rPr lang="en-US" dirty="0">
                <a:solidFill>
                  <a:schemeClr val="bg1">
                    <a:lumMod val="10000"/>
                  </a:schemeClr>
                </a:solidFill>
                <a:latin typeface="Times New Roman" panose="02020603050405020304" pitchFamily="18" charset="0"/>
                <a:cs typeface="Times New Roman" panose="02020603050405020304" pitchFamily="18" charset="0"/>
              </a:rPr>
              <a:t> ”. </a:t>
            </a:r>
            <a:r>
              <a:rPr lang="en-US" dirty="0" err="1">
                <a:solidFill>
                  <a:schemeClr val="bg1">
                    <a:lumMod val="10000"/>
                  </a:schemeClr>
                </a:solidFill>
                <a:latin typeface="Times New Roman" panose="02020603050405020304" pitchFamily="18" charset="0"/>
                <a:cs typeface="Times New Roman" panose="02020603050405020304" pitchFamily="18" charset="0"/>
              </a:rPr>
              <a:t>Giáo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viên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học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sinh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phải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bảo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vệ</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không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có</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sự</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xúc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phạm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về</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thể</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xác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tinh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thần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để</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mỗi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đến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có</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cảm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nhận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như</a:t>
            </a:r>
            <a:r>
              <a:rPr lang="en-US" dirty="0">
                <a:solidFill>
                  <a:schemeClr val="bg1">
                    <a:lumMod val="10000"/>
                  </a:schemeClr>
                </a:solidFill>
                <a:latin typeface="Times New Roman" panose="02020603050405020304" pitchFamily="18" charset="0"/>
                <a:cs typeface="Times New Roman" panose="02020603050405020304" pitchFamily="18" charset="0"/>
              </a:rPr>
              <a:t> ở </a:t>
            </a:r>
            <a:r>
              <a:rPr lang="en-US" dirty="0" err="1">
                <a:solidFill>
                  <a:schemeClr val="bg1">
                    <a:lumMod val="10000"/>
                  </a:schemeClr>
                </a:solidFill>
                <a:latin typeface="Times New Roman" panose="02020603050405020304" pitchFamily="18" charset="0"/>
                <a:cs typeface="Times New Roman" panose="02020603050405020304" pitchFamily="18" charset="0"/>
              </a:rPr>
              <a:t>nhà</a:t>
            </a:r>
            <a:r>
              <a:rPr lang="en-US"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3" name="Flowchart: Alternate Process 12"/>
          <p:cNvSpPr/>
          <p:nvPr/>
        </p:nvSpPr>
        <p:spPr>
          <a:xfrm>
            <a:off x="4114800" y="1495425"/>
            <a:ext cx="4800600" cy="3581400"/>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bg1">
                    <a:lumMod val="10000"/>
                  </a:schemeClr>
                </a:solidFill>
                <a:latin typeface="Times New Roman" panose="02020603050405020304" pitchFamily="18" charset="0"/>
                <a:cs typeface="Times New Roman" panose="02020603050405020304" pitchFamily="18" charset="0"/>
              </a:rPr>
              <a:t>Cô</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tinh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thần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món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của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các</a:t>
            </a:r>
            <a:r>
              <a:rPr lang="en-US" dirty="0">
                <a:solidFill>
                  <a:schemeClr val="bg1">
                    <a:lumMod val="10000"/>
                  </a:schemeClr>
                </a:solidFill>
                <a:latin typeface="Times New Roman" panose="02020603050405020304" pitchFamily="18" charset="0"/>
                <a:cs typeface="Times New Roman" panose="02020603050405020304" pitchFamily="18" charset="0"/>
              </a:rPr>
              <a:t> con,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một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giáo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viên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chuẩn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nghề</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nghiệp</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đã</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nắm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bắt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tâm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lý</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của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các</a:t>
            </a:r>
            <a:r>
              <a:rPr lang="en-US" dirty="0">
                <a:solidFill>
                  <a:schemeClr val="bg1">
                    <a:lumMod val="10000"/>
                  </a:schemeClr>
                </a:solidFill>
                <a:latin typeface="Times New Roman" panose="02020603050405020304" pitchFamily="18" charset="0"/>
                <a:cs typeface="Times New Roman" panose="02020603050405020304" pitchFamily="18" charset="0"/>
              </a:rPr>
              <a:t> con </a:t>
            </a:r>
            <a:r>
              <a:rPr lang="en-US" dirty="0" err="1">
                <a:solidFill>
                  <a:schemeClr val="bg1">
                    <a:lumMod val="10000"/>
                  </a:schemeClr>
                </a:solidFill>
                <a:latin typeface="Times New Roman" panose="02020603050405020304" pitchFamily="18" charset="0"/>
                <a:cs typeface="Times New Roman" panose="02020603050405020304" pitchFamily="18" charset="0"/>
              </a:rPr>
              <a:t>theo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đúng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lứa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tuổi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việc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nắm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bắt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tâm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lý</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của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các</a:t>
            </a:r>
            <a:r>
              <a:rPr lang="en-US" dirty="0">
                <a:solidFill>
                  <a:schemeClr val="bg1">
                    <a:lumMod val="10000"/>
                  </a:schemeClr>
                </a:solidFill>
                <a:latin typeface="Times New Roman" panose="02020603050405020304" pitchFamily="18" charset="0"/>
                <a:cs typeface="Times New Roman" panose="02020603050405020304" pitchFamily="18" charset="0"/>
              </a:rPr>
              <a:t> con </a:t>
            </a:r>
            <a:r>
              <a:rPr lang="en-US" dirty="0" err="1">
                <a:solidFill>
                  <a:schemeClr val="bg1">
                    <a:lumMod val="10000"/>
                  </a:schemeClr>
                </a:solidFill>
                <a:latin typeface="Times New Roman" panose="02020603050405020304" pitchFamily="18" charset="0"/>
                <a:cs typeface="Times New Roman" panose="02020603050405020304" pitchFamily="18" charset="0"/>
              </a:rPr>
              <a:t>nghĩa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mình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đã</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nắm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bắt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niềm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vui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ước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muốn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cũng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như</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khát</a:t>
            </a:r>
            <a:r>
              <a:rPr lang="en-US" dirty="0">
                <a:solidFill>
                  <a:schemeClr val="bg1">
                    <a:lumMod val="10000"/>
                  </a:schemeClr>
                </a:solidFill>
                <a:latin typeface="Times New Roman" panose="02020603050405020304" pitchFamily="18" charset="0"/>
                <a:cs typeface="Times New Roman" panose="02020603050405020304" pitchFamily="18" charset="0"/>
              </a:rPr>
              <a:t> khao </a:t>
            </a:r>
            <a:r>
              <a:rPr lang="en-US" dirty="0" err="1">
                <a:solidFill>
                  <a:schemeClr val="bg1">
                    <a:lumMod val="10000"/>
                  </a:schemeClr>
                </a:solidFill>
                <a:latin typeface="Times New Roman" panose="02020603050405020304" pitchFamily="18" charset="0"/>
                <a:cs typeface="Times New Roman" panose="02020603050405020304" pitchFamily="18" charset="0"/>
              </a:rPr>
              <a:t>của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ra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hệ</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thống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câu</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hỏi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động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viên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như</a:t>
            </a:r>
            <a:r>
              <a:rPr lang="en-US" dirty="0">
                <a:solidFill>
                  <a:schemeClr val="bg1">
                    <a:lumMod val="10000"/>
                  </a:schemeClr>
                </a:solidFill>
                <a:latin typeface="Times New Roman" panose="02020603050405020304" pitchFamily="18" charset="0"/>
                <a:cs typeface="Times New Roman" panose="02020603050405020304" pitchFamily="18" charset="0"/>
              </a:rPr>
              <a:t> “ Con </a:t>
            </a:r>
            <a:r>
              <a:rPr lang="en-US" dirty="0" err="1">
                <a:solidFill>
                  <a:schemeClr val="bg1">
                    <a:lumMod val="10000"/>
                  </a:schemeClr>
                </a:solidFill>
                <a:latin typeface="Times New Roman" panose="02020603050405020304" pitchFamily="18" charset="0"/>
                <a:cs typeface="Times New Roman" panose="02020603050405020304" pitchFamily="18" charset="0"/>
              </a:rPr>
              <a:t>cần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gì</a:t>
            </a:r>
            <a:r>
              <a:rPr lang="en-US" dirty="0">
                <a:solidFill>
                  <a:schemeClr val="bg1">
                    <a:lumMod val="10000"/>
                  </a:schemeClr>
                </a:solidFill>
                <a:latin typeface="Times New Roman" panose="02020603050405020304" pitchFamily="18" charset="0"/>
                <a:cs typeface="Times New Roman" panose="02020603050405020304" pitchFamily="18" charset="0"/>
              </a:rPr>
              <a:t>” “ </a:t>
            </a:r>
            <a:r>
              <a:rPr lang="en-US" dirty="0" err="1">
                <a:solidFill>
                  <a:schemeClr val="bg1">
                    <a:lumMod val="10000"/>
                  </a:schemeClr>
                </a:solidFill>
                <a:latin typeface="Times New Roman" panose="02020603050405020304" pitchFamily="18" charset="0"/>
                <a:cs typeface="Times New Roman" panose="02020603050405020304" pitchFamily="18" charset="0"/>
              </a:rPr>
              <a:t>Cô</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nghĩ</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còn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Khi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đảm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bảo</a:t>
            </a:r>
            <a:r>
              <a:rPr lang="en-US" dirty="0">
                <a:solidFill>
                  <a:schemeClr val="bg1">
                    <a:lumMod val="10000"/>
                  </a:schemeClr>
                </a:solidFill>
                <a:latin typeface="Times New Roman" panose="02020603050405020304" pitchFamily="18" charset="0"/>
                <a:cs typeface="Times New Roman" panose="02020603050405020304" pitchFamily="18" charset="0"/>
              </a:rPr>
              <a:t> an </a:t>
            </a:r>
            <a:r>
              <a:rPr lang="en-US" dirty="0" err="1">
                <a:solidFill>
                  <a:schemeClr val="bg1">
                    <a:lumMod val="10000"/>
                  </a:schemeClr>
                </a:solidFill>
                <a:latin typeface="Times New Roman" panose="02020603050405020304" pitchFamily="18" charset="0"/>
                <a:cs typeface="Times New Roman" panose="02020603050405020304" pitchFamily="18" charset="0"/>
              </a:rPr>
              <a:t>toàn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đầy</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đủ</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cả</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thể</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chất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lẫn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tinh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thần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sẽ</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toàn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diện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phương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trâm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của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mầm</a:t>
            </a:r>
            <a:r>
              <a:rPr lang="en-US" dirty="0">
                <a:solidFill>
                  <a:schemeClr val="bg1">
                    <a:lumMod val="10000"/>
                  </a:schemeClr>
                </a:solidFill>
                <a:latin typeface="Times New Roman" panose="02020603050405020304" pitchFamily="18" charset="0"/>
                <a:cs typeface="Times New Roman" panose="02020603050405020304" pitchFamily="18" charset="0"/>
              </a:rPr>
              <a:t> non HHD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mang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đến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cho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nhận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thức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kỹ</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năng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học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tập</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thẩm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mỹ</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sáng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tạo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ngôn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ngữ</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giao</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tiếp</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xã</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hội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tình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cảm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kỹ</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năng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sống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phát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triển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thể</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chất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sức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khỏe</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vận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động</a:t>
            </a:r>
            <a:r>
              <a:rPr lang="en-US" dirty="0">
                <a:solidFill>
                  <a:schemeClr val="bg1">
                    <a:lumMod val="10000"/>
                  </a:schemeClr>
                </a:solidFill>
                <a:latin typeface="Times New Roman" panose="02020603050405020304" pitchFamily="18" charset="0"/>
                <a:cs typeface="Times New Roman" panose="02020603050405020304" pitchFamily="18" charset="0"/>
              </a:rPr>
              <a:t>. </a:t>
            </a:r>
            <a:endParaRPr lang="vi-VN" dirty="0">
              <a:solidFill>
                <a:schemeClr val="bg1">
                  <a:lumMod val="10000"/>
                </a:schemeClr>
              </a:solidFill>
              <a:latin typeface="Times New Roman" panose="02020603050405020304" pitchFamily="18" charset="0"/>
              <a:cs typeface="Times New Roman" panose="02020603050405020304" pitchFamily="18" charset="0"/>
            </a:endParaRPr>
          </a:p>
          <a:p>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đến</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học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với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một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niềm</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vui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thì</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đấy</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gọi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là</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một</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ngôi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hạnh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phúc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bởi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môi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trường</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hạnh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phúc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khi</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đứa</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trẻ</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được</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hạnh</a:t>
            </a:r>
            <a:r>
              <a:rPr lang="en-US" dirty="0">
                <a:solidFill>
                  <a:schemeClr val="bg1">
                    <a:lumMod val="10000"/>
                  </a:schemeClr>
                </a:solidFill>
                <a:latin typeface="Times New Roman" panose="02020603050405020304" pitchFamily="18" charset="0"/>
                <a:cs typeface="Times New Roman" panose="02020603050405020304" pitchFamily="18" charset="0"/>
              </a:rPr>
              <a:t> </a:t>
            </a:r>
            <a:r>
              <a:rPr lang="en-US" dirty="0" err="1">
                <a:solidFill>
                  <a:schemeClr val="bg1">
                    <a:lumMod val="10000"/>
                  </a:schemeClr>
                </a:solidFill>
                <a:latin typeface="Times New Roman" panose="02020603050405020304" pitchFamily="18" charset="0"/>
                <a:cs typeface="Times New Roman" panose="02020603050405020304" pitchFamily="18" charset="0"/>
              </a:rPr>
              <a:t>phúc</a:t>
            </a:r>
            <a:r>
              <a:rPr lang="en-US" dirty="0">
                <a:solidFill>
                  <a:schemeClr val="bg1">
                    <a:lumMod val="10000"/>
                  </a:schemeClr>
                </a:solidFill>
                <a:latin typeface="Times New Roman" panose="02020603050405020304" pitchFamily="18" charset="0"/>
                <a:cs typeface="Times New Roman" panose="02020603050405020304" pitchFamily="18" charset="0"/>
              </a:rPr>
              <a:t>. </a:t>
            </a:r>
            <a:endParaRPr lang="vi-VN" dirty="0">
              <a:solidFill>
                <a:schemeClr val="bg1">
                  <a:lumMod val="10000"/>
                </a:schemeClr>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0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90800" y="133350"/>
            <a:ext cx="3886200" cy="1295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latin typeface="Times New Roman" panose="02020603050405020304" pitchFamily="18" charset="0"/>
                <a:cs typeface="Times New Roman" panose="02020603050405020304" pitchFamily="18" charset="0"/>
              </a:rPr>
              <a:t>Trường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tổ</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chức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sách</a:t>
            </a:r>
            <a:r>
              <a:rPr lang="en-US" dirty="0">
                <a:solidFill>
                  <a:srgbClr val="C00000"/>
                </a:solidFill>
                <a:latin typeface="Times New Roman" panose="02020603050405020304" pitchFamily="18" charset="0"/>
                <a:cs typeface="Times New Roman" panose="02020603050405020304" pitchFamily="18" charset="0"/>
              </a:rPr>
              <a:t> ở </a:t>
            </a:r>
            <a:r>
              <a:rPr lang="en-US" dirty="0" err="1">
                <a:solidFill>
                  <a:srgbClr val="C00000"/>
                </a:solidFill>
                <a:latin typeface="Times New Roman" panose="02020603050405020304" pitchFamily="18" charset="0"/>
                <a:cs typeface="Times New Roman" panose="02020603050405020304" pitchFamily="18" charset="0"/>
              </a:rPr>
              <a:t>thư</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con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trường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tạo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trẻ</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thoải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mái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vui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vẻ</a:t>
            </a:r>
            <a:r>
              <a:rPr lang="en-US" dirty="0">
                <a:solidFill>
                  <a:srgbClr val="C00000"/>
                </a:solidFill>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680F2FD5-B3C5-69B3-A8BA-F8E385053AB6}"/>
              </a:ext>
            </a:extLst>
          </p:cNvPr>
          <p:cNvPicPr>
            <a:picLocks noChangeAspect="1"/>
          </p:cNvPicPr>
          <p:nvPr/>
        </p:nvPicPr>
        <p:blipFill>
          <a:blip r:embed="rId2"/>
          <a:stretch>
            <a:fillRect/>
          </a:stretch>
        </p:blipFill>
        <p:spPr>
          <a:xfrm>
            <a:off x="6096000" y="1809750"/>
            <a:ext cx="2620117" cy="2362200"/>
          </a:xfrm>
          <a:prstGeom prst="rect">
            <a:avLst/>
          </a:prstGeom>
        </p:spPr>
      </p:pic>
      <p:pic>
        <p:nvPicPr>
          <p:cNvPr id="9" name="Picture 8">
            <a:extLst>
              <a:ext uri="{FF2B5EF4-FFF2-40B4-BE49-F238E27FC236}">
                <a16:creationId xmlns:a16="http://schemas.microsoft.com/office/drawing/2014/main" id="{D1212560-2CD1-1F16-390F-16BF92EC37C4}"/>
              </a:ext>
            </a:extLst>
          </p:cNvPr>
          <p:cNvPicPr>
            <a:picLocks noChangeAspect="1"/>
          </p:cNvPicPr>
          <p:nvPr/>
        </p:nvPicPr>
        <p:blipFill>
          <a:blip r:embed="rId3"/>
          <a:stretch>
            <a:fillRect/>
          </a:stretch>
        </p:blipFill>
        <p:spPr>
          <a:xfrm>
            <a:off x="3048000" y="2724150"/>
            <a:ext cx="2819399" cy="2286000"/>
          </a:xfrm>
          <a:prstGeom prst="rect">
            <a:avLst/>
          </a:prstGeom>
        </p:spPr>
      </p:pic>
      <p:pic>
        <p:nvPicPr>
          <p:cNvPr id="11" name="Picture 10">
            <a:extLst>
              <a:ext uri="{FF2B5EF4-FFF2-40B4-BE49-F238E27FC236}">
                <a16:creationId xmlns:a16="http://schemas.microsoft.com/office/drawing/2014/main" id="{A46BF444-219E-A322-FF48-D3221E2C9B27}"/>
              </a:ext>
            </a:extLst>
          </p:cNvPr>
          <p:cNvPicPr>
            <a:picLocks noChangeAspect="1"/>
          </p:cNvPicPr>
          <p:nvPr/>
        </p:nvPicPr>
        <p:blipFill>
          <a:blip r:embed="rId4"/>
          <a:stretch>
            <a:fillRect/>
          </a:stretch>
        </p:blipFill>
        <p:spPr>
          <a:xfrm>
            <a:off x="199282" y="1809750"/>
            <a:ext cx="2620117" cy="2362200"/>
          </a:xfrm>
          <a:prstGeom prst="rect">
            <a:avLst/>
          </a:prstGeom>
        </p:spPr>
      </p:pic>
    </p:spTree>
    <p:extLst>
      <p:ext uri="{BB962C8B-B14F-4D97-AF65-F5344CB8AC3E}">
        <p14:creationId xmlns:p14="http://schemas.microsoft.com/office/powerpoint/2010/main" val="1240329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Eisteddfod Wales' Cultural Celebration - Thesis Defense by Slidesgo">
  <a:themeElements>
    <a:clrScheme name="Simple Light">
      <a:dk1>
        <a:srgbClr val="282851"/>
      </a:dk1>
      <a:lt1>
        <a:srgbClr val="FFF9EE"/>
      </a:lt1>
      <a:dk2>
        <a:srgbClr val="7C83BC"/>
      </a:dk2>
      <a:lt2>
        <a:srgbClr val="F58700"/>
      </a:lt2>
      <a:accent1>
        <a:srgbClr val="AFC876"/>
      </a:accent1>
      <a:accent2>
        <a:srgbClr val="FFFFFF"/>
      </a:accent2>
      <a:accent3>
        <a:srgbClr val="FFFFFF"/>
      </a:accent3>
      <a:accent4>
        <a:srgbClr val="FFFFFF"/>
      </a:accent4>
      <a:accent5>
        <a:srgbClr val="FFFFFF"/>
      </a:accent5>
      <a:accent6>
        <a:srgbClr val="FFFFFF"/>
      </a:accent6>
      <a:hlink>
        <a:srgbClr val="2828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TotalTime>
  <Words>1468</Words>
  <Application>Microsoft Office PowerPoint</Application>
  <PresentationFormat>On-screen Show (16:9)</PresentationFormat>
  <Paragraphs>64</Paragraphs>
  <Slides>13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Times New Roman</vt:lpstr>
      <vt:lpstr>Arial</vt:lpstr>
      <vt:lpstr>Calibri</vt:lpstr>
      <vt:lpstr>Bebas Neue</vt:lpstr>
      <vt:lpstr>Russo One</vt:lpstr>
      <vt:lpstr>Bodoni Moda</vt:lpstr>
      <vt:lpstr>Overpass</vt:lpstr>
      <vt:lpstr>Eisteddfod Wales' Cultural Celebration - Thesis Defense by Slidesgo</vt:lpstr>
      <vt:lpstr> ĐỀ TÀI Một số biện pháp thực hiện tốt phong trào xây dựng Trường học hạnh phúc.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ĐỀ TÀI MỘT SỐ BIỆN PHÁP  GIÁO DỤC LỄ GIÁO CHO TRẺ 4-5 TUỔI</dc:title>
  <dc:creator>Techsi.vn</dc:creator>
  <cp:lastModifiedBy>Techsi.vn</cp:lastModifiedBy>
  <cp:revision>120</cp:revision>
  <dcterms:modified xsi:type="dcterms:W3CDTF">2023-11-15T09:11:28Z</dcterms:modified>
</cp:coreProperties>
</file>