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7010400" cy="9296400"/>
  <p:embeddedFontLst>
    <p:embeddedFont>
      <p:font typeface="Muli Bold" panose="020B0604020202020204" charset="0"/>
      <p:regular r:id="rId17"/>
    </p:embeddedFont>
    <p:embeddedFont>
      <p:font typeface="DejaVu Serif Bold" panose="020B0604020202020204" charset="0"/>
      <p:regular r:id="rId18"/>
    </p:embeddedFont>
    <p:embeddedFont>
      <p:font typeface="Calibri" panose="020F0502020204030204" pitchFamily="34" charset="0"/>
      <p:regular r:id="rId19"/>
      <p:bold r:id="rId20"/>
      <p:italic r:id="rId21"/>
      <p:boldItalic r:id="rId22"/>
    </p:embeddedFont>
    <p:embeddedFont>
      <p:font typeface="Bungee Shade" panose="020B0604020202020204" charset="0"/>
      <p:regular r:id="rId23"/>
    </p:embeddedFont>
    <p:embeddedFont>
      <p:font typeface="Arimo Bold" panose="020B0604020202020204" charset="0"/>
      <p:regular r:id="rId24"/>
    </p:embeddedFont>
    <p:embeddedFont>
      <p:font typeface="Noto Sans Bold" panose="020B0802040504020204" pitchFamily="34" charset="0"/>
      <p:regular r:id="rId25"/>
      <p:bold r:id="rId26"/>
    </p:embeddedFont>
    <p:embeddedFont>
      <p:font typeface="Hit and Run"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36.gif"/><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2.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65.svg"/></Relationships>
</file>

<file path=ppt/slides/_rels/slide1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9.svg"/><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38.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52.png"/><Relationship Id="rId3" Type="http://schemas.openxmlformats.org/officeDocument/2006/relationships/image" Target="../media/image46.jpeg"/><Relationship Id="rId7" Type="http://schemas.openxmlformats.org/officeDocument/2006/relationships/image" Target="../media/image49.png"/><Relationship Id="rId12" Type="http://schemas.openxmlformats.org/officeDocument/2006/relationships/image" Target="../media/image85.svg"/><Relationship Id="rId2" Type="http://schemas.openxmlformats.org/officeDocument/2006/relationships/image" Target="../media/image45.jpeg"/><Relationship Id="rId16" Type="http://schemas.openxmlformats.org/officeDocument/2006/relationships/image" Target="../media/image89.sv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51.png"/><Relationship Id="rId5" Type="http://schemas.openxmlformats.org/officeDocument/2006/relationships/image" Target="../media/image48.png"/><Relationship Id="rId15" Type="http://schemas.openxmlformats.org/officeDocument/2006/relationships/image" Target="../media/image53.png"/><Relationship Id="rId10" Type="http://schemas.openxmlformats.org/officeDocument/2006/relationships/image" Target="../media/image83.svg"/><Relationship Id="rId4" Type="http://schemas.openxmlformats.org/officeDocument/2006/relationships/image" Target="../media/image47.jpeg"/><Relationship Id="rId9" Type="http://schemas.openxmlformats.org/officeDocument/2006/relationships/image" Target="../media/image50.png"/><Relationship Id="rId14" Type="http://schemas.openxmlformats.org/officeDocument/2006/relationships/image" Target="../media/image87.svg"/></Relationships>
</file>

<file path=ppt/slides/_rels/slide14.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91.svg"/><Relationship Id="rId7" Type="http://schemas.openxmlformats.org/officeDocument/2006/relationships/image" Target="../media/image57.gif"/><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93.sv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0.svg"/><Relationship Id="rId7" Type="http://schemas.openxmlformats.org/officeDocument/2006/relationships/image" Target="../media/image102.svg"/><Relationship Id="rId12" Type="http://schemas.openxmlformats.org/officeDocument/2006/relationships/image" Target="../media/image65.gif"/><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06.svg"/><Relationship Id="rId5" Type="http://schemas.openxmlformats.org/officeDocument/2006/relationships/image" Target="../media/image46.svg"/><Relationship Id="rId10" Type="http://schemas.openxmlformats.org/officeDocument/2006/relationships/image" Target="../media/image64.png"/><Relationship Id="rId4" Type="http://schemas.openxmlformats.org/officeDocument/2006/relationships/image" Target="../media/image25.png"/><Relationship Id="rId9" Type="http://schemas.openxmlformats.org/officeDocument/2006/relationships/image" Target="../media/image104.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4.svg"/><Relationship Id="rId4" Type="http://schemas.openxmlformats.org/officeDocument/2006/relationships/image" Target="../media/image14.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0.sv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4.svg"/><Relationship Id="rId10" Type="http://schemas.openxmlformats.org/officeDocument/2006/relationships/image" Target="../media/image49.svg"/><Relationship Id="rId4" Type="http://schemas.openxmlformats.org/officeDocument/2006/relationships/image" Target="../media/image24.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4.svg"/><Relationship Id="rId10" Type="http://schemas.openxmlformats.org/officeDocument/2006/relationships/image" Target="../media/image29.jpeg"/><Relationship Id="rId4" Type="http://schemas.openxmlformats.org/officeDocument/2006/relationships/image" Target="../media/image24.png"/><Relationship Id="rId9" Type="http://schemas.openxmlformats.org/officeDocument/2006/relationships/image" Target="../media/image51.sv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4.svg"/><Relationship Id="rId10" Type="http://schemas.openxmlformats.org/officeDocument/2006/relationships/image" Target="../media/image55.svg"/><Relationship Id="rId4" Type="http://schemas.openxmlformats.org/officeDocument/2006/relationships/image" Target="../media/image24.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4.svg"/><Relationship Id="rId10" Type="http://schemas.openxmlformats.org/officeDocument/2006/relationships/image" Target="../media/image58.svg"/><Relationship Id="rId4" Type="http://schemas.openxmlformats.org/officeDocument/2006/relationships/image" Target="../media/image24.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908950" y="454904"/>
            <a:ext cx="16230600" cy="821034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sp>
        <p:nvSpPr>
          <p:cNvPr id="4" name="Freeform 4"/>
          <p:cNvSpPr/>
          <p:nvPr/>
        </p:nvSpPr>
        <p:spPr>
          <a:xfrm>
            <a:off x="7647077" y="1486902"/>
            <a:ext cx="2070060" cy="2070060"/>
          </a:xfrm>
          <a:custGeom>
            <a:avLst/>
            <a:gdLst/>
            <a:ahLst/>
            <a:cxnLst/>
            <a:rect l="l" t="t" r="r" b="b"/>
            <a:pathLst>
              <a:path w="2070060" h="2070060">
                <a:moveTo>
                  <a:pt x="0" y="0"/>
                </a:moveTo>
                <a:lnTo>
                  <a:pt x="2070061" y="0"/>
                </a:lnTo>
                <a:lnTo>
                  <a:pt x="2070061" y="2070061"/>
                </a:lnTo>
                <a:lnTo>
                  <a:pt x="0" y="2070061"/>
                </a:lnTo>
                <a:lnTo>
                  <a:pt x="0" y="0"/>
                </a:lnTo>
                <a:close/>
              </a:path>
            </a:pathLst>
          </a:custGeom>
          <a:blipFill>
            <a:blip r:embed="rId2"/>
            <a:stretch>
              <a:fillRect/>
            </a:stretch>
          </a:blipFill>
        </p:spPr>
        <p:txBody>
          <a:bodyPr/>
          <a:lstStyle/>
          <a:p>
            <a:endParaRPr lang="en-US"/>
          </a:p>
        </p:txBody>
      </p:sp>
      <p:sp>
        <p:nvSpPr>
          <p:cNvPr id="5" name="Freeform 5"/>
          <p:cNvSpPr/>
          <p:nvPr/>
        </p:nvSpPr>
        <p:spPr>
          <a:xfrm>
            <a:off x="383131" y="6479682"/>
            <a:ext cx="2881079" cy="3440094"/>
          </a:xfrm>
          <a:custGeom>
            <a:avLst/>
            <a:gdLst/>
            <a:ahLst/>
            <a:cxnLst/>
            <a:rect l="l" t="t" r="r" b="b"/>
            <a:pathLst>
              <a:path w="2881079" h="3440094">
                <a:moveTo>
                  <a:pt x="0" y="0"/>
                </a:moveTo>
                <a:lnTo>
                  <a:pt x="2881079" y="0"/>
                </a:lnTo>
                <a:lnTo>
                  <a:pt x="2881079" y="3440094"/>
                </a:lnTo>
                <a:lnTo>
                  <a:pt x="0" y="3440094"/>
                </a:lnTo>
                <a:lnTo>
                  <a:pt x="0" y="0"/>
                </a:lnTo>
                <a:close/>
              </a:path>
            </a:pathLst>
          </a:custGeom>
          <a:blipFill>
            <a:blip r:embed="rId3"/>
            <a:stretch>
              <a:fillRect/>
            </a:stretch>
          </a:blipFill>
        </p:spPr>
        <p:txBody>
          <a:bodyPr/>
          <a:lstStyle/>
          <a:p>
            <a:endParaRPr lang="en-US"/>
          </a:p>
        </p:txBody>
      </p:sp>
      <p:sp>
        <p:nvSpPr>
          <p:cNvPr id="6" name="Freeform 6"/>
          <p:cNvSpPr/>
          <p:nvPr/>
        </p:nvSpPr>
        <p:spPr>
          <a:xfrm>
            <a:off x="6472887" y="6739073"/>
            <a:ext cx="5102727" cy="2921311"/>
          </a:xfrm>
          <a:custGeom>
            <a:avLst/>
            <a:gdLst/>
            <a:ahLst/>
            <a:cxnLst/>
            <a:rect l="l" t="t" r="r" b="b"/>
            <a:pathLst>
              <a:path w="5102727" h="2921311">
                <a:moveTo>
                  <a:pt x="0" y="0"/>
                </a:moveTo>
                <a:lnTo>
                  <a:pt x="5102727" y="0"/>
                </a:lnTo>
                <a:lnTo>
                  <a:pt x="5102727" y="2921311"/>
                </a:lnTo>
                <a:lnTo>
                  <a:pt x="0" y="29213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14660933" y="7539497"/>
            <a:ext cx="3627067" cy="2747503"/>
          </a:xfrm>
          <a:custGeom>
            <a:avLst/>
            <a:gdLst/>
            <a:ahLst/>
            <a:cxnLst/>
            <a:rect l="l" t="t" r="r" b="b"/>
            <a:pathLst>
              <a:path w="3627067" h="2747503">
                <a:moveTo>
                  <a:pt x="0" y="0"/>
                </a:moveTo>
                <a:lnTo>
                  <a:pt x="3627067" y="0"/>
                </a:lnTo>
                <a:lnTo>
                  <a:pt x="3627067" y="2747503"/>
                </a:lnTo>
                <a:lnTo>
                  <a:pt x="0" y="2747503"/>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3548919" y="697853"/>
            <a:ext cx="11673718" cy="507297"/>
          </a:xfrm>
          <a:prstGeom prst="rect">
            <a:avLst/>
          </a:prstGeom>
        </p:spPr>
        <p:txBody>
          <a:bodyPr lIns="0" tIns="0" rIns="0" bIns="0" rtlCol="0" anchor="t">
            <a:spAutoFit/>
          </a:bodyPr>
          <a:lstStyle/>
          <a:p>
            <a:pPr algn="ctr">
              <a:lnSpc>
                <a:spcPts val="4060"/>
              </a:lnSpc>
            </a:pPr>
            <a:r>
              <a:rPr lang="en-US" sz="2900">
                <a:solidFill>
                  <a:srgbClr val="7D351C"/>
                </a:solidFill>
                <a:latin typeface="DejaVu Serif Bold"/>
              </a:rPr>
              <a:t>TRƯỜNG MẦM NON HOA HƯỚNG DƯƠNG</a:t>
            </a:r>
          </a:p>
        </p:txBody>
      </p:sp>
      <p:sp>
        <p:nvSpPr>
          <p:cNvPr id="9" name="TextBox 9"/>
          <p:cNvSpPr txBox="1"/>
          <p:nvPr/>
        </p:nvSpPr>
        <p:spPr>
          <a:xfrm>
            <a:off x="2945612" y="3471238"/>
            <a:ext cx="12599187" cy="794974"/>
          </a:xfrm>
          <a:prstGeom prst="rect">
            <a:avLst/>
          </a:prstGeom>
        </p:spPr>
        <p:txBody>
          <a:bodyPr wrap="square" lIns="0" tIns="0" rIns="0" bIns="0" rtlCol="0" anchor="t">
            <a:spAutoFit/>
          </a:bodyPr>
          <a:lstStyle/>
          <a:p>
            <a:pPr algn="ctr">
              <a:lnSpc>
                <a:spcPts val="6580"/>
              </a:lnSpc>
            </a:pPr>
            <a:r>
              <a:rPr lang="en-US" sz="4700">
                <a:solidFill>
                  <a:srgbClr val="CE6756"/>
                </a:solidFill>
                <a:latin typeface="Noto Sans Bold"/>
              </a:rPr>
              <a:t>BÀI THUYẾT TRÌNH BIỆN PHÁP SÁNG TẠO</a:t>
            </a:r>
          </a:p>
        </p:txBody>
      </p:sp>
      <p:sp>
        <p:nvSpPr>
          <p:cNvPr id="10" name="TextBox 10"/>
          <p:cNvSpPr txBox="1"/>
          <p:nvPr/>
        </p:nvSpPr>
        <p:spPr>
          <a:xfrm>
            <a:off x="3264210" y="4494811"/>
            <a:ext cx="11668698" cy="905244"/>
          </a:xfrm>
          <a:prstGeom prst="rect">
            <a:avLst/>
          </a:prstGeom>
        </p:spPr>
        <p:txBody>
          <a:bodyPr lIns="0" tIns="0" rIns="0" bIns="0" rtlCol="0" anchor="t">
            <a:spAutoFit/>
          </a:bodyPr>
          <a:lstStyle/>
          <a:p>
            <a:pPr algn="ctr">
              <a:lnSpc>
                <a:spcPts val="3640"/>
              </a:lnSpc>
            </a:pPr>
            <a:r>
              <a:rPr lang="en-US" sz="2600">
                <a:solidFill>
                  <a:srgbClr val="9CB4C2"/>
                </a:solidFill>
                <a:latin typeface="DejaVu Serif Bold"/>
              </a:rPr>
              <a:t>MỘT SỐ BIỆN PHÁP GIÚP TRẺ TĂNG ĐỘNG GIẢM CHÚ Ý TÍCH CỰC VÀO HOẠT ĐỘNG</a:t>
            </a:r>
          </a:p>
        </p:txBody>
      </p:sp>
      <p:sp>
        <p:nvSpPr>
          <p:cNvPr id="11" name="TextBox 11"/>
          <p:cNvSpPr txBox="1"/>
          <p:nvPr/>
        </p:nvSpPr>
        <p:spPr>
          <a:xfrm>
            <a:off x="5649608" y="5869322"/>
            <a:ext cx="6313792" cy="869752"/>
          </a:xfrm>
          <a:prstGeom prst="rect">
            <a:avLst/>
          </a:prstGeom>
        </p:spPr>
        <p:txBody>
          <a:bodyPr wrap="square" lIns="0" tIns="0" rIns="0" bIns="0" rtlCol="0" anchor="t">
            <a:spAutoFit/>
          </a:bodyPr>
          <a:lstStyle/>
          <a:p>
            <a:pPr>
              <a:lnSpc>
                <a:spcPts val="3499"/>
              </a:lnSpc>
            </a:pPr>
            <a:r>
              <a:rPr lang="en-US" sz="2499">
                <a:solidFill>
                  <a:srgbClr val="CE6756"/>
                </a:solidFill>
                <a:latin typeface="DejaVu Serif Bold"/>
              </a:rPr>
              <a:t>Giáo viên: Nguyễn Thị Mai Hương</a:t>
            </a:r>
          </a:p>
          <a:p>
            <a:pPr>
              <a:lnSpc>
                <a:spcPts val="3499"/>
              </a:lnSpc>
            </a:pPr>
            <a:r>
              <a:rPr lang="en-US" sz="2499">
                <a:solidFill>
                  <a:srgbClr val="CE6756"/>
                </a:solidFill>
                <a:latin typeface="DejaVu Serif Bold"/>
              </a:rPr>
              <a:t>Lớp:          MGN B1</a:t>
            </a:r>
          </a:p>
        </p:txBody>
      </p:sp>
      <p:sp>
        <p:nvSpPr>
          <p:cNvPr id="12" name="TextBox 12"/>
          <p:cNvSpPr txBox="1"/>
          <p:nvPr/>
        </p:nvSpPr>
        <p:spPr>
          <a:xfrm>
            <a:off x="7051778" y="8903378"/>
            <a:ext cx="3260659" cy="382169"/>
          </a:xfrm>
          <a:prstGeom prst="rect">
            <a:avLst/>
          </a:prstGeom>
        </p:spPr>
        <p:txBody>
          <a:bodyPr lIns="0" tIns="0" rIns="0" bIns="0" rtlCol="0" anchor="t">
            <a:spAutoFit/>
          </a:bodyPr>
          <a:lstStyle/>
          <a:p>
            <a:pPr algn="ctr">
              <a:lnSpc>
                <a:spcPts val="3080"/>
              </a:lnSpc>
            </a:pPr>
            <a:r>
              <a:rPr lang="en-US" sz="2200">
                <a:solidFill>
                  <a:srgbClr val="000000"/>
                </a:solidFill>
                <a:latin typeface="DejaVu Serif Bold"/>
              </a:rPr>
              <a:t>Năm học: 2023-2024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sp>
        <p:nvSpPr>
          <p:cNvPr id="2" name="Freeform 2"/>
          <p:cNvSpPr/>
          <p:nvPr/>
        </p:nvSpPr>
        <p:spPr>
          <a:xfrm>
            <a:off x="14529522" y="7154918"/>
            <a:ext cx="5459555" cy="5118333"/>
          </a:xfrm>
          <a:custGeom>
            <a:avLst/>
            <a:gdLst/>
            <a:ahLst/>
            <a:cxnLst/>
            <a:rect l="l" t="t" r="r" b="b"/>
            <a:pathLst>
              <a:path w="5459555" h="5118333">
                <a:moveTo>
                  <a:pt x="0" y="0"/>
                </a:moveTo>
                <a:lnTo>
                  <a:pt x="5459556" y="0"/>
                </a:lnTo>
                <a:lnTo>
                  <a:pt x="5459556" y="5118333"/>
                </a:lnTo>
                <a:lnTo>
                  <a:pt x="0" y="51183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4359375" y="-755419"/>
            <a:ext cx="6391922" cy="4114800"/>
          </a:xfrm>
          <a:custGeom>
            <a:avLst/>
            <a:gdLst/>
            <a:ahLst/>
            <a:cxnLst/>
            <a:rect l="l" t="t" r="r" b="b"/>
            <a:pathLst>
              <a:path w="6391922" h="4114800">
                <a:moveTo>
                  <a:pt x="0" y="0"/>
                </a:moveTo>
                <a:lnTo>
                  <a:pt x="6391922" y="0"/>
                </a:lnTo>
                <a:lnTo>
                  <a:pt x="639192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2967449" y="8158451"/>
            <a:ext cx="6391922" cy="4114800"/>
          </a:xfrm>
          <a:custGeom>
            <a:avLst/>
            <a:gdLst/>
            <a:ahLst/>
            <a:cxnLst/>
            <a:rect l="l" t="t" r="r" b="b"/>
            <a:pathLst>
              <a:path w="6391922" h="4114800">
                <a:moveTo>
                  <a:pt x="0" y="0"/>
                </a:moveTo>
                <a:lnTo>
                  <a:pt x="6391922" y="0"/>
                </a:lnTo>
                <a:lnTo>
                  <a:pt x="639192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5" name="Group 5"/>
          <p:cNvGrpSpPr>
            <a:grpSpLocks noChangeAspect="1"/>
          </p:cNvGrpSpPr>
          <p:nvPr/>
        </p:nvGrpSpPr>
        <p:grpSpPr>
          <a:xfrm>
            <a:off x="8716802" y="1028700"/>
            <a:ext cx="9196597" cy="8983735"/>
            <a:chOff x="0" y="0"/>
            <a:chExt cx="4828540" cy="4716780"/>
          </a:xfrm>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36785" r="-36785"/>
              </a:stretch>
            </a:blipFill>
          </p:spPr>
          <p:txBody>
            <a:bodyPr/>
            <a:lstStyle/>
            <a:p>
              <a:endParaRPr lang="en-US"/>
            </a:p>
          </p:txBody>
        </p:sp>
      </p:grpSp>
      <p:pic>
        <p:nvPicPr>
          <p:cNvPr id="7" name="Picture 7"/>
          <p:cNvPicPr>
            <a:picLocks noChangeAspect="1"/>
          </p:cNvPicPr>
          <p:nvPr/>
        </p:nvPicPr>
        <p:blipFill>
          <a:blip r:embed="rId7"/>
          <a:srcRect t="9" b="9"/>
          <a:stretch>
            <a:fillRect/>
          </a:stretch>
        </p:blipFill>
        <p:spPr>
          <a:xfrm>
            <a:off x="-528933" y="2347775"/>
            <a:ext cx="8843838" cy="7664660"/>
          </a:xfrm>
          <a:prstGeom prst="rect">
            <a:avLst/>
          </a:prstGeom>
        </p:spPr>
      </p:pic>
      <p:sp>
        <p:nvSpPr>
          <p:cNvPr id="8" name="TextBox 8"/>
          <p:cNvSpPr txBox="1"/>
          <p:nvPr/>
        </p:nvSpPr>
        <p:spPr>
          <a:xfrm>
            <a:off x="3869816" y="217249"/>
            <a:ext cx="7948083" cy="811451"/>
          </a:xfrm>
          <a:prstGeom prst="rect">
            <a:avLst/>
          </a:prstGeom>
        </p:spPr>
        <p:txBody>
          <a:bodyPr lIns="0" tIns="0" rIns="0" bIns="0" rtlCol="0" anchor="t">
            <a:spAutoFit/>
          </a:bodyPr>
          <a:lstStyle/>
          <a:p>
            <a:pPr algn="ctr">
              <a:lnSpc>
                <a:spcPts val="6720"/>
              </a:lnSpc>
            </a:pPr>
            <a:r>
              <a:rPr lang="en-US" sz="4800">
                <a:solidFill>
                  <a:srgbClr val="000000"/>
                </a:solidFill>
                <a:latin typeface="Noto Sans Bold"/>
              </a:rPr>
              <a:t>HIỆU QUẢ CỦA SÁNG KIẾN</a:t>
            </a:r>
          </a:p>
        </p:txBody>
      </p:sp>
      <p:sp>
        <p:nvSpPr>
          <p:cNvPr id="9" name="TextBox 9"/>
          <p:cNvSpPr txBox="1"/>
          <p:nvPr/>
        </p:nvSpPr>
        <p:spPr>
          <a:xfrm>
            <a:off x="2191094" y="4918901"/>
            <a:ext cx="4659972" cy="2836545"/>
          </a:xfrm>
          <a:prstGeom prst="rect">
            <a:avLst/>
          </a:prstGeom>
        </p:spPr>
        <p:txBody>
          <a:bodyPr lIns="0" tIns="0" rIns="0" bIns="0" rtlCol="0" anchor="t">
            <a:spAutoFit/>
          </a:bodyPr>
          <a:lstStyle/>
          <a:p>
            <a:pPr>
              <a:lnSpc>
                <a:spcPts val="3779"/>
              </a:lnSpc>
            </a:pPr>
            <a:r>
              <a:rPr lang="en-US" sz="2700">
                <a:solidFill>
                  <a:srgbClr val="000000"/>
                </a:solidFill>
                <a:latin typeface="Muli Bold"/>
              </a:rPr>
              <a:t>Trẻ có tinh thần cộng đồng tập thể, có sự học tập lẫn nhau, biết yêu thương đồng cảm, giúp đỡ nhau tạo thành nhóm bạn bè.</a:t>
            </a:r>
          </a:p>
          <a:p>
            <a:pPr algn="ctr">
              <a:lnSpc>
                <a:spcPts val="3779"/>
              </a:lnSpc>
            </a:pPr>
            <a:endParaRPr lang="en-US" sz="2700">
              <a:solidFill>
                <a:srgbClr val="000000"/>
              </a:solidFill>
              <a:latin typeface="Muli Bol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sp>
        <p:nvSpPr>
          <p:cNvPr id="2" name="Freeform 2"/>
          <p:cNvSpPr/>
          <p:nvPr/>
        </p:nvSpPr>
        <p:spPr>
          <a:xfrm>
            <a:off x="94039" y="0"/>
            <a:ext cx="2267066" cy="2613332"/>
          </a:xfrm>
          <a:custGeom>
            <a:avLst/>
            <a:gdLst/>
            <a:ahLst/>
            <a:cxnLst/>
            <a:rect l="l" t="t" r="r" b="b"/>
            <a:pathLst>
              <a:path w="2267066" h="2613332">
                <a:moveTo>
                  <a:pt x="0" y="0"/>
                </a:moveTo>
                <a:lnTo>
                  <a:pt x="2267065" y="0"/>
                </a:lnTo>
                <a:lnTo>
                  <a:pt x="2267065" y="2613332"/>
                </a:lnTo>
                <a:lnTo>
                  <a:pt x="0" y="2613332"/>
                </a:lnTo>
                <a:lnTo>
                  <a:pt x="0" y="0"/>
                </a:lnTo>
                <a:close/>
              </a:path>
            </a:pathLst>
          </a:custGeom>
          <a:blipFill>
            <a:blip r:embed="rId2"/>
            <a:stretch>
              <a:fillRect/>
            </a:stretch>
          </a:blipFill>
        </p:spPr>
        <p:txBody>
          <a:bodyPr/>
          <a:lstStyle/>
          <a:p>
            <a:endParaRPr lang="en-US"/>
          </a:p>
        </p:txBody>
      </p:sp>
      <p:sp>
        <p:nvSpPr>
          <p:cNvPr id="3" name="Freeform 3"/>
          <p:cNvSpPr/>
          <p:nvPr/>
        </p:nvSpPr>
        <p:spPr>
          <a:xfrm>
            <a:off x="15388614" y="-826437"/>
            <a:ext cx="3127612" cy="2963412"/>
          </a:xfrm>
          <a:custGeom>
            <a:avLst/>
            <a:gdLst/>
            <a:ahLst/>
            <a:cxnLst/>
            <a:rect l="l" t="t" r="r" b="b"/>
            <a:pathLst>
              <a:path w="3127612" h="2963412">
                <a:moveTo>
                  <a:pt x="0" y="0"/>
                </a:moveTo>
                <a:lnTo>
                  <a:pt x="3127611" y="0"/>
                </a:lnTo>
                <a:lnTo>
                  <a:pt x="3127611" y="2963412"/>
                </a:lnTo>
                <a:lnTo>
                  <a:pt x="0" y="29634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766507" y="8249962"/>
            <a:ext cx="3127612" cy="2963412"/>
          </a:xfrm>
          <a:custGeom>
            <a:avLst/>
            <a:gdLst/>
            <a:ahLst/>
            <a:cxnLst/>
            <a:rect l="l" t="t" r="r" b="b"/>
            <a:pathLst>
              <a:path w="3127612" h="2963412">
                <a:moveTo>
                  <a:pt x="0" y="0"/>
                </a:moveTo>
                <a:lnTo>
                  <a:pt x="3127611" y="0"/>
                </a:lnTo>
                <a:lnTo>
                  <a:pt x="3127611" y="2963411"/>
                </a:lnTo>
                <a:lnTo>
                  <a:pt x="0" y="29634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5" name="Group 5"/>
          <p:cNvGrpSpPr>
            <a:grpSpLocks noChangeAspect="1"/>
          </p:cNvGrpSpPr>
          <p:nvPr/>
        </p:nvGrpSpPr>
        <p:grpSpPr>
          <a:xfrm>
            <a:off x="7575437" y="0"/>
            <a:ext cx="9968872" cy="9967736"/>
            <a:chOff x="0" y="0"/>
            <a:chExt cx="6350013" cy="6349289"/>
          </a:xfrm>
        </p:grpSpPr>
        <p:sp>
          <p:nvSpPr>
            <p:cNvPr id="6" name="Freeform 6"/>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5"/>
              <a:stretch>
                <a:fillRect l="-20803" r="-56954"/>
              </a:stretch>
            </a:blipFill>
          </p:spPr>
          <p:txBody>
            <a:bodyPr/>
            <a:lstStyle/>
            <a:p>
              <a:endParaRPr lang="en-US"/>
            </a:p>
          </p:txBody>
        </p:sp>
      </p:grpSp>
      <p:pic>
        <p:nvPicPr>
          <p:cNvPr id="7" name="Picture 7"/>
          <p:cNvPicPr>
            <a:picLocks noChangeAspect="1"/>
          </p:cNvPicPr>
          <p:nvPr/>
        </p:nvPicPr>
        <p:blipFill>
          <a:blip r:embed="rId6"/>
          <a:srcRect/>
          <a:stretch>
            <a:fillRect/>
          </a:stretch>
        </p:blipFill>
        <p:spPr>
          <a:xfrm>
            <a:off x="-565036" y="2818618"/>
            <a:ext cx="9091232" cy="6764309"/>
          </a:xfrm>
          <a:prstGeom prst="rect">
            <a:avLst/>
          </a:prstGeom>
        </p:spPr>
      </p:pic>
      <p:sp>
        <p:nvSpPr>
          <p:cNvPr id="8" name="TextBox 8"/>
          <p:cNvSpPr txBox="1"/>
          <p:nvPr/>
        </p:nvSpPr>
        <p:spPr>
          <a:xfrm>
            <a:off x="3869816" y="217249"/>
            <a:ext cx="7948083" cy="811451"/>
          </a:xfrm>
          <a:prstGeom prst="rect">
            <a:avLst/>
          </a:prstGeom>
        </p:spPr>
        <p:txBody>
          <a:bodyPr lIns="0" tIns="0" rIns="0" bIns="0" rtlCol="0" anchor="t">
            <a:spAutoFit/>
          </a:bodyPr>
          <a:lstStyle/>
          <a:p>
            <a:pPr algn="ctr">
              <a:lnSpc>
                <a:spcPts val="6720"/>
              </a:lnSpc>
            </a:pPr>
            <a:r>
              <a:rPr lang="en-US" sz="4800">
                <a:solidFill>
                  <a:srgbClr val="000000"/>
                </a:solidFill>
                <a:latin typeface="Noto Sans Bold"/>
              </a:rPr>
              <a:t>HIỆU QUẢ CỦA SÁNG KIẾN</a:t>
            </a:r>
          </a:p>
        </p:txBody>
      </p:sp>
      <p:sp>
        <p:nvSpPr>
          <p:cNvPr id="9" name="TextBox 9"/>
          <p:cNvSpPr txBox="1"/>
          <p:nvPr/>
        </p:nvSpPr>
        <p:spPr>
          <a:xfrm>
            <a:off x="1028700" y="4700635"/>
            <a:ext cx="5446246" cy="2462365"/>
          </a:xfrm>
          <a:prstGeom prst="rect">
            <a:avLst/>
          </a:prstGeom>
        </p:spPr>
        <p:txBody>
          <a:bodyPr lIns="0" tIns="0" rIns="0" bIns="0" rtlCol="0" anchor="t">
            <a:spAutoFit/>
          </a:bodyPr>
          <a:lstStyle/>
          <a:p>
            <a:pPr algn="ctr">
              <a:lnSpc>
                <a:spcPts val="3919"/>
              </a:lnSpc>
            </a:pPr>
            <a:r>
              <a:rPr lang="en-US" sz="2799">
                <a:solidFill>
                  <a:srgbClr val="000000"/>
                </a:solidFill>
                <a:latin typeface="Muli Bold"/>
              </a:rPr>
              <a:t>Trẻ khuyết tật được giáo viên chăm sóc tận tình trong học tập và sinh hoạt, được các bạn trong lớp cảm thông giúp đỡ. </a:t>
            </a:r>
          </a:p>
          <a:p>
            <a:pPr algn="ctr">
              <a:lnSpc>
                <a:spcPts val="3919"/>
              </a:lnSpc>
            </a:pPr>
            <a:endParaRPr lang="en-US" sz="2799">
              <a:solidFill>
                <a:srgbClr val="000000"/>
              </a:solidFill>
              <a:latin typeface="Muli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sp>
        <p:nvSpPr>
          <p:cNvPr id="2" name="Freeform 2"/>
          <p:cNvSpPr/>
          <p:nvPr/>
        </p:nvSpPr>
        <p:spPr>
          <a:xfrm rot="5400000" flipV="1">
            <a:off x="10678558" y="1630566"/>
            <a:ext cx="6168135" cy="6465286"/>
          </a:xfrm>
          <a:custGeom>
            <a:avLst/>
            <a:gdLst/>
            <a:ahLst/>
            <a:cxnLst/>
            <a:rect l="l" t="t" r="r" b="b"/>
            <a:pathLst>
              <a:path w="6168135" h="6465286">
                <a:moveTo>
                  <a:pt x="0" y="6465286"/>
                </a:moveTo>
                <a:lnTo>
                  <a:pt x="6168135" y="6465286"/>
                </a:lnTo>
                <a:lnTo>
                  <a:pt x="6168135" y="0"/>
                </a:lnTo>
                <a:lnTo>
                  <a:pt x="0" y="0"/>
                </a:lnTo>
                <a:lnTo>
                  <a:pt x="0" y="6465286"/>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4677135" y="1028700"/>
            <a:ext cx="2135657" cy="2023535"/>
          </a:xfrm>
          <a:custGeom>
            <a:avLst/>
            <a:gdLst/>
            <a:ahLst/>
            <a:cxnLst/>
            <a:rect l="l" t="t" r="r" b="b"/>
            <a:pathLst>
              <a:path w="2135657" h="2023535">
                <a:moveTo>
                  <a:pt x="0" y="0"/>
                </a:moveTo>
                <a:lnTo>
                  <a:pt x="2135658" y="0"/>
                </a:lnTo>
                <a:lnTo>
                  <a:pt x="2135658" y="2023535"/>
                </a:lnTo>
                <a:lnTo>
                  <a:pt x="0" y="20235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a:grpSpLocks noChangeAspect="1"/>
          </p:cNvGrpSpPr>
          <p:nvPr/>
        </p:nvGrpSpPr>
        <p:grpSpPr>
          <a:xfrm>
            <a:off x="387762" y="1436999"/>
            <a:ext cx="9623558" cy="8151720"/>
            <a:chOff x="0" y="0"/>
            <a:chExt cx="2374900" cy="2011680"/>
          </a:xfrm>
        </p:grpSpPr>
        <p:sp>
          <p:nvSpPr>
            <p:cNvPr id="5" name="Freeform 5"/>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6"/>
              <a:stretch>
                <a:fillRect l="-6372" r="-6372"/>
              </a:stretch>
            </a:blipFill>
          </p:spPr>
          <p:txBody>
            <a:bodyPr/>
            <a:lstStyle/>
            <a:p>
              <a:endParaRPr lang="en-US"/>
            </a:p>
          </p:txBody>
        </p:sp>
      </p:grpSp>
      <p:sp>
        <p:nvSpPr>
          <p:cNvPr id="6" name="Freeform 6"/>
          <p:cNvSpPr/>
          <p:nvPr/>
        </p:nvSpPr>
        <p:spPr>
          <a:xfrm>
            <a:off x="14135288" y="7434395"/>
            <a:ext cx="3906919" cy="2549265"/>
          </a:xfrm>
          <a:custGeom>
            <a:avLst/>
            <a:gdLst/>
            <a:ahLst/>
            <a:cxnLst/>
            <a:rect l="l" t="t" r="r" b="b"/>
            <a:pathLst>
              <a:path w="3906919" h="2549265">
                <a:moveTo>
                  <a:pt x="0" y="0"/>
                </a:moveTo>
                <a:lnTo>
                  <a:pt x="3906920" y="0"/>
                </a:lnTo>
                <a:lnTo>
                  <a:pt x="3906920" y="2549265"/>
                </a:lnTo>
                <a:lnTo>
                  <a:pt x="0" y="254926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rot="1057742">
            <a:off x="9093205" y="6039642"/>
            <a:ext cx="1836230" cy="4114800"/>
          </a:xfrm>
          <a:custGeom>
            <a:avLst/>
            <a:gdLst/>
            <a:ahLst/>
            <a:cxnLst/>
            <a:rect l="l" t="t" r="r" b="b"/>
            <a:pathLst>
              <a:path w="1836230" h="4114800">
                <a:moveTo>
                  <a:pt x="0" y="0"/>
                </a:moveTo>
                <a:lnTo>
                  <a:pt x="1836230" y="0"/>
                </a:lnTo>
                <a:lnTo>
                  <a:pt x="183623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TextBox 8"/>
          <p:cNvSpPr txBox="1"/>
          <p:nvPr/>
        </p:nvSpPr>
        <p:spPr>
          <a:xfrm>
            <a:off x="3869816" y="217249"/>
            <a:ext cx="7948083" cy="811451"/>
          </a:xfrm>
          <a:prstGeom prst="rect">
            <a:avLst/>
          </a:prstGeom>
        </p:spPr>
        <p:txBody>
          <a:bodyPr lIns="0" tIns="0" rIns="0" bIns="0" rtlCol="0" anchor="t">
            <a:spAutoFit/>
          </a:bodyPr>
          <a:lstStyle/>
          <a:p>
            <a:pPr algn="ctr">
              <a:lnSpc>
                <a:spcPts val="6720"/>
              </a:lnSpc>
            </a:pPr>
            <a:r>
              <a:rPr lang="en-US" sz="4800">
                <a:solidFill>
                  <a:srgbClr val="000000"/>
                </a:solidFill>
                <a:latin typeface="Noto Sans Bold"/>
              </a:rPr>
              <a:t>HIỆU QUẢ CỦA SÁNG KIẾN</a:t>
            </a:r>
          </a:p>
        </p:txBody>
      </p:sp>
      <p:sp>
        <p:nvSpPr>
          <p:cNvPr id="9" name="TextBox 9"/>
          <p:cNvSpPr txBox="1"/>
          <p:nvPr/>
        </p:nvSpPr>
        <p:spPr>
          <a:xfrm>
            <a:off x="11457784" y="3395844"/>
            <a:ext cx="5355008" cy="2462365"/>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Muli Bold"/>
              </a:rPr>
              <a:t>Trẻ được sống và học tập cùng nhau, mọi trẻ đều được học tập để đạt được mục tiêu giáo dục chung,  trẻ được tôn trọng được chú ý.</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990643" y="1028700"/>
            <a:ext cx="16306713" cy="8248851"/>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2050987" y="517491"/>
            <a:ext cx="5246370" cy="5246370"/>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2"/>
              <a:stretch>
                <a:fillRect l="-11878" r="-11878"/>
              </a:stretch>
            </a:blipFill>
          </p:spPr>
          <p:txBody>
            <a:bodyPr/>
            <a:lstStyle/>
            <a:p>
              <a:endParaRPr lang="en-US"/>
            </a:p>
          </p:txBody>
        </p:sp>
      </p:grpSp>
      <p:grpSp>
        <p:nvGrpSpPr>
          <p:cNvPr id="6" name="Group 6"/>
          <p:cNvGrpSpPr>
            <a:grpSpLocks noChangeAspect="1"/>
          </p:cNvGrpSpPr>
          <p:nvPr/>
        </p:nvGrpSpPr>
        <p:grpSpPr>
          <a:xfrm>
            <a:off x="6527119" y="1028700"/>
            <a:ext cx="5117575" cy="5692413"/>
            <a:chOff x="687070" y="247650"/>
            <a:chExt cx="11148060" cy="12400280"/>
          </a:xfrm>
        </p:grpSpPr>
        <p:sp>
          <p:nvSpPr>
            <p:cNvPr id="7" name="Freeform 7"/>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3"/>
              <a:stretch>
                <a:fillRect l="-34793" t="-2044" r="-21493" b="2044"/>
              </a:stretch>
            </a:blipFill>
          </p:spPr>
          <p:txBody>
            <a:bodyPr/>
            <a:lstStyle/>
            <a:p>
              <a:endParaRPr lang="en-US"/>
            </a:p>
          </p:txBody>
        </p:sp>
      </p:grpSp>
      <p:grpSp>
        <p:nvGrpSpPr>
          <p:cNvPr id="8" name="Group 8"/>
          <p:cNvGrpSpPr>
            <a:grpSpLocks noChangeAspect="1"/>
          </p:cNvGrpSpPr>
          <p:nvPr/>
        </p:nvGrpSpPr>
        <p:grpSpPr>
          <a:xfrm>
            <a:off x="9085907" y="5489964"/>
            <a:ext cx="8211450" cy="3768336"/>
            <a:chOff x="-161290" y="232410"/>
            <a:chExt cx="12611100" cy="5787390"/>
          </a:xfrm>
        </p:grpSpPr>
        <p:sp>
          <p:nvSpPr>
            <p:cNvPr id="9" name="Freeform 9"/>
            <p:cNvSpPr/>
            <p:nvPr/>
          </p:nvSpPr>
          <p:spPr>
            <a:xfrm>
              <a:off x="-161290" y="232410"/>
              <a:ext cx="12611101" cy="5787390"/>
            </a:xfrm>
            <a:custGeom>
              <a:avLst/>
              <a:gdLst/>
              <a:ahLst/>
              <a:cxnLst/>
              <a:rect l="l" t="t" r="r" b="b"/>
              <a:pathLst>
                <a:path w="12611101" h="5787390">
                  <a:moveTo>
                    <a:pt x="12551410" y="2688590"/>
                  </a:moveTo>
                  <a:cubicBezTo>
                    <a:pt x="12498070" y="2100580"/>
                    <a:pt x="12113260" y="1581150"/>
                    <a:pt x="11629390" y="1242060"/>
                  </a:cubicBezTo>
                  <a:cubicBezTo>
                    <a:pt x="11145520" y="902970"/>
                    <a:pt x="10571480" y="721360"/>
                    <a:pt x="9999980" y="575310"/>
                  </a:cubicBezTo>
                  <a:cubicBezTo>
                    <a:pt x="8357870" y="157480"/>
                    <a:pt x="6649720" y="0"/>
                    <a:pt x="4958080" y="110490"/>
                  </a:cubicBezTo>
                  <a:cubicBezTo>
                    <a:pt x="3895090" y="123190"/>
                    <a:pt x="3690620" y="267970"/>
                    <a:pt x="2651760" y="491490"/>
                  </a:cubicBezTo>
                  <a:cubicBezTo>
                    <a:pt x="2020570" y="626110"/>
                    <a:pt x="1366520" y="817880"/>
                    <a:pt x="916940" y="1280160"/>
                  </a:cubicBezTo>
                  <a:cubicBezTo>
                    <a:pt x="0" y="2223770"/>
                    <a:pt x="400050" y="3919220"/>
                    <a:pt x="1418590" y="4751070"/>
                  </a:cubicBezTo>
                  <a:cubicBezTo>
                    <a:pt x="2437130" y="5582920"/>
                    <a:pt x="3836670" y="5750560"/>
                    <a:pt x="5152390" y="5767070"/>
                  </a:cubicBezTo>
                  <a:cubicBezTo>
                    <a:pt x="6744970" y="5787390"/>
                    <a:pt x="8346440" y="5632450"/>
                    <a:pt x="9888220" y="5229860"/>
                  </a:cubicBezTo>
                  <a:cubicBezTo>
                    <a:pt x="10535920" y="5060950"/>
                    <a:pt x="11187430" y="4839970"/>
                    <a:pt x="11710670" y="4423410"/>
                  </a:cubicBezTo>
                  <a:cubicBezTo>
                    <a:pt x="12232640" y="4005580"/>
                    <a:pt x="12611101" y="3355340"/>
                    <a:pt x="12551410" y="2688590"/>
                  </a:cubicBezTo>
                  <a:close/>
                </a:path>
              </a:pathLst>
            </a:custGeom>
            <a:blipFill>
              <a:blip r:embed="rId4"/>
              <a:stretch>
                <a:fillRect l="1327" t="-34147" r="-1327" b="-25982"/>
              </a:stretch>
            </a:blipFill>
          </p:spPr>
          <p:txBody>
            <a:bodyPr/>
            <a:lstStyle/>
            <a:p>
              <a:endParaRPr lang="en-US"/>
            </a:p>
          </p:txBody>
        </p:sp>
      </p:grpSp>
      <p:sp>
        <p:nvSpPr>
          <p:cNvPr id="10" name="Freeform 10"/>
          <p:cNvSpPr/>
          <p:nvPr/>
        </p:nvSpPr>
        <p:spPr>
          <a:xfrm>
            <a:off x="-259505" y="1469623"/>
            <a:ext cx="7118260" cy="7053548"/>
          </a:xfrm>
          <a:custGeom>
            <a:avLst/>
            <a:gdLst/>
            <a:ahLst/>
            <a:cxnLst/>
            <a:rect l="l" t="t" r="r" b="b"/>
            <a:pathLst>
              <a:path w="7118260" h="7053548">
                <a:moveTo>
                  <a:pt x="0" y="0"/>
                </a:moveTo>
                <a:lnTo>
                  <a:pt x="7118260" y="0"/>
                </a:lnTo>
                <a:lnTo>
                  <a:pt x="7118260" y="7053549"/>
                </a:lnTo>
                <a:lnTo>
                  <a:pt x="0" y="70535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rot="1125664">
            <a:off x="4945682" y="6165764"/>
            <a:ext cx="3010642" cy="3095775"/>
          </a:xfrm>
          <a:custGeom>
            <a:avLst/>
            <a:gdLst/>
            <a:ahLst/>
            <a:cxnLst/>
            <a:rect l="l" t="t" r="r" b="b"/>
            <a:pathLst>
              <a:path w="3010642" h="3095775">
                <a:moveTo>
                  <a:pt x="0" y="0"/>
                </a:moveTo>
                <a:lnTo>
                  <a:pt x="3010641" y="0"/>
                </a:lnTo>
                <a:lnTo>
                  <a:pt x="3010641" y="3095775"/>
                </a:lnTo>
                <a:lnTo>
                  <a:pt x="0" y="30957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6270574" y="14752"/>
            <a:ext cx="2053565" cy="2027895"/>
          </a:xfrm>
          <a:custGeom>
            <a:avLst/>
            <a:gdLst/>
            <a:ahLst/>
            <a:cxnLst/>
            <a:rect l="l" t="t" r="r" b="b"/>
            <a:pathLst>
              <a:path w="2053565" h="2027895">
                <a:moveTo>
                  <a:pt x="0" y="0"/>
                </a:moveTo>
                <a:lnTo>
                  <a:pt x="2053565" y="0"/>
                </a:lnTo>
                <a:lnTo>
                  <a:pt x="2053565" y="2027896"/>
                </a:lnTo>
                <a:lnTo>
                  <a:pt x="0" y="202789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351560" y="2287832"/>
            <a:ext cx="5656630" cy="5656630"/>
          </a:xfrm>
          <a:custGeom>
            <a:avLst/>
            <a:gdLst/>
            <a:ahLst/>
            <a:cxnLst/>
            <a:rect l="l" t="t" r="r" b="b"/>
            <a:pathLst>
              <a:path w="5656630" h="5656630">
                <a:moveTo>
                  <a:pt x="0" y="0"/>
                </a:moveTo>
                <a:lnTo>
                  <a:pt x="5656630" y="0"/>
                </a:lnTo>
                <a:lnTo>
                  <a:pt x="5656630" y="5656631"/>
                </a:lnTo>
                <a:lnTo>
                  <a:pt x="0" y="5656631"/>
                </a:lnTo>
                <a:lnTo>
                  <a:pt x="0" y="0"/>
                </a:lnTo>
                <a:close/>
              </a:path>
            </a:pathLst>
          </a:custGeom>
          <a:blipFill>
            <a:blip r:embed="rId11">
              <a:alphaModFix amt="8999"/>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p:cNvSpPr/>
          <p:nvPr/>
        </p:nvSpPr>
        <p:spPr>
          <a:xfrm>
            <a:off x="-38729" y="842923"/>
            <a:ext cx="2556320" cy="4114800"/>
          </a:xfrm>
          <a:custGeom>
            <a:avLst/>
            <a:gdLst/>
            <a:ahLst/>
            <a:cxnLst/>
            <a:rect l="l" t="t" r="r" b="b"/>
            <a:pathLst>
              <a:path w="2556320" h="4114800">
                <a:moveTo>
                  <a:pt x="0" y="0"/>
                </a:moveTo>
                <a:lnTo>
                  <a:pt x="2556319" y="0"/>
                </a:lnTo>
                <a:lnTo>
                  <a:pt x="2556319"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5" name="Freeform 15"/>
          <p:cNvSpPr/>
          <p:nvPr/>
        </p:nvSpPr>
        <p:spPr>
          <a:xfrm>
            <a:off x="143626" y="8038024"/>
            <a:ext cx="2234920" cy="2248976"/>
          </a:xfrm>
          <a:custGeom>
            <a:avLst/>
            <a:gdLst/>
            <a:ahLst/>
            <a:cxnLst/>
            <a:rect l="l" t="t" r="r" b="b"/>
            <a:pathLst>
              <a:path w="2234920" h="2248976">
                <a:moveTo>
                  <a:pt x="0" y="0"/>
                </a:moveTo>
                <a:lnTo>
                  <a:pt x="2234920" y="0"/>
                </a:lnTo>
                <a:lnTo>
                  <a:pt x="2234920" y="2248976"/>
                </a:lnTo>
                <a:lnTo>
                  <a:pt x="0" y="224897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6" name="TextBox 16"/>
          <p:cNvSpPr txBox="1"/>
          <p:nvPr/>
        </p:nvSpPr>
        <p:spPr>
          <a:xfrm>
            <a:off x="5169958" y="217249"/>
            <a:ext cx="7948083" cy="811451"/>
          </a:xfrm>
          <a:prstGeom prst="rect">
            <a:avLst/>
          </a:prstGeom>
        </p:spPr>
        <p:txBody>
          <a:bodyPr lIns="0" tIns="0" rIns="0" bIns="0" rtlCol="0" anchor="t">
            <a:spAutoFit/>
          </a:bodyPr>
          <a:lstStyle/>
          <a:p>
            <a:pPr algn="ctr">
              <a:lnSpc>
                <a:spcPts val="6720"/>
              </a:lnSpc>
            </a:pPr>
            <a:r>
              <a:rPr lang="en-US" sz="4800">
                <a:solidFill>
                  <a:srgbClr val="000000"/>
                </a:solidFill>
                <a:latin typeface="Noto Sans Bold"/>
              </a:rPr>
              <a:t>HIỆU QUẢ CỦA SÁNG KIẾN</a:t>
            </a:r>
          </a:p>
        </p:txBody>
      </p:sp>
      <p:sp>
        <p:nvSpPr>
          <p:cNvPr id="17" name="TextBox 17"/>
          <p:cNvSpPr txBox="1"/>
          <p:nvPr/>
        </p:nvSpPr>
        <p:spPr>
          <a:xfrm>
            <a:off x="1261086" y="2839938"/>
            <a:ext cx="4483703" cy="4265294"/>
          </a:xfrm>
          <a:prstGeom prst="rect">
            <a:avLst/>
          </a:prstGeom>
        </p:spPr>
        <p:txBody>
          <a:bodyPr lIns="0" tIns="0" rIns="0" bIns="0" rtlCol="0" anchor="t">
            <a:spAutoFit/>
          </a:bodyPr>
          <a:lstStyle/>
          <a:p>
            <a:pPr algn="just">
              <a:lnSpc>
                <a:spcPts val="3780"/>
              </a:lnSpc>
              <a:spcBef>
                <a:spcPct val="0"/>
              </a:spcBef>
            </a:pPr>
            <a:r>
              <a:rPr lang="en-US" sz="2700">
                <a:solidFill>
                  <a:srgbClr val="000000"/>
                </a:solidFill>
                <a:latin typeface="Muli Bold"/>
              </a:rPr>
              <a:t>Trẻ đã có kỹ năng tự phục vụ cá nhân, đã có ngôn ngữ trẻ đã nói được thành câu, biết cách trả lời câu hỏi của người khác, biết sử dụng bút tô và vẽ cẩn thận, thích đi học và vui vẻ cởi mở, có hành vi thân thiện với cô và các bạn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359375" y="-755419"/>
            <a:ext cx="6391922" cy="4114800"/>
          </a:xfrm>
          <a:custGeom>
            <a:avLst/>
            <a:gdLst/>
            <a:ahLst/>
            <a:cxnLst/>
            <a:rect l="l" t="t" r="r" b="b"/>
            <a:pathLst>
              <a:path w="6391922" h="4114800">
                <a:moveTo>
                  <a:pt x="0" y="0"/>
                </a:moveTo>
                <a:lnTo>
                  <a:pt x="6391922" y="0"/>
                </a:lnTo>
                <a:lnTo>
                  <a:pt x="639192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733603" y="2219649"/>
            <a:ext cx="12259518" cy="2252686"/>
          </a:xfrm>
          <a:custGeom>
            <a:avLst/>
            <a:gdLst/>
            <a:ahLst/>
            <a:cxnLst/>
            <a:rect l="l" t="t" r="r" b="b"/>
            <a:pathLst>
              <a:path w="12259518" h="2252686">
                <a:moveTo>
                  <a:pt x="0" y="0"/>
                </a:moveTo>
                <a:lnTo>
                  <a:pt x="12259518" y="0"/>
                </a:lnTo>
                <a:lnTo>
                  <a:pt x="12259518" y="2252686"/>
                </a:lnTo>
                <a:lnTo>
                  <a:pt x="0" y="22526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2200739" y="7301299"/>
            <a:ext cx="14342711" cy="2635473"/>
          </a:xfrm>
          <a:custGeom>
            <a:avLst/>
            <a:gdLst/>
            <a:ahLst/>
            <a:cxnLst/>
            <a:rect l="l" t="t" r="r" b="b"/>
            <a:pathLst>
              <a:path w="14342711" h="2635473">
                <a:moveTo>
                  <a:pt x="0" y="0"/>
                </a:moveTo>
                <a:lnTo>
                  <a:pt x="14342712" y="0"/>
                </a:lnTo>
                <a:lnTo>
                  <a:pt x="14342712" y="2635473"/>
                </a:lnTo>
                <a:lnTo>
                  <a:pt x="0" y="26354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TextBox 5"/>
          <p:cNvSpPr txBox="1"/>
          <p:nvPr/>
        </p:nvSpPr>
        <p:spPr>
          <a:xfrm>
            <a:off x="2522974" y="6859557"/>
            <a:ext cx="13698242" cy="2845682"/>
          </a:xfrm>
          <a:prstGeom prst="rect">
            <a:avLst/>
          </a:prstGeom>
        </p:spPr>
        <p:txBody>
          <a:bodyPr lIns="0" tIns="0" rIns="0" bIns="0" rtlCol="0" anchor="t">
            <a:spAutoFit/>
          </a:bodyPr>
          <a:lstStyle/>
          <a:p>
            <a:pPr algn="ctr">
              <a:lnSpc>
                <a:spcPts val="3801"/>
              </a:lnSpc>
              <a:spcBef>
                <a:spcPct val="0"/>
              </a:spcBef>
            </a:pPr>
            <a:endParaRPr/>
          </a:p>
          <a:p>
            <a:pPr algn="ctr">
              <a:lnSpc>
                <a:spcPts val="3801"/>
              </a:lnSpc>
              <a:spcBef>
                <a:spcPct val="0"/>
              </a:spcBef>
            </a:pPr>
            <a:r>
              <a:rPr lang="en-US" sz="2715">
                <a:solidFill>
                  <a:srgbClr val="000000"/>
                </a:solidFill>
                <a:latin typeface="Muli Bold"/>
              </a:rPr>
              <a:t> </a:t>
            </a:r>
          </a:p>
          <a:p>
            <a:pPr algn="ctr">
              <a:lnSpc>
                <a:spcPts val="3801"/>
              </a:lnSpc>
              <a:spcBef>
                <a:spcPct val="0"/>
              </a:spcBef>
            </a:pPr>
            <a:r>
              <a:rPr lang="en-US" sz="2715">
                <a:solidFill>
                  <a:srgbClr val="000000"/>
                </a:solidFill>
                <a:latin typeface="Muli Bold"/>
              </a:rPr>
              <a:t> Bên cạnh đó giáo viên cũng cần đầu tư thời gian làm đồ dùng dạy học trong đó có cả đồ dùng ứng dụng công nghệ thông tin để phục vụ cho công tác giáo dục đạt hiệu quả tốt. Nên cho trẻ cùng làm đồ dùng dạy học để tạo hứng thú khi tổ chức hoạt động học,  đồ dùng dạy nên thu hút đối với trẻ khuyết tật.</a:t>
            </a:r>
          </a:p>
        </p:txBody>
      </p:sp>
      <p:sp>
        <p:nvSpPr>
          <p:cNvPr id="6" name="Freeform 6"/>
          <p:cNvSpPr/>
          <p:nvPr/>
        </p:nvSpPr>
        <p:spPr>
          <a:xfrm>
            <a:off x="2908317" y="4700935"/>
            <a:ext cx="12927556" cy="2375438"/>
          </a:xfrm>
          <a:custGeom>
            <a:avLst/>
            <a:gdLst/>
            <a:ahLst/>
            <a:cxnLst/>
            <a:rect l="l" t="t" r="r" b="b"/>
            <a:pathLst>
              <a:path w="12927556" h="2375438">
                <a:moveTo>
                  <a:pt x="0" y="0"/>
                </a:moveTo>
                <a:lnTo>
                  <a:pt x="12927556" y="0"/>
                </a:lnTo>
                <a:lnTo>
                  <a:pt x="12927556" y="2375439"/>
                </a:lnTo>
                <a:lnTo>
                  <a:pt x="0" y="23754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7" name="Picture 7"/>
          <p:cNvPicPr>
            <a:picLocks noChangeAspect="1"/>
          </p:cNvPicPr>
          <p:nvPr/>
        </p:nvPicPr>
        <p:blipFill>
          <a:blip r:embed="rId6"/>
          <a:srcRect/>
          <a:stretch>
            <a:fillRect/>
          </a:stretch>
        </p:blipFill>
        <p:spPr>
          <a:xfrm>
            <a:off x="1532171" y="2427782"/>
            <a:ext cx="1924535" cy="1279816"/>
          </a:xfrm>
          <a:prstGeom prst="rect">
            <a:avLst/>
          </a:prstGeom>
        </p:spPr>
      </p:pic>
      <p:pic>
        <p:nvPicPr>
          <p:cNvPr id="8" name="Picture 8"/>
          <p:cNvPicPr>
            <a:picLocks noChangeAspect="1"/>
          </p:cNvPicPr>
          <p:nvPr/>
        </p:nvPicPr>
        <p:blipFill>
          <a:blip r:embed="rId7"/>
          <a:srcRect/>
          <a:stretch>
            <a:fillRect/>
          </a:stretch>
        </p:blipFill>
        <p:spPr>
          <a:xfrm rot="-5325211">
            <a:off x="1005372" y="5077878"/>
            <a:ext cx="1392426" cy="1555784"/>
          </a:xfrm>
          <a:prstGeom prst="rect">
            <a:avLst/>
          </a:prstGeom>
        </p:spPr>
      </p:pic>
      <p:pic>
        <p:nvPicPr>
          <p:cNvPr id="9" name="Picture 9"/>
          <p:cNvPicPr>
            <a:picLocks noChangeAspect="1"/>
          </p:cNvPicPr>
          <p:nvPr/>
        </p:nvPicPr>
        <p:blipFill>
          <a:blip r:embed="rId8"/>
          <a:srcRect/>
          <a:stretch>
            <a:fillRect/>
          </a:stretch>
        </p:blipFill>
        <p:spPr>
          <a:xfrm rot="-5400000">
            <a:off x="583980" y="7641541"/>
            <a:ext cx="1528828" cy="1704690"/>
          </a:xfrm>
          <a:prstGeom prst="rect">
            <a:avLst/>
          </a:prstGeom>
        </p:spPr>
      </p:pic>
      <p:sp>
        <p:nvSpPr>
          <p:cNvPr id="10" name="Freeform 10"/>
          <p:cNvSpPr/>
          <p:nvPr/>
        </p:nvSpPr>
        <p:spPr>
          <a:xfrm>
            <a:off x="8925408" y="2532014"/>
            <a:ext cx="9378462" cy="8229600"/>
          </a:xfrm>
          <a:custGeom>
            <a:avLst/>
            <a:gdLst/>
            <a:ahLst/>
            <a:cxnLst/>
            <a:rect l="l" t="t" r="r" b="b"/>
            <a:pathLst>
              <a:path w="9378462" h="8229600">
                <a:moveTo>
                  <a:pt x="0" y="0"/>
                </a:moveTo>
                <a:lnTo>
                  <a:pt x="9378461" y="0"/>
                </a:lnTo>
                <a:lnTo>
                  <a:pt x="9378461" y="8229600"/>
                </a:lnTo>
                <a:lnTo>
                  <a:pt x="0" y="8229600"/>
                </a:lnTo>
                <a:lnTo>
                  <a:pt x="0" y="0"/>
                </a:lnTo>
                <a:close/>
              </a:path>
            </a:pathLst>
          </a:custGeom>
          <a:blipFill>
            <a:blip r:embed="rId9">
              <a:alphaModFix amt="31000"/>
            </a:blip>
            <a:stretch>
              <a:fillRect/>
            </a:stretch>
          </a:blipFill>
        </p:spPr>
        <p:txBody>
          <a:bodyPr/>
          <a:lstStyle/>
          <a:p>
            <a:endParaRPr lang="en-US"/>
          </a:p>
        </p:txBody>
      </p:sp>
      <p:sp>
        <p:nvSpPr>
          <p:cNvPr id="11" name="Freeform 11"/>
          <p:cNvSpPr/>
          <p:nvPr/>
        </p:nvSpPr>
        <p:spPr>
          <a:xfrm>
            <a:off x="4274677" y="565355"/>
            <a:ext cx="2009806" cy="2184571"/>
          </a:xfrm>
          <a:custGeom>
            <a:avLst/>
            <a:gdLst/>
            <a:ahLst/>
            <a:cxnLst/>
            <a:rect l="l" t="t" r="r" b="b"/>
            <a:pathLst>
              <a:path w="2009806" h="2184571">
                <a:moveTo>
                  <a:pt x="0" y="0"/>
                </a:moveTo>
                <a:lnTo>
                  <a:pt x="2009806" y="0"/>
                </a:lnTo>
                <a:lnTo>
                  <a:pt x="2009806" y="2184571"/>
                </a:lnTo>
                <a:lnTo>
                  <a:pt x="0" y="2184571"/>
                </a:lnTo>
                <a:lnTo>
                  <a:pt x="0" y="0"/>
                </a:lnTo>
                <a:close/>
              </a:path>
            </a:pathLst>
          </a:custGeom>
          <a:blipFill>
            <a:blip r:embed="rId10">
              <a:alphaModFix amt="40000"/>
            </a:blip>
            <a:stretch>
              <a:fillRect/>
            </a:stretch>
          </a:blipFill>
        </p:spPr>
        <p:txBody>
          <a:bodyPr/>
          <a:lstStyle/>
          <a:p>
            <a:endParaRPr lang="en-US"/>
          </a:p>
        </p:txBody>
      </p:sp>
      <p:sp>
        <p:nvSpPr>
          <p:cNvPr id="12" name="TextBox 12"/>
          <p:cNvSpPr txBox="1"/>
          <p:nvPr/>
        </p:nvSpPr>
        <p:spPr>
          <a:xfrm>
            <a:off x="4274677" y="2380157"/>
            <a:ext cx="11177370" cy="1884045"/>
          </a:xfrm>
          <a:prstGeom prst="rect">
            <a:avLst/>
          </a:prstGeom>
        </p:spPr>
        <p:txBody>
          <a:bodyPr lIns="0" tIns="0" rIns="0" bIns="0" rtlCol="0" anchor="t">
            <a:spAutoFit/>
          </a:bodyPr>
          <a:lstStyle/>
          <a:p>
            <a:pPr algn="ctr">
              <a:lnSpc>
                <a:spcPts val="3779"/>
              </a:lnSpc>
            </a:pPr>
            <a:r>
              <a:rPr lang="en-US" sz="2700">
                <a:solidFill>
                  <a:srgbClr val="000000"/>
                </a:solidFill>
                <a:latin typeface="Muli Bold"/>
              </a:rPr>
              <a:t> Để giúp trẻ khuyết tật hoà nhập tốt và tích cực trong các hoạt động thì giáo viên cần quan tâm nhiều hơn đến trẻ khuyết tật trong các hoạt động, động viên khuyến khích trẻ hoàn thành nhiệm vụ được giao, khen ngợi, tặng 1 phần thưởng dù nhỏ khi trẻ làm tốt.</a:t>
            </a:r>
          </a:p>
        </p:txBody>
      </p:sp>
      <p:sp>
        <p:nvSpPr>
          <p:cNvPr id="13" name="TextBox 13"/>
          <p:cNvSpPr txBox="1"/>
          <p:nvPr/>
        </p:nvSpPr>
        <p:spPr>
          <a:xfrm>
            <a:off x="3456706" y="5160945"/>
            <a:ext cx="11830778" cy="1407795"/>
          </a:xfrm>
          <a:prstGeom prst="rect">
            <a:avLst/>
          </a:prstGeom>
        </p:spPr>
        <p:txBody>
          <a:bodyPr lIns="0" tIns="0" rIns="0" bIns="0" rtlCol="0" anchor="t">
            <a:spAutoFit/>
          </a:bodyPr>
          <a:lstStyle/>
          <a:p>
            <a:pPr algn="ctr">
              <a:lnSpc>
                <a:spcPts val="3779"/>
              </a:lnSpc>
              <a:spcBef>
                <a:spcPct val="0"/>
              </a:spcBef>
            </a:pPr>
            <a:r>
              <a:rPr lang="en-US" sz="2700">
                <a:solidFill>
                  <a:srgbClr val="000000"/>
                </a:solidFill>
                <a:latin typeface="Muli Bold"/>
              </a:rPr>
              <a:t>Giáo viên cần phối hợp chặt chẽ với phụ huynh,thường xuyên trao đổi với phụ huynh để có biện pháp giáo dục hiệu quả nhất và điều chỉnh hành vi không phù hợp của trẻ khi cần thiết.</a:t>
            </a:r>
          </a:p>
        </p:txBody>
      </p:sp>
      <p:sp>
        <p:nvSpPr>
          <p:cNvPr id="14" name="TextBox 14"/>
          <p:cNvSpPr txBox="1"/>
          <p:nvPr/>
        </p:nvSpPr>
        <p:spPr>
          <a:xfrm>
            <a:off x="3515027" y="333654"/>
            <a:ext cx="11049238" cy="825415"/>
          </a:xfrm>
          <a:prstGeom prst="rect">
            <a:avLst/>
          </a:prstGeom>
        </p:spPr>
        <p:txBody>
          <a:bodyPr lIns="0" tIns="0" rIns="0" bIns="0" rtlCol="0" anchor="t">
            <a:spAutoFit/>
          </a:bodyPr>
          <a:lstStyle/>
          <a:p>
            <a:pPr algn="ctr">
              <a:lnSpc>
                <a:spcPts val="5101"/>
              </a:lnSpc>
              <a:spcBef>
                <a:spcPct val="0"/>
              </a:spcBef>
            </a:pPr>
            <a:r>
              <a:rPr lang="en-US" sz="5667">
                <a:solidFill>
                  <a:srgbClr val="202F5A"/>
                </a:solidFill>
                <a:latin typeface="Bungee Shade"/>
              </a:rPr>
              <a:t>KẾT LUẬN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43767">
            <a:off x="12243271" y="-2385825"/>
            <a:ext cx="16542693" cy="17701325"/>
          </a:xfrm>
          <a:custGeom>
            <a:avLst/>
            <a:gdLst/>
            <a:ahLst/>
            <a:cxnLst/>
            <a:rect l="l" t="t" r="r" b="b"/>
            <a:pathLst>
              <a:path w="16542693" h="17701325">
                <a:moveTo>
                  <a:pt x="0" y="0"/>
                </a:moveTo>
                <a:lnTo>
                  <a:pt x="16542693" y="0"/>
                </a:lnTo>
                <a:lnTo>
                  <a:pt x="16542693" y="17701326"/>
                </a:lnTo>
                <a:lnTo>
                  <a:pt x="0" y="177013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343767">
            <a:off x="-11229425" y="-11353654"/>
            <a:ext cx="16542693" cy="17701325"/>
          </a:xfrm>
          <a:custGeom>
            <a:avLst/>
            <a:gdLst/>
            <a:ahLst/>
            <a:cxnLst/>
            <a:rect l="l" t="t" r="r" b="b"/>
            <a:pathLst>
              <a:path w="16542693" h="17701325">
                <a:moveTo>
                  <a:pt x="0" y="0"/>
                </a:moveTo>
                <a:lnTo>
                  <a:pt x="16542693" y="0"/>
                </a:lnTo>
                <a:lnTo>
                  <a:pt x="16542693" y="17701325"/>
                </a:lnTo>
                <a:lnTo>
                  <a:pt x="0" y="177013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487571">
            <a:off x="11784240" y="-21405"/>
            <a:ext cx="7667021" cy="1658865"/>
          </a:xfrm>
          <a:custGeom>
            <a:avLst/>
            <a:gdLst/>
            <a:ahLst/>
            <a:cxnLst/>
            <a:rect l="l" t="t" r="r" b="b"/>
            <a:pathLst>
              <a:path w="7667021" h="1658865">
                <a:moveTo>
                  <a:pt x="0" y="0"/>
                </a:moveTo>
                <a:lnTo>
                  <a:pt x="7667022" y="0"/>
                </a:lnTo>
                <a:lnTo>
                  <a:pt x="7667022" y="1658864"/>
                </a:lnTo>
                <a:lnTo>
                  <a:pt x="0" y="16588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rot="-3556806">
            <a:off x="903559" y="7269678"/>
            <a:ext cx="4537670" cy="4684046"/>
          </a:xfrm>
          <a:custGeom>
            <a:avLst/>
            <a:gdLst/>
            <a:ahLst/>
            <a:cxnLst/>
            <a:rect l="l" t="t" r="r" b="b"/>
            <a:pathLst>
              <a:path w="4537670" h="4684046">
                <a:moveTo>
                  <a:pt x="0" y="0"/>
                </a:moveTo>
                <a:lnTo>
                  <a:pt x="4537669" y="0"/>
                </a:lnTo>
                <a:lnTo>
                  <a:pt x="4537669" y="4684046"/>
                </a:lnTo>
                <a:lnTo>
                  <a:pt x="0" y="46840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959688" y="570622"/>
            <a:ext cx="2212706" cy="2291880"/>
          </a:xfrm>
          <a:custGeom>
            <a:avLst/>
            <a:gdLst/>
            <a:ahLst/>
            <a:cxnLst/>
            <a:rect l="l" t="t" r="r" b="b"/>
            <a:pathLst>
              <a:path w="2212706" h="2291880">
                <a:moveTo>
                  <a:pt x="0" y="0"/>
                </a:moveTo>
                <a:lnTo>
                  <a:pt x="2212705" y="0"/>
                </a:lnTo>
                <a:lnTo>
                  <a:pt x="2212705" y="2291879"/>
                </a:lnTo>
                <a:lnTo>
                  <a:pt x="0" y="22918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a:off x="15046594" y="6966420"/>
            <a:ext cx="2212706" cy="2291880"/>
          </a:xfrm>
          <a:custGeom>
            <a:avLst/>
            <a:gdLst/>
            <a:ahLst/>
            <a:cxnLst/>
            <a:rect l="l" t="t" r="r" b="b"/>
            <a:pathLst>
              <a:path w="2212706" h="2291880">
                <a:moveTo>
                  <a:pt x="0" y="0"/>
                </a:moveTo>
                <a:lnTo>
                  <a:pt x="2212706" y="0"/>
                </a:lnTo>
                <a:lnTo>
                  <a:pt x="2212706" y="2291880"/>
                </a:lnTo>
                <a:lnTo>
                  <a:pt x="0" y="22918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8" name="Picture 8"/>
          <p:cNvPicPr>
            <a:picLocks noChangeAspect="1"/>
          </p:cNvPicPr>
          <p:nvPr/>
        </p:nvPicPr>
        <p:blipFill>
          <a:blip r:embed="rId12"/>
          <a:srcRect/>
          <a:stretch>
            <a:fillRect/>
          </a:stretch>
        </p:blipFill>
        <p:spPr>
          <a:xfrm>
            <a:off x="5595774" y="6066247"/>
            <a:ext cx="5320088" cy="3192053"/>
          </a:xfrm>
          <a:prstGeom prst="rect">
            <a:avLst/>
          </a:prstGeom>
        </p:spPr>
      </p:pic>
      <p:sp>
        <p:nvSpPr>
          <p:cNvPr id="9" name="TextBox 9"/>
          <p:cNvSpPr txBox="1"/>
          <p:nvPr/>
        </p:nvSpPr>
        <p:spPr>
          <a:xfrm>
            <a:off x="2066041" y="2676545"/>
            <a:ext cx="14291792" cy="2836545"/>
          </a:xfrm>
          <a:prstGeom prst="rect">
            <a:avLst/>
          </a:prstGeom>
        </p:spPr>
        <p:txBody>
          <a:bodyPr lIns="0" tIns="0" rIns="0" bIns="0" rtlCol="0" anchor="t">
            <a:spAutoFit/>
          </a:bodyPr>
          <a:lstStyle/>
          <a:p>
            <a:pPr algn="ctr">
              <a:lnSpc>
                <a:spcPts val="3779"/>
              </a:lnSpc>
              <a:spcBef>
                <a:spcPct val="0"/>
              </a:spcBef>
            </a:pPr>
            <a:r>
              <a:rPr lang="en-US" sz="2700">
                <a:solidFill>
                  <a:srgbClr val="003368"/>
                </a:solidFill>
                <a:latin typeface="Muli Bold"/>
              </a:rPr>
              <a:t>Trên đây là một số kinh nghiệm của tôi về: “ Một số biện pháp giúp trẻ tăng động giảm chú ý tích cực vào hoạt động”. Trong quá trình thực hiện đề tài vẫn không tránh khỏi những hạn chế, thiếu sót. Kính mong nhận được sự góp ý của BGH để những sáng kiến của tôi được hoàn thiện hơn và áp dụng có hiệu quả hơn. Kính chúc BGK sức khỏe, hạnh phúc, chúc hội thi thành công rực rỡ!</a:t>
            </a:r>
          </a:p>
          <a:p>
            <a:pPr algn="ctr">
              <a:lnSpc>
                <a:spcPts val="3779"/>
              </a:lnSpc>
              <a:spcBef>
                <a:spcPct val="0"/>
              </a:spcBef>
            </a:pPr>
            <a:endParaRPr lang="en-US" sz="2700">
              <a:solidFill>
                <a:srgbClr val="003368"/>
              </a:solidFill>
              <a:latin typeface="Muli Bold"/>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1154627" y="1208924"/>
            <a:ext cx="16230600" cy="821034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sp>
        <p:nvSpPr>
          <p:cNvPr id="4" name="Freeform 4"/>
          <p:cNvSpPr/>
          <p:nvPr/>
        </p:nvSpPr>
        <p:spPr>
          <a:xfrm>
            <a:off x="754543" y="1208924"/>
            <a:ext cx="5757162" cy="5874655"/>
          </a:xfrm>
          <a:custGeom>
            <a:avLst/>
            <a:gdLst/>
            <a:ahLst/>
            <a:cxnLst/>
            <a:rect l="l" t="t" r="r" b="b"/>
            <a:pathLst>
              <a:path w="5757162" h="5874655">
                <a:moveTo>
                  <a:pt x="0" y="0"/>
                </a:moveTo>
                <a:lnTo>
                  <a:pt x="5757162" y="0"/>
                </a:lnTo>
                <a:lnTo>
                  <a:pt x="5757162" y="5874655"/>
                </a:lnTo>
                <a:lnTo>
                  <a:pt x="0" y="587465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5911462" y="1028700"/>
            <a:ext cx="5637677" cy="5828768"/>
          </a:xfrm>
          <a:custGeom>
            <a:avLst/>
            <a:gdLst/>
            <a:ahLst/>
            <a:cxnLst/>
            <a:rect l="l" t="t" r="r" b="b"/>
            <a:pathLst>
              <a:path w="5637677" h="5828768">
                <a:moveTo>
                  <a:pt x="0" y="0"/>
                </a:moveTo>
                <a:lnTo>
                  <a:pt x="5637677" y="0"/>
                </a:lnTo>
                <a:lnTo>
                  <a:pt x="5637677" y="5828768"/>
                </a:lnTo>
                <a:lnTo>
                  <a:pt x="0" y="58287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11568189" y="1679785"/>
            <a:ext cx="6302305" cy="6890903"/>
          </a:xfrm>
          <a:custGeom>
            <a:avLst/>
            <a:gdLst/>
            <a:ahLst/>
            <a:cxnLst/>
            <a:rect l="l" t="t" r="r" b="b"/>
            <a:pathLst>
              <a:path w="6302305" h="6890903">
                <a:moveTo>
                  <a:pt x="0" y="0"/>
                </a:moveTo>
                <a:lnTo>
                  <a:pt x="6302306" y="0"/>
                </a:lnTo>
                <a:lnTo>
                  <a:pt x="6302306" y="6890903"/>
                </a:lnTo>
                <a:lnTo>
                  <a:pt x="0" y="68909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393214" y="8415138"/>
            <a:ext cx="1269801" cy="311101"/>
          </a:xfrm>
          <a:custGeom>
            <a:avLst/>
            <a:gdLst/>
            <a:ahLst/>
            <a:cxnLst/>
            <a:rect l="l" t="t" r="r" b="b"/>
            <a:pathLst>
              <a:path w="1269801" h="311101">
                <a:moveTo>
                  <a:pt x="0" y="0"/>
                </a:moveTo>
                <a:lnTo>
                  <a:pt x="1269801" y="0"/>
                </a:lnTo>
                <a:lnTo>
                  <a:pt x="1269801" y="311101"/>
                </a:lnTo>
                <a:lnTo>
                  <a:pt x="0" y="31110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TextBox 8"/>
          <p:cNvSpPr txBox="1"/>
          <p:nvPr/>
        </p:nvSpPr>
        <p:spPr>
          <a:xfrm>
            <a:off x="6532425" y="1819678"/>
            <a:ext cx="4577715" cy="4453753"/>
          </a:xfrm>
          <a:prstGeom prst="rect">
            <a:avLst/>
          </a:prstGeom>
        </p:spPr>
        <p:txBody>
          <a:bodyPr lIns="0" tIns="0" rIns="0" bIns="0" rtlCol="0" anchor="t">
            <a:spAutoFit/>
          </a:bodyPr>
          <a:lstStyle/>
          <a:p>
            <a:pPr algn="just">
              <a:lnSpc>
                <a:spcPts val="3900"/>
              </a:lnSpc>
            </a:pPr>
            <a:r>
              <a:rPr lang="en-US" sz="2786">
                <a:solidFill>
                  <a:srgbClr val="000000"/>
                </a:solidFill>
                <a:latin typeface="Muli Bold"/>
              </a:rPr>
              <a:t>Những trẻ mắc hội chứng này thường có biểu hiện: hoạt động quá mức, khó kiểm soát hành vi, kém khả năng tập trung chú ý gây nhiều khó khăn trong sinh hoạt, học tập và trong các mối quan hệ xã hội</a:t>
            </a:r>
          </a:p>
          <a:p>
            <a:pPr algn="ctr">
              <a:lnSpc>
                <a:spcPts val="3900"/>
              </a:lnSpc>
            </a:pPr>
            <a:endParaRPr lang="en-US" sz="2786">
              <a:solidFill>
                <a:srgbClr val="000000"/>
              </a:solidFill>
              <a:latin typeface="Muli Bold"/>
            </a:endParaRPr>
          </a:p>
        </p:txBody>
      </p:sp>
      <p:sp>
        <p:nvSpPr>
          <p:cNvPr id="9" name="TextBox 9"/>
          <p:cNvSpPr txBox="1"/>
          <p:nvPr/>
        </p:nvSpPr>
        <p:spPr>
          <a:xfrm>
            <a:off x="1354787" y="1959631"/>
            <a:ext cx="4556676" cy="4433907"/>
          </a:xfrm>
          <a:prstGeom prst="rect">
            <a:avLst/>
          </a:prstGeom>
        </p:spPr>
        <p:txBody>
          <a:bodyPr lIns="0" tIns="0" rIns="0" bIns="0" rtlCol="0" anchor="t">
            <a:spAutoFit/>
          </a:bodyPr>
          <a:lstStyle/>
          <a:p>
            <a:pPr algn="just">
              <a:lnSpc>
                <a:spcPts val="3920"/>
              </a:lnSpc>
            </a:pPr>
            <a:r>
              <a:rPr lang="en-US" sz="2800">
                <a:solidFill>
                  <a:srgbClr val="000000"/>
                </a:solidFill>
                <a:latin typeface="Muli Bold"/>
              </a:rPr>
              <a:t>Hiện nay việc chăm sóc giáo dục trẻ khuyết tật được khẳng định là một bộ phận của hệ thống giáo dục quốc dân.Trong đó, rối loạn tăng động giảm chú ý là một hội chứng thường gặp ở trẻ em</a:t>
            </a:r>
          </a:p>
          <a:p>
            <a:pPr algn="just">
              <a:lnSpc>
                <a:spcPts val="3920"/>
              </a:lnSpc>
            </a:pPr>
            <a:endParaRPr lang="en-US" sz="2800">
              <a:solidFill>
                <a:srgbClr val="000000"/>
              </a:solidFill>
              <a:latin typeface="Muli Bold"/>
            </a:endParaRPr>
          </a:p>
        </p:txBody>
      </p:sp>
      <p:sp>
        <p:nvSpPr>
          <p:cNvPr id="10" name="TextBox 10"/>
          <p:cNvSpPr txBox="1"/>
          <p:nvPr/>
        </p:nvSpPr>
        <p:spPr>
          <a:xfrm>
            <a:off x="11853331" y="1907007"/>
            <a:ext cx="5023508" cy="6428365"/>
          </a:xfrm>
          <a:prstGeom prst="rect">
            <a:avLst/>
          </a:prstGeom>
        </p:spPr>
        <p:txBody>
          <a:bodyPr lIns="0" tIns="0" rIns="0" bIns="0" rtlCol="0" anchor="t">
            <a:spAutoFit/>
          </a:bodyPr>
          <a:lstStyle/>
          <a:p>
            <a:pPr algn="just">
              <a:lnSpc>
                <a:spcPts val="3902"/>
              </a:lnSpc>
            </a:pPr>
            <a:r>
              <a:rPr lang="en-US" sz="2787">
                <a:solidFill>
                  <a:srgbClr val="000000"/>
                </a:solidFill>
                <a:latin typeface="Muli Bold"/>
              </a:rPr>
              <a:t>Tại các trường học chuyên biệt, giáo viên sẽ lập chương trình riêng cho mỗi trẻ,Nhưng không phải nơi nào cũng có điều kiện để trẻ được học tại các trường chuyên biệt mà một số trẻ phải đến trường bình thường như bao trẻ khác. Do đó, việc giáo dục hành vi cho trẻ rối loạn tăng động giảm chú ý chưa được quan tâm.</a:t>
            </a:r>
          </a:p>
          <a:p>
            <a:pPr algn="just">
              <a:lnSpc>
                <a:spcPts val="3902"/>
              </a:lnSpc>
            </a:pPr>
            <a:endParaRPr lang="en-US" sz="2787">
              <a:solidFill>
                <a:srgbClr val="000000"/>
              </a:solidFill>
              <a:latin typeface="Muli Bold"/>
            </a:endParaRPr>
          </a:p>
        </p:txBody>
      </p:sp>
      <p:sp>
        <p:nvSpPr>
          <p:cNvPr id="11" name="TextBox 11"/>
          <p:cNvSpPr txBox="1"/>
          <p:nvPr/>
        </p:nvSpPr>
        <p:spPr>
          <a:xfrm>
            <a:off x="5421008" y="402665"/>
            <a:ext cx="5394699" cy="620298"/>
          </a:xfrm>
          <a:prstGeom prst="rect">
            <a:avLst/>
          </a:prstGeom>
        </p:spPr>
        <p:txBody>
          <a:bodyPr lIns="0" tIns="0" rIns="0" bIns="0" rtlCol="0" anchor="t">
            <a:spAutoFit/>
          </a:bodyPr>
          <a:lstStyle/>
          <a:p>
            <a:pPr algn="ctr">
              <a:lnSpc>
                <a:spcPts val="4668"/>
              </a:lnSpc>
              <a:spcBef>
                <a:spcPct val="0"/>
              </a:spcBef>
            </a:pPr>
            <a:r>
              <a:rPr lang="en-US" sz="5187" b="1">
                <a:solidFill>
                  <a:srgbClr val="202F5A"/>
                </a:solidFill>
                <a:latin typeface="Times New Roman" panose="02020603050405020304" pitchFamily="18" charset="0"/>
                <a:cs typeface="Times New Roman" panose="02020603050405020304" pitchFamily="18" charset="0"/>
              </a:rPr>
              <a:t>ĐẶT VẤN ĐỀ</a:t>
            </a:r>
            <a:endParaRPr lang="en-US" sz="5187" b="1">
              <a:solidFill>
                <a:srgbClr val="202F5A"/>
              </a:solidFill>
              <a:latin typeface="Hit and Run"/>
            </a:endParaRPr>
          </a:p>
        </p:txBody>
      </p:sp>
      <p:sp>
        <p:nvSpPr>
          <p:cNvPr id="12" name="TextBox 12"/>
          <p:cNvSpPr txBox="1"/>
          <p:nvPr/>
        </p:nvSpPr>
        <p:spPr>
          <a:xfrm>
            <a:off x="1663015" y="8259173"/>
            <a:ext cx="15213824" cy="1490879"/>
          </a:xfrm>
          <a:prstGeom prst="rect">
            <a:avLst/>
          </a:prstGeom>
        </p:spPr>
        <p:txBody>
          <a:bodyPr lIns="0" tIns="0" rIns="0" bIns="0" rtlCol="0" anchor="t">
            <a:spAutoFit/>
          </a:bodyPr>
          <a:lstStyle/>
          <a:p>
            <a:pPr algn="ctr">
              <a:lnSpc>
                <a:spcPts val="3920"/>
              </a:lnSpc>
            </a:pPr>
            <a:r>
              <a:rPr lang="en-US" sz="2800">
                <a:solidFill>
                  <a:srgbClr val="C61010"/>
                </a:solidFill>
                <a:latin typeface="Arimo Bold"/>
              </a:rPr>
              <a:t>Xuất phát từ những lí do trên tôi đã nghiên cứu và chọn đề tài: “Một số biện pháp giúp trẻ tăng động giảm chú ý tích cực vào hoạt động”</a:t>
            </a:r>
          </a:p>
          <a:p>
            <a:pPr algn="ctr">
              <a:lnSpc>
                <a:spcPts val="3920"/>
              </a:lnSpc>
            </a:pPr>
            <a:endParaRPr lang="en-US" sz="2800">
              <a:solidFill>
                <a:srgbClr val="C61010"/>
              </a:solidFill>
              <a:latin typeface="Arimo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iterate type="lt">
                                    <p:tmPct val="5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subTnLst>
                                    <p:audio>
                                      <p:cMediaNode vol="100000">
                                        <p:cTn display="0" masterRel="sameClick">
                                          <p:stCondLst>
                                            <p:cond evt="begin" delay="0">
                                              <p:tn val="10"/>
                                            </p:cond>
                                          </p:stCondLst>
                                          <p:endCondLst>
                                            <p:cond evt="onStopAudio" delay="0">
                                              <p:tgtEl>
                                                <p:sldTgt/>
                                              </p:tgtEl>
                                            </p:cond>
                                          </p:endCondLst>
                                        </p:cTn>
                                        <p:tgtEl>
                                          <p:sndTgt r:embed="rId2" name="type.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sp>
        <p:nvSpPr>
          <p:cNvPr id="2" name="Freeform 2"/>
          <p:cNvSpPr/>
          <p:nvPr/>
        </p:nvSpPr>
        <p:spPr>
          <a:xfrm>
            <a:off x="373988" y="1028700"/>
            <a:ext cx="9739172" cy="4114800"/>
          </a:xfrm>
          <a:custGeom>
            <a:avLst/>
            <a:gdLst/>
            <a:ahLst/>
            <a:cxnLst/>
            <a:rect l="l" t="t" r="r" b="b"/>
            <a:pathLst>
              <a:path w="9739172" h="4114800">
                <a:moveTo>
                  <a:pt x="0" y="0"/>
                </a:moveTo>
                <a:lnTo>
                  <a:pt x="9739172" y="0"/>
                </a:lnTo>
                <a:lnTo>
                  <a:pt x="9739172"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a:off x="9144000" y="4762031"/>
            <a:ext cx="9061457" cy="4258885"/>
          </a:xfrm>
          <a:custGeom>
            <a:avLst/>
            <a:gdLst/>
            <a:ahLst/>
            <a:cxnLst/>
            <a:rect l="l" t="t" r="r" b="b"/>
            <a:pathLst>
              <a:path w="9061457" h="4258885">
                <a:moveTo>
                  <a:pt x="9061457" y="0"/>
                </a:moveTo>
                <a:lnTo>
                  <a:pt x="0" y="0"/>
                </a:lnTo>
                <a:lnTo>
                  <a:pt x="0" y="4258885"/>
                </a:lnTo>
                <a:lnTo>
                  <a:pt x="9061457" y="4258885"/>
                </a:lnTo>
                <a:lnTo>
                  <a:pt x="9061457"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373988" y="5934078"/>
            <a:ext cx="8527186" cy="4007777"/>
          </a:xfrm>
          <a:custGeom>
            <a:avLst/>
            <a:gdLst/>
            <a:ahLst/>
            <a:cxnLst/>
            <a:rect l="l" t="t" r="r" b="b"/>
            <a:pathLst>
              <a:path w="8527186" h="4007777">
                <a:moveTo>
                  <a:pt x="0" y="0"/>
                </a:moveTo>
                <a:lnTo>
                  <a:pt x="8527186" y="0"/>
                </a:lnTo>
                <a:lnTo>
                  <a:pt x="8527186" y="4007778"/>
                </a:lnTo>
                <a:lnTo>
                  <a:pt x="0" y="4007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0710078" y="-103076"/>
            <a:ext cx="9286363" cy="2263551"/>
          </a:xfrm>
          <a:custGeom>
            <a:avLst/>
            <a:gdLst/>
            <a:ahLst/>
            <a:cxnLst/>
            <a:rect l="l" t="t" r="r" b="b"/>
            <a:pathLst>
              <a:path w="9286363" h="2263551">
                <a:moveTo>
                  <a:pt x="0" y="0"/>
                </a:moveTo>
                <a:lnTo>
                  <a:pt x="9286363" y="0"/>
                </a:lnTo>
                <a:lnTo>
                  <a:pt x="9286363" y="2263552"/>
                </a:lnTo>
                <a:lnTo>
                  <a:pt x="0" y="2263552"/>
                </a:lnTo>
                <a:lnTo>
                  <a:pt x="0" y="0"/>
                </a:lnTo>
                <a:close/>
              </a:path>
            </a:pathLst>
          </a:custGeom>
          <a:blipFill>
            <a:blip r:embed="rId8"/>
            <a:stretch>
              <a:fillRect/>
            </a:stretch>
          </a:blipFill>
        </p:spPr>
        <p:txBody>
          <a:bodyPr/>
          <a:lstStyle/>
          <a:p>
            <a:endParaRPr lang="en-US"/>
          </a:p>
        </p:txBody>
      </p:sp>
      <p:sp>
        <p:nvSpPr>
          <p:cNvPr id="6" name="TextBox 6"/>
          <p:cNvSpPr txBox="1"/>
          <p:nvPr/>
        </p:nvSpPr>
        <p:spPr>
          <a:xfrm>
            <a:off x="5489436" y="288164"/>
            <a:ext cx="5394699" cy="740536"/>
          </a:xfrm>
          <a:prstGeom prst="rect">
            <a:avLst/>
          </a:prstGeom>
        </p:spPr>
        <p:txBody>
          <a:bodyPr lIns="0" tIns="0" rIns="0" bIns="0" rtlCol="0" anchor="t">
            <a:spAutoFit/>
          </a:bodyPr>
          <a:lstStyle/>
          <a:p>
            <a:pPr algn="ctr">
              <a:lnSpc>
                <a:spcPts val="4668"/>
              </a:lnSpc>
              <a:spcBef>
                <a:spcPct val="0"/>
              </a:spcBef>
            </a:pPr>
            <a:r>
              <a:rPr lang="en-US" sz="5187">
                <a:solidFill>
                  <a:srgbClr val="000000"/>
                </a:solidFill>
                <a:latin typeface="Bungee Shade"/>
              </a:rPr>
              <a:t>THUẬN LỢI</a:t>
            </a:r>
          </a:p>
        </p:txBody>
      </p:sp>
      <p:sp>
        <p:nvSpPr>
          <p:cNvPr id="7" name="TextBox 7"/>
          <p:cNvSpPr txBox="1"/>
          <p:nvPr/>
        </p:nvSpPr>
        <p:spPr>
          <a:xfrm>
            <a:off x="1556756" y="2313115"/>
            <a:ext cx="7344418" cy="2544938"/>
          </a:xfrm>
          <a:prstGeom prst="rect">
            <a:avLst/>
          </a:prstGeom>
        </p:spPr>
        <p:txBody>
          <a:bodyPr lIns="0" tIns="0" rIns="0" bIns="0" rtlCol="0" anchor="t">
            <a:spAutoFit/>
          </a:bodyPr>
          <a:lstStyle/>
          <a:p>
            <a:pPr>
              <a:lnSpc>
                <a:spcPts val="4084"/>
              </a:lnSpc>
            </a:pPr>
            <a:r>
              <a:rPr lang="en-US" sz="2917">
                <a:solidFill>
                  <a:srgbClr val="000000"/>
                </a:solidFill>
                <a:latin typeface="Muli Bold"/>
              </a:rPr>
              <a:t> Được sự quan tâm, giúp đỡ của Ban giám hiệu nhà trường đã trang bị đầy đủ về phương tiện dạy học cũng như về cơ sở vật chất.</a:t>
            </a:r>
          </a:p>
          <a:p>
            <a:pPr>
              <a:lnSpc>
                <a:spcPts val="4084"/>
              </a:lnSpc>
            </a:pPr>
            <a:endParaRPr lang="en-US" sz="2917">
              <a:solidFill>
                <a:srgbClr val="000000"/>
              </a:solidFill>
              <a:latin typeface="Muli Bold"/>
            </a:endParaRPr>
          </a:p>
        </p:txBody>
      </p:sp>
      <p:sp>
        <p:nvSpPr>
          <p:cNvPr id="8" name="TextBox 8"/>
          <p:cNvSpPr txBox="1"/>
          <p:nvPr/>
        </p:nvSpPr>
        <p:spPr>
          <a:xfrm>
            <a:off x="10113160" y="5577673"/>
            <a:ext cx="6472822" cy="2545383"/>
          </a:xfrm>
          <a:prstGeom prst="rect">
            <a:avLst/>
          </a:prstGeom>
        </p:spPr>
        <p:txBody>
          <a:bodyPr lIns="0" tIns="0" rIns="0" bIns="0" rtlCol="0" anchor="t">
            <a:spAutoFit/>
          </a:bodyPr>
          <a:lstStyle/>
          <a:p>
            <a:pPr algn="just">
              <a:lnSpc>
                <a:spcPts val="4060"/>
              </a:lnSpc>
            </a:pPr>
            <a:r>
              <a:rPr lang="en-US" sz="2900">
                <a:solidFill>
                  <a:srgbClr val="000000"/>
                </a:solidFill>
                <a:latin typeface="Muli Bold"/>
              </a:rPr>
              <a:t>-Trường lớp rộng rãi, thoáng mát, sạch sẽ, có đầy đủ đồ dùng, dụng cụ phục vụ công tác giảng dạy cũng như việc vệ sinh cho trẻ.</a:t>
            </a:r>
          </a:p>
          <a:p>
            <a:pPr algn="just">
              <a:lnSpc>
                <a:spcPts val="4060"/>
              </a:lnSpc>
            </a:pPr>
            <a:endParaRPr lang="en-US" sz="2900">
              <a:solidFill>
                <a:srgbClr val="000000"/>
              </a:solidFill>
              <a:latin typeface="Muli Bold"/>
            </a:endParaRPr>
          </a:p>
        </p:txBody>
      </p:sp>
      <p:sp>
        <p:nvSpPr>
          <p:cNvPr id="9" name="TextBox 9"/>
          <p:cNvSpPr txBox="1"/>
          <p:nvPr/>
        </p:nvSpPr>
        <p:spPr>
          <a:xfrm>
            <a:off x="1028700" y="7136872"/>
            <a:ext cx="6601208" cy="2031099"/>
          </a:xfrm>
          <a:prstGeom prst="rect">
            <a:avLst/>
          </a:prstGeom>
        </p:spPr>
        <p:txBody>
          <a:bodyPr lIns="0" tIns="0" rIns="0" bIns="0" rtlCol="0" anchor="t">
            <a:spAutoFit/>
          </a:bodyPr>
          <a:lstStyle/>
          <a:p>
            <a:pPr>
              <a:lnSpc>
                <a:spcPts val="4060"/>
              </a:lnSpc>
            </a:pPr>
            <a:r>
              <a:rPr lang="en-US" sz="2900">
                <a:solidFill>
                  <a:srgbClr val="000000"/>
                </a:solidFill>
                <a:latin typeface="Muli Bold"/>
              </a:rPr>
              <a:t> Một số PH cũng đã quan tâm, đóng góp giúp đỡ tôi rất nhiều trong việc giáo dục trẻ.</a:t>
            </a:r>
          </a:p>
          <a:p>
            <a:pPr algn="just">
              <a:lnSpc>
                <a:spcPts val="4060"/>
              </a:lnSpc>
            </a:pPr>
            <a:endParaRPr lang="en-US" sz="2900">
              <a:solidFill>
                <a:srgbClr val="000000"/>
              </a:solidFill>
              <a:latin typeface="Muli Bold"/>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1034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sp>
        <p:nvSpPr>
          <p:cNvPr id="4" name="Freeform 4"/>
          <p:cNvSpPr/>
          <p:nvPr/>
        </p:nvSpPr>
        <p:spPr>
          <a:xfrm rot="1404963">
            <a:off x="5949635" y="2126968"/>
            <a:ext cx="6637503" cy="6153518"/>
          </a:xfrm>
          <a:custGeom>
            <a:avLst/>
            <a:gdLst/>
            <a:ahLst/>
            <a:cxnLst/>
            <a:rect l="l" t="t" r="r" b="b"/>
            <a:pathLst>
              <a:path w="6637503" h="6153518">
                <a:moveTo>
                  <a:pt x="0" y="0"/>
                </a:moveTo>
                <a:lnTo>
                  <a:pt x="6637502" y="0"/>
                </a:lnTo>
                <a:lnTo>
                  <a:pt x="6637502" y="6153518"/>
                </a:lnTo>
                <a:lnTo>
                  <a:pt x="0" y="61535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891843" y="2300449"/>
            <a:ext cx="5252885" cy="6344702"/>
          </a:xfrm>
          <a:custGeom>
            <a:avLst/>
            <a:gdLst/>
            <a:ahLst/>
            <a:cxnLst/>
            <a:rect l="l" t="t" r="r" b="b"/>
            <a:pathLst>
              <a:path w="5252885" h="6344702">
                <a:moveTo>
                  <a:pt x="0" y="0"/>
                </a:moveTo>
                <a:lnTo>
                  <a:pt x="5252885" y="0"/>
                </a:lnTo>
                <a:lnTo>
                  <a:pt x="5252885" y="6344702"/>
                </a:lnTo>
                <a:lnTo>
                  <a:pt x="0" y="63447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595231" y="2470271"/>
            <a:ext cx="4664069" cy="6292168"/>
          </a:xfrm>
          <a:custGeom>
            <a:avLst/>
            <a:gdLst/>
            <a:ahLst/>
            <a:cxnLst/>
            <a:rect l="l" t="t" r="r" b="b"/>
            <a:pathLst>
              <a:path w="4664069" h="6292168">
                <a:moveTo>
                  <a:pt x="0" y="0"/>
                </a:moveTo>
                <a:lnTo>
                  <a:pt x="4664069" y="0"/>
                </a:lnTo>
                <a:lnTo>
                  <a:pt x="4664069" y="6292168"/>
                </a:lnTo>
                <a:lnTo>
                  <a:pt x="0" y="62921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733741">
            <a:off x="-187410" y="524900"/>
            <a:ext cx="5127758" cy="1602424"/>
          </a:xfrm>
          <a:custGeom>
            <a:avLst/>
            <a:gdLst/>
            <a:ahLst/>
            <a:cxnLst/>
            <a:rect l="l" t="t" r="r" b="b"/>
            <a:pathLst>
              <a:path w="5127758" h="1602424">
                <a:moveTo>
                  <a:pt x="0" y="0"/>
                </a:moveTo>
                <a:lnTo>
                  <a:pt x="5127758" y="0"/>
                </a:lnTo>
                <a:lnTo>
                  <a:pt x="5127758" y="1602424"/>
                </a:lnTo>
                <a:lnTo>
                  <a:pt x="0" y="16024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TextBox 9"/>
          <p:cNvSpPr txBox="1"/>
          <p:nvPr/>
        </p:nvSpPr>
        <p:spPr>
          <a:xfrm>
            <a:off x="1411760" y="3370545"/>
            <a:ext cx="4009247" cy="3312794"/>
          </a:xfrm>
          <a:prstGeom prst="rect">
            <a:avLst/>
          </a:prstGeom>
        </p:spPr>
        <p:txBody>
          <a:bodyPr lIns="0" tIns="0" rIns="0" bIns="0" rtlCol="0" anchor="t">
            <a:spAutoFit/>
          </a:bodyPr>
          <a:lstStyle/>
          <a:p>
            <a:pPr algn="ctr">
              <a:lnSpc>
                <a:spcPts val="3780"/>
              </a:lnSpc>
            </a:pPr>
            <a:r>
              <a:rPr lang="en-US" sz="2700">
                <a:solidFill>
                  <a:srgbClr val="202F5A"/>
                </a:solidFill>
                <a:latin typeface="Muli Bold"/>
              </a:rPr>
              <a:t>Bản thân cháu tăng động kinh nghiệm sống còn ít nên gặp khó khăn khi tham gia hoạt động cùng cô và các bạn khả năng tự phục vụ bản thân còn nhiều hạn chế</a:t>
            </a:r>
          </a:p>
        </p:txBody>
      </p:sp>
      <p:sp>
        <p:nvSpPr>
          <p:cNvPr id="10" name="TextBox 10"/>
          <p:cNvSpPr txBox="1"/>
          <p:nvPr/>
        </p:nvSpPr>
        <p:spPr>
          <a:xfrm>
            <a:off x="6869765" y="3698020"/>
            <a:ext cx="4797241" cy="2360295"/>
          </a:xfrm>
          <a:prstGeom prst="rect">
            <a:avLst/>
          </a:prstGeom>
        </p:spPr>
        <p:txBody>
          <a:bodyPr lIns="0" tIns="0" rIns="0" bIns="0" rtlCol="0" anchor="t">
            <a:spAutoFit/>
          </a:bodyPr>
          <a:lstStyle/>
          <a:p>
            <a:pPr algn="ctr">
              <a:lnSpc>
                <a:spcPts val="3779"/>
              </a:lnSpc>
            </a:pPr>
            <a:r>
              <a:rPr lang="en-US" sz="2700">
                <a:solidFill>
                  <a:srgbClr val="202F5A"/>
                </a:solidFill>
                <a:latin typeface="Muli Bold"/>
              </a:rPr>
              <a:t>Cha mẹ ít có thời gian quan tâm, giao lưu với trẻ. Đồng thời gia đình chưa có điều kiện để chăm sóc về vật chất dinh dưỡng cho trẻ tốt nhất.</a:t>
            </a:r>
          </a:p>
        </p:txBody>
      </p:sp>
      <p:sp>
        <p:nvSpPr>
          <p:cNvPr id="11" name="TextBox 11"/>
          <p:cNvSpPr txBox="1"/>
          <p:nvPr/>
        </p:nvSpPr>
        <p:spPr>
          <a:xfrm>
            <a:off x="12937373" y="3698020"/>
            <a:ext cx="3979784" cy="3789044"/>
          </a:xfrm>
          <a:prstGeom prst="rect">
            <a:avLst/>
          </a:prstGeom>
        </p:spPr>
        <p:txBody>
          <a:bodyPr lIns="0" tIns="0" rIns="0" bIns="0" rtlCol="0" anchor="t">
            <a:spAutoFit/>
          </a:bodyPr>
          <a:lstStyle/>
          <a:p>
            <a:pPr algn="ctr">
              <a:lnSpc>
                <a:spcPts val="3780"/>
              </a:lnSpc>
            </a:pPr>
            <a:r>
              <a:rPr lang="en-US" sz="2700">
                <a:solidFill>
                  <a:srgbClr val="202F5A"/>
                </a:solidFill>
                <a:latin typeface="Muli Bold"/>
              </a:rPr>
              <a:t>Gia đình trẻ còn nhiều mặc cảm vì con mình bị tăng động không bằng các bạn khác cùng lứa và cảm thấy chán nản không muốn cố gắng quan tâm, dành nhiều thời gian cho trẻ nữa...</a:t>
            </a:r>
          </a:p>
        </p:txBody>
      </p:sp>
      <p:sp>
        <p:nvSpPr>
          <p:cNvPr id="12" name="Freeform 12"/>
          <p:cNvSpPr/>
          <p:nvPr/>
        </p:nvSpPr>
        <p:spPr>
          <a:xfrm rot="1176457">
            <a:off x="13494807" y="629675"/>
            <a:ext cx="5127758" cy="1602424"/>
          </a:xfrm>
          <a:custGeom>
            <a:avLst/>
            <a:gdLst/>
            <a:ahLst/>
            <a:cxnLst/>
            <a:rect l="l" t="t" r="r" b="b"/>
            <a:pathLst>
              <a:path w="5127758" h="1602424">
                <a:moveTo>
                  <a:pt x="0" y="0"/>
                </a:moveTo>
                <a:lnTo>
                  <a:pt x="5127758" y="0"/>
                </a:lnTo>
                <a:lnTo>
                  <a:pt x="5127758" y="1602424"/>
                </a:lnTo>
                <a:lnTo>
                  <a:pt x="0" y="16024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TextBox 6"/>
          <p:cNvSpPr txBox="1"/>
          <p:nvPr/>
        </p:nvSpPr>
        <p:spPr>
          <a:xfrm>
            <a:off x="5214133" y="498597"/>
            <a:ext cx="5394699" cy="651589"/>
          </a:xfrm>
          <a:prstGeom prst="rect">
            <a:avLst/>
          </a:prstGeom>
        </p:spPr>
        <p:txBody>
          <a:bodyPr lIns="0" tIns="0" rIns="0" bIns="0" rtlCol="0" anchor="t">
            <a:spAutoFit/>
          </a:bodyPr>
          <a:lstStyle/>
          <a:p>
            <a:pPr algn="ctr">
              <a:lnSpc>
                <a:spcPts val="4668"/>
              </a:lnSpc>
              <a:spcBef>
                <a:spcPct val="0"/>
              </a:spcBef>
            </a:pPr>
            <a:r>
              <a:rPr lang="en-US" sz="5187" smtClean="0">
                <a:solidFill>
                  <a:srgbClr val="000000"/>
                </a:solidFill>
                <a:latin typeface="Bungee Shade"/>
              </a:rPr>
              <a:t>Khó khăn</a:t>
            </a:r>
            <a:endParaRPr lang="en-US" sz="5187">
              <a:solidFill>
                <a:srgbClr val="000000"/>
              </a:solidFill>
              <a:latin typeface="Bungee Shade"/>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sp>
        <p:nvSpPr>
          <p:cNvPr id="2" name="Freeform 2"/>
          <p:cNvSpPr/>
          <p:nvPr/>
        </p:nvSpPr>
        <p:spPr>
          <a:xfrm>
            <a:off x="2548895" y="197956"/>
            <a:ext cx="1311533" cy="1146995"/>
          </a:xfrm>
          <a:custGeom>
            <a:avLst/>
            <a:gdLst/>
            <a:ahLst/>
            <a:cxnLst/>
            <a:rect l="l" t="t" r="r" b="b"/>
            <a:pathLst>
              <a:path w="1311533" h="1146995">
                <a:moveTo>
                  <a:pt x="0" y="0"/>
                </a:moveTo>
                <a:lnTo>
                  <a:pt x="1311533" y="0"/>
                </a:lnTo>
                <a:lnTo>
                  <a:pt x="1311533" y="1146995"/>
                </a:lnTo>
                <a:lnTo>
                  <a:pt x="0" y="11469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368153" y="2323093"/>
            <a:ext cx="3204661" cy="2126730"/>
          </a:xfrm>
          <a:custGeom>
            <a:avLst/>
            <a:gdLst/>
            <a:ahLst/>
            <a:cxnLst/>
            <a:rect l="l" t="t" r="r" b="b"/>
            <a:pathLst>
              <a:path w="3204661" h="2126730">
                <a:moveTo>
                  <a:pt x="0" y="0"/>
                </a:moveTo>
                <a:lnTo>
                  <a:pt x="3204662" y="0"/>
                </a:lnTo>
                <a:lnTo>
                  <a:pt x="3204662" y="2126730"/>
                </a:lnTo>
                <a:lnTo>
                  <a:pt x="0" y="21267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1458330" y="2323093"/>
            <a:ext cx="3204661" cy="2126730"/>
          </a:xfrm>
          <a:custGeom>
            <a:avLst/>
            <a:gdLst/>
            <a:ahLst/>
            <a:cxnLst/>
            <a:rect l="l" t="t" r="r" b="b"/>
            <a:pathLst>
              <a:path w="3204661" h="2126730">
                <a:moveTo>
                  <a:pt x="0" y="0"/>
                </a:moveTo>
                <a:lnTo>
                  <a:pt x="3204662" y="0"/>
                </a:lnTo>
                <a:lnTo>
                  <a:pt x="3204662" y="2126730"/>
                </a:lnTo>
                <a:lnTo>
                  <a:pt x="0" y="21267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7822483" y="1712351"/>
            <a:ext cx="3204661" cy="2126730"/>
          </a:xfrm>
          <a:custGeom>
            <a:avLst/>
            <a:gdLst/>
            <a:ahLst/>
            <a:cxnLst/>
            <a:rect l="l" t="t" r="r" b="b"/>
            <a:pathLst>
              <a:path w="3204661" h="2126730">
                <a:moveTo>
                  <a:pt x="0" y="0"/>
                </a:moveTo>
                <a:lnTo>
                  <a:pt x="3204661" y="0"/>
                </a:lnTo>
                <a:lnTo>
                  <a:pt x="3204661" y="2126730"/>
                </a:lnTo>
                <a:lnTo>
                  <a:pt x="0" y="21267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295996" y="2081216"/>
            <a:ext cx="3219031" cy="5342790"/>
          </a:xfrm>
          <a:custGeom>
            <a:avLst/>
            <a:gdLst/>
            <a:ahLst/>
            <a:cxnLst/>
            <a:rect l="l" t="t" r="r" b="b"/>
            <a:pathLst>
              <a:path w="3219031" h="5342790">
                <a:moveTo>
                  <a:pt x="0" y="0"/>
                </a:moveTo>
                <a:lnTo>
                  <a:pt x="3219031" y="0"/>
                </a:lnTo>
                <a:lnTo>
                  <a:pt x="3219031" y="5342790"/>
                </a:lnTo>
                <a:lnTo>
                  <a:pt x="0" y="534279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a:off x="6572815" y="6938945"/>
            <a:ext cx="3204661" cy="2126730"/>
          </a:xfrm>
          <a:custGeom>
            <a:avLst/>
            <a:gdLst/>
            <a:ahLst/>
            <a:cxnLst/>
            <a:rect l="l" t="t" r="r" b="b"/>
            <a:pathLst>
              <a:path w="3204661" h="2126730">
                <a:moveTo>
                  <a:pt x="0" y="0"/>
                </a:moveTo>
                <a:lnTo>
                  <a:pt x="3204661" y="0"/>
                </a:lnTo>
                <a:lnTo>
                  <a:pt x="3204661" y="2126730"/>
                </a:lnTo>
                <a:lnTo>
                  <a:pt x="0" y="21267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3717553" y="4482401"/>
            <a:ext cx="3426188" cy="5686620"/>
          </a:xfrm>
          <a:custGeom>
            <a:avLst/>
            <a:gdLst/>
            <a:ahLst/>
            <a:cxnLst/>
            <a:rect l="l" t="t" r="r" b="b"/>
            <a:pathLst>
              <a:path w="3426188" h="5686620">
                <a:moveTo>
                  <a:pt x="0" y="0"/>
                </a:moveTo>
                <a:lnTo>
                  <a:pt x="3426188" y="0"/>
                </a:lnTo>
                <a:lnTo>
                  <a:pt x="3426188" y="5686619"/>
                </a:lnTo>
                <a:lnTo>
                  <a:pt x="0" y="56866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7565782" y="2248222"/>
            <a:ext cx="3017788" cy="5008777"/>
          </a:xfrm>
          <a:custGeom>
            <a:avLst/>
            <a:gdLst/>
            <a:ahLst/>
            <a:cxnLst/>
            <a:rect l="l" t="t" r="r" b="b"/>
            <a:pathLst>
              <a:path w="3017788" h="5008777">
                <a:moveTo>
                  <a:pt x="0" y="0"/>
                </a:moveTo>
                <a:lnTo>
                  <a:pt x="3017789" y="0"/>
                </a:lnTo>
                <a:lnTo>
                  <a:pt x="3017789" y="5008777"/>
                </a:lnTo>
                <a:lnTo>
                  <a:pt x="0" y="50087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a:off x="13097464" y="6581710"/>
            <a:ext cx="3204661" cy="2126730"/>
          </a:xfrm>
          <a:custGeom>
            <a:avLst/>
            <a:gdLst/>
            <a:ahLst/>
            <a:cxnLst/>
            <a:rect l="l" t="t" r="r" b="b"/>
            <a:pathLst>
              <a:path w="3204661" h="2126730">
                <a:moveTo>
                  <a:pt x="0" y="0"/>
                </a:moveTo>
                <a:lnTo>
                  <a:pt x="3204662" y="0"/>
                </a:lnTo>
                <a:lnTo>
                  <a:pt x="3204662" y="2126730"/>
                </a:lnTo>
                <a:lnTo>
                  <a:pt x="0" y="21267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a:off x="11140353" y="4449823"/>
            <a:ext cx="3140343" cy="5212187"/>
          </a:xfrm>
          <a:custGeom>
            <a:avLst/>
            <a:gdLst/>
            <a:ahLst/>
            <a:cxnLst/>
            <a:rect l="l" t="t" r="r" b="b"/>
            <a:pathLst>
              <a:path w="3140343" h="5212187">
                <a:moveTo>
                  <a:pt x="0" y="0"/>
                </a:moveTo>
                <a:lnTo>
                  <a:pt x="3140342" y="0"/>
                </a:lnTo>
                <a:lnTo>
                  <a:pt x="3140342" y="5212187"/>
                </a:lnTo>
                <a:lnTo>
                  <a:pt x="0" y="521218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4480720" y="1216219"/>
            <a:ext cx="3518418" cy="5839697"/>
          </a:xfrm>
          <a:custGeom>
            <a:avLst/>
            <a:gdLst/>
            <a:ahLst/>
            <a:cxnLst/>
            <a:rect l="l" t="t" r="r" b="b"/>
            <a:pathLst>
              <a:path w="3518418" h="5839697">
                <a:moveTo>
                  <a:pt x="0" y="0"/>
                </a:moveTo>
                <a:lnTo>
                  <a:pt x="3518418" y="0"/>
                </a:lnTo>
                <a:lnTo>
                  <a:pt x="3518418" y="5839698"/>
                </a:lnTo>
                <a:lnTo>
                  <a:pt x="0" y="58396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1181579" y="1992502"/>
            <a:ext cx="1447865" cy="1447865"/>
          </a:xfrm>
          <a:custGeom>
            <a:avLst/>
            <a:gdLst/>
            <a:ahLst/>
            <a:cxnLst/>
            <a:rect l="l" t="t" r="r" b="b"/>
            <a:pathLst>
              <a:path w="1447865" h="1447865">
                <a:moveTo>
                  <a:pt x="0" y="0"/>
                </a:moveTo>
                <a:lnTo>
                  <a:pt x="1447865" y="0"/>
                </a:lnTo>
                <a:lnTo>
                  <a:pt x="1447865" y="1447865"/>
                </a:lnTo>
                <a:lnTo>
                  <a:pt x="0" y="14478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4596689" y="3996476"/>
            <a:ext cx="1447865" cy="1447865"/>
          </a:xfrm>
          <a:custGeom>
            <a:avLst/>
            <a:gdLst/>
            <a:ahLst/>
            <a:cxnLst/>
            <a:rect l="l" t="t" r="r" b="b"/>
            <a:pathLst>
              <a:path w="1447865" h="1447865">
                <a:moveTo>
                  <a:pt x="0" y="0"/>
                </a:moveTo>
                <a:lnTo>
                  <a:pt x="1447865" y="0"/>
                </a:lnTo>
                <a:lnTo>
                  <a:pt x="1447865" y="1447865"/>
                </a:lnTo>
                <a:lnTo>
                  <a:pt x="0" y="14478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a:off x="8350744" y="2081216"/>
            <a:ext cx="1447865" cy="1447865"/>
          </a:xfrm>
          <a:custGeom>
            <a:avLst/>
            <a:gdLst/>
            <a:ahLst/>
            <a:cxnLst/>
            <a:rect l="l" t="t" r="r" b="b"/>
            <a:pathLst>
              <a:path w="1447865" h="1447865">
                <a:moveTo>
                  <a:pt x="0" y="0"/>
                </a:moveTo>
                <a:lnTo>
                  <a:pt x="1447865" y="0"/>
                </a:lnTo>
                <a:lnTo>
                  <a:pt x="1447865" y="1447864"/>
                </a:lnTo>
                <a:lnTo>
                  <a:pt x="0" y="14478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6"/>
          <p:cNvSpPr/>
          <p:nvPr/>
        </p:nvSpPr>
        <p:spPr>
          <a:xfrm>
            <a:off x="11986591" y="4305170"/>
            <a:ext cx="1447865" cy="1447865"/>
          </a:xfrm>
          <a:custGeom>
            <a:avLst/>
            <a:gdLst/>
            <a:ahLst/>
            <a:cxnLst/>
            <a:rect l="l" t="t" r="r" b="b"/>
            <a:pathLst>
              <a:path w="1447865" h="1447865">
                <a:moveTo>
                  <a:pt x="0" y="0"/>
                </a:moveTo>
                <a:lnTo>
                  <a:pt x="1447865" y="0"/>
                </a:lnTo>
                <a:lnTo>
                  <a:pt x="1447865" y="1447865"/>
                </a:lnTo>
                <a:lnTo>
                  <a:pt x="0" y="14478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7" name="Freeform 17"/>
          <p:cNvSpPr/>
          <p:nvPr/>
        </p:nvSpPr>
        <p:spPr>
          <a:xfrm>
            <a:off x="15515996" y="771453"/>
            <a:ext cx="1447865" cy="1447865"/>
          </a:xfrm>
          <a:custGeom>
            <a:avLst/>
            <a:gdLst/>
            <a:ahLst/>
            <a:cxnLst/>
            <a:rect l="l" t="t" r="r" b="b"/>
            <a:pathLst>
              <a:path w="1447865" h="1447865">
                <a:moveTo>
                  <a:pt x="0" y="0"/>
                </a:moveTo>
                <a:lnTo>
                  <a:pt x="1447865" y="0"/>
                </a:lnTo>
                <a:lnTo>
                  <a:pt x="1447865" y="1447865"/>
                </a:lnTo>
                <a:lnTo>
                  <a:pt x="0" y="14478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18" name="Group 18"/>
          <p:cNvGrpSpPr/>
          <p:nvPr/>
        </p:nvGrpSpPr>
        <p:grpSpPr>
          <a:xfrm>
            <a:off x="3860428" y="75375"/>
            <a:ext cx="10620292" cy="1420011"/>
            <a:chOff x="0" y="0"/>
            <a:chExt cx="2797114" cy="373995"/>
          </a:xfrm>
        </p:grpSpPr>
        <p:sp>
          <p:nvSpPr>
            <p:cNvPr id="19" name="Freeform 19"/>
            <p:cNvSpPr/>
            <p:nvPr/>
          </p:nvSpPr>
          <p:spPr>
            <a:xfrm>
              <a:off x="0" y="0"/>
              <a:ext cx="2797114" cy="373995"/>
            </a:xfrm>
            <a:custGeom>
              <a:avLst/>
              <a:gdLst/>
              <a:ahLst/>
              <a:cxnLst/>
              <a:rect l="l" t="t" r="r" b="b"/>
              <a:pathLst>
                <a:path w="2797114" h="373995">
                  <a:moveTo>
                    <a:pt x="37178" y="0"/>
                  </a:moveTo>
                  <a:lnTo>
                    <a:pt x="2759936" y="0"/>
                  </a:lnTo>
                  <a:cubicBezTo>
                    <a:pt x="2780469" y="0"/>
                    <a:pt x="2797114" y="16645"/>
                    <a:pt x="2797114" y="37178"/>
                  </a:cubicBezTo>
                  <a:lnTo>
                    <a:pt x="2797114" y="336817"/>
                  </a:lnTo>
                  <a:cubicBezTo>
                    <a:pt x="2797114" y="357350"/>
                    <a:pt x="2780469" y="373995"/>
                    <a:pt x="2759936" y="373995"/>
                  </a:cubicBezTo>
                  <a:lnTo>
                    <a:pt x="37178" y="373995"/>
                  </a:lnTo>
                  <a:cubicBezTo>
                    <a:pt x="16645" y="373995"/>
                    <a:pt x="0" y="357350"/>
                    <a:pt x="0" y="336817"/>
                  </a:cubicBezTo>
                  <a:lnTo>
                    <a:pt x="0" y="37178"/>
                  </a:lnTo>
                  <a:cubicBezTo>
                    <a:pt x="0" y="16645"/>
                    <a:pt x="16645" y="0"/>
                    <a:pt x="37178" y="0"/>
                  </a:cubicBezTo>
                  <a:close/>
                </a:path>
              </a:pathLst>
            </a:custGeom>
            <a:solidFill>
              <a:srgbClr val="FAF9F5"/>
            </a:solidFill>
          </p:spPr>
          <p:txBody>
            <a:bodyPr/>
            <a:lstStyle/>
            <a:p>
              <a:endParaRPr lang="en-US"/>
            </a:p>
          </p:txBody>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1" name="Freeform 21"/>
          <p:cNvSpPr/>
          <p:nvPr/>
        </p:nvSpPr>
        <p:spPr>
          <a:xfrm flipH="1">
            <a:off x="0" y="55075"/>
            <a:ext cx="2439099" cy="2412491"/>
          </a:xfrm>
          <a:custGeom>
            <a:avLst/>
            <a:gdLst/>
            <a:ahLst/>
            <a:cxnLst/>
            <a:rect l="l" t="t" r="r" b="b"/>
            <a:pathLst>
              <a:path w="2439099" h="2412491">
                <a:moveTo>
                  <a:pt x="2439099" y="0"/>
                </a:moveTo>
                <a:lnTo>
                  <a:pt x="0" y="0"/>
                </a:lnTo>
                <a:lnTo>
                  <a:pt x="0" y="2412491"/>
                </a:lnTo>
                <a:lnTo>
                  <a:pt x="2439099" y="2412491"/>
                </a:lnTo>
                <a:lnTo>
                  <a:pt x="2439099"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2" name="TextBox 22"/>
          <p:cNvSpPr txBox="1"/>
          <p:nvPr/>
        </p:nvSpPr>
        <p:spPr>
          <a:xfrm>
            <a:off x="3515027" y="333654"/>
            <a:ext cx="11049238" cy="825415"/>
          </a:xfrm>
          <a:prstGeom prst="rect">
            <a:avLst/>
          </a:prstGeom>
        </p:spPr>
        <p:txBody>
          <a:bodyPr lIns="0" tIns="0" rIns="0" bIns="0" rtlCol="0" anchor="t">
            <a:spAutoFit/>
          </a:bodyPr>
          <a:lstStyle/>
          <a:p>
            <a:pPr algn="ctr">
              <a:lnSpc>
                <a:spcPts val="5101"/>
              </a:lnSpc>
              <a:spcBef>
                <a:spcPct val="0"/>
              </a:spcBef>
            </a:pPr>
            <a:r>
              <a:rPr lang="en-US" sz="5667">
                <a:solidFill>
                  <a:srgbClr val="202F5A"/>
                </a:solidFill>
                <a:latin typeface="Bungee Shade"/>
              </a:rPr>
              <a:t>BIỆN PHÁP THỰC HIỆN</a:t>
            </a:r>
          </a:p>
        </p:txBody>
      </p:sp>
      <p:sp>
        <p:nvSpPr>
          <p:cNvPr id="23" name="TextBox 23"/>
          <p:cNvSpPr txBox="1"/>
          <p:nvPr/>
        </p:nvSpPr>
        <p:spPr>
          <a:xfrm>
            <a:off x="735562" y="3392742"/>
            <a:ext cx="2339898" cy="2360294"/>
          </a:xfrm>
          <a:prstGeom prst="rect">
            <a:avLst/>
          </a:prstGeom>
        </p:spPr>
        <p:txBody>
          <a:bodyPr lIns="0" tIns="0" rIns="0" bIns="0" rtlCol="0" anchor="t">
            <a:spAutoFit/>
          </a:bodyPr>
          <a:lstStyle/>
          <a:p>
            <a:pPr algn="ctr">
              <a:lnSpc>
                <a:spcPts val="3780"/>
              </a:lnSpc>
            </a:pPr>
            <a:r>
              <a:rPr lang="en-US" sz="2700">
                <a:solidFill>
                  <a:srgbClr val="202F5A"/>
                </a:solidFill>
                <a:latin typeface="Muli Bold"/>
              </a:rPr>
              <a:t>Tạo môi trường thân thiện giữa cô và trẻ, giữa trẻ với trẻ.</a:t>
            </a:r>
          </a:p>
        </p:txBody>
      </p:sp>
      <p:sp>
        <p:nvSpPr>
          <p:cNvPr id="24" name="TextBox 24"/>
          <p:cNvSpPr txBox="1"/>
          <p:nvPr/>
        </p:nvSpPr>
        <p:spPr>
          <a:xfrm>
            <a:off x="4105124" y="5396716"/>
            <a:ext cx="2651046" cy="4265294"/>
          </a:xfrm>
          <a:prstGeom prst="rect">
            <a:avLst/>
          </a:prstGeom>
        </p:spPr>
        <p:txBody>
          <a:bodyPr lIns="0" tIns="0" rIns="0" bIns="0" rtlCol="0" anchor="t">
            <a:spAutoFit/>
          </a:bodyPr>
          <a:lstStyle/>
          <a:p>
            <a:pPr algn="ctr">
              <a:lnSpc>
                <a:spcPts val="3780"/>
              </a:lnSpc>
            </a:pPr>
            <a:r>
              <a:rPr lang="en-US" sz="2700">
                <a:solidFill>
                  <a:srgbClr val="202F5A"/>
                </a:solidFill>
                <a:latin typeface="Muli Bold"/>
              </a:rPr>
              <a:t>Thường xuyên trao đổi với phụ huynh về tình hình sức khỏe và sự tiến bộ của trẻ để phù hợp cùng gia đình giáo dục trẻ.</a:t>
            </a:r>
          </a:p>
        </p:txBody>
      </p:sp>
      <p:sp>
        <p:nvSpPr>
          <p:cNvPr id="25" name="TextBox 25"/>
          <p:cNvSpPr txBox="1"/>
          <p:nvPr/>
        </p:nvSpPr>
        <p:spPr>
          <a:xfrm>
            <a:off x="7704429" y="4008421"/>
            <a:ext cx="2879141" cy="2149474"/>
          </a:xfrm>
          <a:prstGeom prst="rect">
            <a:avLst/>
          </a:prstGeom>
        </p:spPr>
        <p:txBody>
          <a:bodyPr lIns="0" tIns="0" rIns="0" bIns="0" rtlCol="0" anchor="t">
            <a:spAutoFit/>
          </a:bodyPr>
          <a:lstStyle/>
          <a:p>
            <a:pPr algn="ctr">
              <a:lnSpc>
                <a:spcPts val="3780"/>
              </a:lnSpc>
            </a:pPr>
            <a:r>
              <a:rPr lang="en-US" sz="2700">
                <a:solidFill>
                  <a:srgbClr val="202F5A"/>
                </a:solidFill>
                <a:latin typeface="Muli Bold"/>
              </a:rPr>
              <a:t>Tìm hiểu - đánh giá nhu cầu và khả năng của trẻ </a:t>
            </a:r>
          </a:p>
          <a:p>
            <a:pPr algn="ctr">
              <a:lnSpc>
                <a:spcPts val="6020"/>
              </a:lnSpc>
            </a:pPr>
            <a:endParaRPr lang="en-US" sz="2700">
              <a:solidFill>
                <a:srgbClr val="202F5A"/>
              </a:solidFill>
              <a:latin typeface="Muli Bold"/>
            </a:endParaRPr>
          </a:p>
        </p:txBody>
      </p:sp>
      <p:sp>
        <p:nvSpPr>
          <p:cNvPr id="26" name="TextBox 26"/>
          <p:cNvSpPr txBox="1"/>
          <p:nvPr/>
        </p:nvSpPr>
        <p:spPr>
          <a:xfrm>
            <a:off x="11314399" y="5981921"/>
            <a:ext cx="2792249" cy="2836543"/>
          </a:xfrm>
          <a:prstGeom prst="rect">
            <a:avLst/>
          </a:prstGeom>
        </p:spPr>
        <p:txBody>
          <a:bodyPr lIns="0" tIns="0" rIns="0" bIns="0" rtlCol="0" anchor="t">
            <a:spAutoFit/>
          </a:bodyPr>
          <a:lstStyle/>
          <a:p>
            <a:pPr algn="ctr">
              <a:lnSpc>
                <a:spcPts val="3780"/>
              </a:lnSpc>
            </a:pPr>
            <a:r>
              <a:rPr lang="en-US" sz="2700">
                <a:solidFill>
                  <a:srgbClr val="202F5A"/>
                </a:solidFill>
                <a:latin typeface="Muli Bold"/>
              </a:rPr>
              <a:t>Xây dựng kế hoạch chăm sóc GD cá nhân cho trẻ tăng động giảm chú ý</a:t>
            </a:r>
          </a:p>
          <a:p>
            <a:pPr algn="ctr">
              <a:lnSpc>
                <a:spcPts val="3780"/>
              </a:lnSpc>
            </a:pPr>
            <a:endParaRPr lang="en-US" sz="2700">
              <a:solidFill>
                <a:srgbClr val="202F5A"/>
              </a:solidFill>
              <a:latin typeface="Muli Bold"/>
            </a:endParaRPr>
          </a:p>
        </p:txBody>
      </p:sp>
      <p:sp>
        <p:nvSpPr>
          <p:cNvPr id="27" name="TextBox 27"/>
          <p:cNvSpPr txBox="1"/>
          <p:nvPr/>
        </p:nvSpPr>
        <p:spPr>
          <a:xfrm>
            <a:off x="14699795" y="2440241"/>
            <a:ext cx="2978605" cy="4265295"/>
          </a:xfrm>
          <a:prstGeom prst="rect">
            <a:avLst/>
          </a:prstGeom>
        </p:spPr>
        <p:txBody>
          <a:bodyPr lIns="0" tIns="0" rIns="0" bIns="0" rtlCol="0" anchor="t">
            <a:spAutoFit/>
          </a:bodyPr>
          <a:lstStyle/>
          <a:p>
            <a:pPr algn="ctr">
              <a:lnSpc>
                <a:spcPts val="3779"/>
              </a:lnSpc>
            </a:pPr>
            <a:r>
              <a:rPr lang="en-US" sz="2700">
                <a:solidFill>
                  <a:srgbClr val="202F5A"/>
                </a:solidFill>
                <a:latin typeface="Muli Bold"/>
              </a:rPr>
              <a:t>Nghiên cứu tìm hiểu một số tài liệu liên quan khác có chọn lọc cách thực hiện để đưa vào các hoạt động giáo dục cho phù hợp</a:t>
            </a:r>
          </a:p>
          <a:p>
            <a:pPr algn="ctr">
              <a:lnSpc>
                <a:spcPts val="3779"/>
              </a:lnSpc>
            </a:pPr>
            <a:endParaRPr lang="en-US" sz="2700">
              <a:solidFill>
                <a:srgbClr val="202F5A"/>
              </a:solidFill>
              <a:latin typeface="Muli Bold"/>
            </a:endParaRPr>
          </a:p>
        </p:txBody>
      </p:sp>
      <p:sp>
        <p:nvSpPr>
          <p:cNvPr id="28" name="TextBox 28"/>
          <p:cNvSpPr txBox="1"/>
          <p:nvPr/>
        </p:nvSpPr>
        <p:spPr>
          <a:xfrm>
            <a:off x="1555374" y="2219911"/>
            <a:ext cx="700274" cy="896587"/>
          </a:xfrm>
          <a:prstGeom prst="rect">
            <a:avLst/>
          </a:prstGeom>
        </p:spPr>
        <p:txBody>
          <a:bodyPr lIns="0" tIns="0" rIns="0" bIns="0" rtlCol="0" anchor="t">
            <a:spAutoFit/>
          </a:bodyPr>
          <a:lstStyle/>
          <a:p>
            <a:pPr algn="ctr">
              <a:lnSpc>
                <a:spcPts val="7279"/>
              </a:lnSpc>
            </a:pPr>
            <a:r>
              <a:rPr lang="en-US" sz="5199">
                <a:solidFill>
                  <a:srgbClr val="202F5A"/>
                </a:solidFill>
                <a:latin typeface="DejaVu Serif Bold"/>
              </a:rPr>
              <a:t>1</a:t>
            </a:r>
          </a:p>
        </p:txBody>
      </p:sp>
      <p:sp>
        <p:nvSpPr>
          <p:cNvPr id="29" name="TextBox 29"/>
          <p:cNvSpPr txBox="1"/>
          <p:nvPr/>
        </p:nvSpPr>
        <p:spPr>
          <a:xfrm>
            <a:off x="4970484" y="4345048"/>
            <a:ext cx="700274" cy="896587"/>
          </a:xfrm>
          <a:prstGeom prst="rect">
            <a:avLst/>
          </a:prstGeom>
        </p:spPr>
        <p:txBody>
          <a:bodyPr lIns="0" tIns="0" rIns="0" bIns="0" rtlCol="0" anchor="t">
            <a:spAutoFit/>
          </a:bodyPr>
          <a:lstStyle/>
          <a:p>
            <a:pPr algn="ctr">
              <a:lnSpc>
                <a:spcPts val="7279"/>
              </a:lnSpc>
            </a:pPr>
            <a:r>
              <a:rPr lang="en-US" sz="5199">
                <a:solidFill>
                  <a:srgbClr val="202F5A"/>
                </a:solidFill>
                <a:latin typeface="DejaVu Serif Bold"/>
              </a:rPr>
              <a:t>2</a:t>
            </a:r>
          </a:p>
        </p:txBody>
      </p:sp>
      <p:sp>
        <p:nvSpPr>
          <p:cNvPr id="30" name="TextBox 30"/>
          <p:cNvSpPr txBox="1"/>
          <p:nvPr/>
        </p:nvSpPr>
        <p:spPr>
          <a:xfrm>
            <a:off x="8724539" y="2383091"/>
            <a:ext cx="700274" cy="896587"/>
          </a:xfrm>
          <a:prstGeom prst="rect">
            <a:avLst/>
          </a:prstGeom>
        </p:spPr>
        <p:txBody>
          <a:bodyPr lIns="0" tIns="0" rIns="0" bIns="0" rtlCol="0" anchor="t">
            <a:spAutoFit/>
          </a:bodyPr>
          <a:lstStyle/>
          <a:p>
            <a:pPr algn="ctr">
              <a:lnSpc>
                <a:spcPts val="7279"/>
              </a:lnSpc>
            </a:pPr>
            <a:r>
              <a:rPr lang="en-US" sz="5199">
                <a:solidFill>
                  <a:srgbClr val="202F5A"/>
                </a:solidFill>
                <a:latin typeface="DejaVu Serif Bold"/>
              </a:rPr>
              <a:t>3</a:t>
            </a:r>
          </a:p>
        </p:txBody>
      </p:sp>
      <p:sp>
        <p:nvSpPr>
          <p:cNvPr id="31" name="TextBox 31"/>
          <p:cNvSpPr txBox="1"/>
          <p:nvPr/>
        </p:nvSpPr>
        <p:spPr>
          <a:xfrm>
            <a:off x="12360387" y="4491926"/>
            <a:ext cx="700274" cy="896587"/>
          </a:xfrm>
          <a:prstGeom prst="rect">
            <a:avLst/>
          </a:prstGeom>
        </p:spPr>
        <p:txBody>
          <a:bodyPr lIns="0" tIns="0" rIns="0" bIns="0" rtlCol="0" anchor="t">
            <a:spAutoFit/>
          </a:bodyPr>
          <a:lstStyle/>
          <a:p>
            <a:pPr algn="ctr">
              <a:lnSpc>
                <a:spcPts val="7279"/>
              </a:lnSpc>
            </a:pPr>
            <a:r>
              <a:rPr lang="en-US" sz="5199">
                <a:solidFill>
                  <a:srgbClr val="202F5A"/>
                </a:solidFill>
                <a:latin typeface="DejaVu Serif Bold"/>
              </a:rPr>
              <a:t>4</a:t>
            </a:r>
          </a:p>
        </p:txBody>
      </p:sp>
      <p:sp>
        <p:nvSpPr>
          <p:cNvPr id="32" name="TextBox 32"/>
          <p:cNvSpPr txBox="1"/>
          <p:nvPr/>
        </p:nvSpPr>
        <p:spPr>
          <a:xfrm>
            <a:off x="15889792" y="1095915"/>
            <a:ext cx="700274" cy="896587"/>
          </a:xfrm>
          <a:prstGeom prst="rect">
            <a:avLst/>
          </a:prstGeom>
        </p:spPr>
        <p:txBody>
          <a:bodyPr lIns="0" tIns="0" rIns="0" bIns="0" rtlCol="0" anchor="t">
            <a:spAutoFit/>
          </a:bodyPr>
          <a:lstStyle/>
          <a:p>
            <a:pPr algn="ctr">
              <a:lnSpc>
                <a:spcPts val="7279"/>
              </a:lnSpc>
            </a:pPr>
            <a:r>
              <a:rPr lang="en-US" sz="5199">
                <a:solidFill>
                  <a:srgbClr val="202F5A"/>
                </a:solidFill>
                <a:latin typeface="DejaVu Serif Bold"/>
              </a:rPr>
              <a:t>5</a:t>
            </a:r>
          </a:p>
        </p:txBody>
      </p:sp>
      <p:sp>
        <p:nvSpPr>
          <p:cNvPr id="33" name="Freeform 33"/>
          <p:cNvSpPr/>
          <p:nvPr/>
        </p:nvSpPr>
        <p:spPr>
          <a:xfrm flipH="1" flipV="1">
            <a:off x="0" y="7859430"/>
            <a:ext cx="2439099" cy="2412491"/>
          </a:xfrm>
          <a:custGeom>
            <a:avLst/>
            <a:gdLst/>
            <a:ahLst/>
            <a:cxnLst/>
            <a:rect l="l" t="t" r="r" b="b"/>
            <a:pathLst>
              <a:path w="2439099" h="2412491">
                <a:moveTo>
                  <a:pt x="2439099" y="2412490"/>
                </a:moveTo>
                <a:lnTo>
                  <a:pt x="0" y="2412490"/>
                </a:lnTo>
                <a:lnTo>
                  <a:pt x="0" y="0"/>
                </a:lnTo>
                <a:lnTo>
                  <a:pt x="2439099" y="0"/>
                </a:lnTo>
                <a:lnTo>
                  <a:pt x="2439099" y="241249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4" name="Freeform 34"/>
          <p:cNvSpPr/>
          <p:nvPr/>
        </p:nvSpPr>
        <p:spPr>
          <a:xfrm flipV="1">
            <a:off x="15814220" y="8052055"/>
            <a:ext cx="2439099" cy="2412491"/>
          </a:xfrm>
          <a:custGeom>
            <a:avLst/>
            <a:gdLst/>
            <a:ahLst/>
            <a:cxnLst/>
            <a:rect l="l" t="t" r="r" b="b"/>
            <a:pathLst>
              <a:path w="2439099" h="2412491">
                <a:moveTo>
                  <a:pt x="0" y="2412490"/>
                </a:moveTo>
                <a:lnTo>
                  <a:pt x="2439099" y="2412490"/>
                </a:lnTo>
                <a:lnTo>
                  <a:pt x="2439099" y="0"/>
                </a:lnTo>
                <a:lnTo>
                  <a:pt x="0" y="0"/>
                </a:lnTo>
                <a:lnTo>
                  <a:pt x="0" y="241249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5" name="Freeform 35"/>
          <p:cNvSpPr/>
          <p:nvPr/>
        </p:nvSpPr>
        <p:spPr>
          <a:xfrm>
            <a:off x="15814220" y="75375"/>
            <a:ext cx="2439099" cy="2412491"/>
          </a:xfrm>
          <a:custGeom>
            <a:avLst/>
            <a:gdLst/>
            <a:ahLst/>
            <a:cxnLst/>
            <a:rect l="l" t="t" r="r" b="b"/>
            <a:pathLst>
              <a:path w="2439099" h="2412491">
                <a:moveTo>
                  <a:pt x="0" y="0"/>
                </a:moveTo>
                <a:lnTo>
                  <a:pt x="2439099" y="0"/>
                </a:lnTo>
                <a:lnTo>
                  <a:pt x="2439099" y="2412491"/>
                </a:lnTo>
                <a:lnTo>
                  <a:pt x="0" y="241249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0007" y="7896560"/>
            <a:ext cx="20529947" cy="3194444"/>
            <a:chOff x="0" y="0"/>
            <a:chExt cx="7489380" cy="1165342"/>
          </a:xfrm>
        </p:grpSpPr>
        <p:sp>
          <p:nvSpPr>
            <p:cNvPr id="3" name="Freeform 3"/>
            <p:cNvSpPr/>
            <p:nvPr/>
          </p:nvSpPr>
          <p:spPr>
            <a:xfrm>
              <a:off x="0" y="0"/>
              <a:ext cx="7489380" cy="1165342"/>
            </a:xfrm>
            <a:custGeom>
              <a:avLst/>
              <a:gdLst/>
              <a:ahLst/>
              <a:cxnLst/>
              <a:rect l="l" t="t" r="r" b="b"/>
              <a:pathLst>
                <a:path w="7489380" h="1165342">
                  <a:moveTo>
                    <a:pt x="7364920" y="1165342"/>
                  </a:moveTo>
                  <a:lnTo>
                    <a:pt x="124460" y="1165342"/>
                  </a:lnTo>
                  <a:cubicBezTo>
                    <a:pt x="55880" y="1165342"/>
                    <a:pt x="0" y="1109462"/>
                    <a:pt x="0" y="1040882"/>
                  </a:cubicBezTo>
                  <a:lnTo>
                    <a:pt x="0" y="124460"/>
                  </a:lnTo>
                  <a:cubicBezTo>
                    <a:pt x="0" y="55880"/>
                    <a:pt x="55880" y="0"/>
                    <a:pt x="124460" y="0"/>
                  </a:cubicBezTo>
                  <a:lnTo>
                    <a:pt x="7364920" y="0"/>
                  </a:lnTo>
                  <a:cubicBezTo>
                    <a:pt x="7433501" y="0"/>
                    <a:pt x="7489380" y="55880"/>
                    <a:pt x="7489380" y="124460"/>
                  </a:cubicBezTo>
                  <a:lnTo>
                    <a:pt x="7489380" y="1040882"/>
                  </a:lnTo>
                  <a:cubicBezTo>
                    <a:pt x="7489380" y="1109462"/>
                    <a:pt x="7433501" y="1165342"/>
                    <a:pt x="7364920" y="1165342"/>
                  </a:cubicBezTo>
                  <a:close/>
                </a:path>
              </a:pathLst>
            </a:custGeom>
            <a:solidFill>
              <a:srgbClr val="F8BB28"/>
            </a:solidFill>
          </p:spPr>
          <p:txBody>
            <a:bodyPr/>
            <a:lstStyle/>
            <a:p>
              <a:endParaRPr lang="en-US"/>
            </a:p>
          </p:txBody>
        </p:sp>
      </p:grpSp>
      <p:sp>
        <p:nvSpPr>
          <p:cNvPr id="4" name="Freeform 4"/>
          <p:cNvSpPr/>
          <p:nvPr/>
        </p:nvSpPr>
        <p:spPr>
          <a:xfrm>
            <a:off x="13976812" y="8241999"/>
            <a:ext cx="5318714" cy="3423922"/>
          </a:xfrm>
          <a:custGeom>
            <a:avLst/>
            <a:gdLst/>
            <a:ahLst/>
            <a:cxnLst/>
            <a:rect l="l" t="t" r="r" b="b"/>
            <a:pathLst>
              <a:path w="5318714" h="3423922">
                <a:moveTo>
                  <a:pt x="0" y="0"/>
                </a:moveTo>
                <a:lnTo>
                  <a:pt x="5318715" y="0"/>
                </a:lnTo>
                <a:lnTo>
                  <a:pt x="5318715" y="3423922"/>
                </a:lnTo>
                <a:lnTo>
                  <a:pt x="0" y="34239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3749994" y="-473266"/>
            <a:ext cx="6391922" cy="4114800"/>
          </a:xfrm>
          <a:custGeom>
            <a:avLst/>
            <a:gdLst/>
            <a:ahLst/>
            <a:cxnLst/>
            <a:rect l="l" t="t" r="r" b="b"/>
            <a:pathLst>
              <a:path w="6391922" h="4114800">
                <a:moveTo>
                  <a:pt x="0" y="0"/>
                </a:moveTo>
                <a:lnTo>
                  <a:pt x="6391922" y="0"/>
                </a:lnTo>
                <a:lnTo>
                  <a:pt x="639192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487571">
            <a:off x="11784240" y="-21405"/>
            <a:ext cx="7667021" cy="1658865"/>
          </a:xfrm>
          <a:custGeom>
            <a:avLst/>
            <a:gdLst/>
            <a:ahLst/>
            <a:cxnLst/>
            <a:rect l="l" t="t" r="r" b="b"/>
            <a:pathLst>
              <a:path w="7667021" h="1658865">
                <a:moveTo>
                  <a:pt x="0" y="0"/>
                </a:moveTo>
                <a:lnTo>
                  <a:pt x="7667022" y="0"/>
                </a:lnTo>
                <a:lnTo>
                  <a:pt x="7667022" y="1658864"/>
                </a:lnTo>
                <a:lnTo>
                  <a:pt x="0" y="16588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7" name="Group 7"/>
          <p:cNvGrpSpPr>
            <a:grpSpLocks noChangeAspect="1"/>
          </p:cNvGrpSpPr>
          <p:nvPr/>
        </p:nvGrpSpPr>
        <p:grpSpPr>
          <a:xfrm>
            <a:off x="6196733" y="1584134"/>
            <a:ext cx="12091267" cy="8463887"/>
            <a:chOff x="0" y="0"/>
            <a:chExt cx="6350000" cy="4445000"/>
          </a:xfrm>
        </p:grpSpPr>
        <p:sp>
          <p:nvSpPr>
            <p:cNvPr id="8" name="Freeform 8"/>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8"/>
              <a:stretch>
                <a:fillRect l="-9203" r="-15240"/>
              </a:stretch>
            </a:blipFill>
          </p:spPr>
          <p:txBody>
            <a:bodyPr/>
            <a:lstStyle/>
            <a:p>
              <a:endParaRPr lang="en-US"/>
            </a:p>
          </p:txBody>
        </p:sp>
        <p:sp>
          <p:nvSpPr>
            <p:cNvPr id="9" name="Freeform 9"/>
            <p:cNvSpPr/>
            <p:nvPr/>
          </p:nvSpPr>
          <p:spPr>
            <a:xfrm>
              <a:off x="0" y="0"/>
              <a:ext cx="6350000" cy="4445000"/>
            </a:xfrm>
            <a:custGeom>
              <a:avLst/>
              <a:gdLst/>
              <a:ahLst/>
              <a:cxnLst/>
              <a:rect l="l" t="t" r="r" b="b"/>
              <a:pathLst>
                <a:path w="6350000" h="4445000">
                  <a:moveTo>
                    <a:pt x="6330950" y="3429000"/>
                  </a:moveTo>
                  <a:cubicBezTo>
                    <a:pt x="6330950" y="3978910"/>
                    <a:pt x="5883910" y="4425950"/>
                    <a:pt x="5334000" y="4425950"/>
                  </a:cubicBezTo>
                  <a:lnTo>
                    <a:pt x="1016000" y="4425950"/>
                  </a:lnTo>
                  <a:cubicBezTo>
                    <a:pt x="466090" y="4425950"/>
                    <a:pt x="19050" y="3978910"/>
                    <a:pt x="19050" y="3429000"/>
                  </a:cubicBezTo>
                  <a:lnTo>
                    <a:pt x="19050" y="1016000"/>
                  </a:lnTo>
                  <a:cubicBezTo>
                    <a:pt x="19050" y="466090"/>
                    <a:pt x="466090" y="19050"/>
                    <a:pt x="1016000" y="19050"/>
                  </a:cubicBezTo>
                  <a:lnTo>
                    <a:pt x="5334000" y="19050"/>
                  </a:lnTo>
                  <a:cubicBezTo>
                    <a:pt x="5883910" y="19050"/>
                    <a:pt x="6330950" y="466090"/>
                    <a:pt x="6330950" y="1016000"/>
                  </a:cubicBezTo>
                  <a:lnTo>
                    <a:pt x="6330950" y="3429000"/>
                  </a:lnTo>
                  <a:moveTo>
                    <a:pt x="6350000" y="3429000"/>
                  </a:moveTo>
                  <a:lnTo>
                    <a:pt x="6350000" y="1016000"/>
                  </a:lnTo>
                  <a:cubicBezTo>
                    <a:pt x="6350000" y="454660"/>
                    <a:pt x="5895340" y="0"/>
                    <a:pt x="5334000" y="0"/>
                  </a:cubicBezTo>
                  <a:lnTo>
                    <a:pt x="1016000" y="0"/>
                  </a:lnTo>
                  <a:cubicBezTo>
                    <a:pt x="454660" y="0"/>
                    <a:pt x="0" y="454660"/>
                    <a:pt x="0" y="1016000"/>
                  </a:cubicBezTo>
                  <a:lnTo>
                    <a:pt x="0" y="3429000"/>
                  </a:lnTo>
                  <a:cubicBezTo>
                    <a:pt x="0" y="3990340"/>
                    <a:pt x="454660" y="4445000"/>
                    <a:pt x="1016000" y="4445000"/>
                  </a:cubicBezTo>
                  <a:lnTo>
                    <a:pt x="5334000" y="4445000"/>
                  </a:lnTo>
                  <a:cubicBezTo>
                    <a:pt x="5895340" y="4445000"/>
                    <a:pt x="6350000" y="3990340"/>
                    <a:pt x="6350000" y="3429000"/>
                  </a:cubicBezTo>
                  <a:lnTo>
                    <a:pt x="6350000" y="3429000"/>
                  </a:lnTo>
                  <a:close/>
                </a:path>
              </a:pathLst>
            </a:custGeom>
            <a:solidFill>
              <a:srgbClr val="C1997E"/>
            </a:solidFill>
          </p:spPr>
          <p:txBody>
            <a:bodyPr/>
            <a:lstStyle/>
            <a:p>
              <a:endParaRPr lang="en-US"/>
            </a:p>
          </p:txBody>
        </p:sp>
      </p:grpSp>
      <p:sp>
        <p:nvSpPr>
          <p:cNvPr id="10" name="Freeform 10"/>
          <p:cNvSpPr/>
          <p:nvPr/>
        </p:nvSpPr>
        <p:spPr>
          <a:xfrm>
            <a:off x="235802" y="1109619"/>
            <a:ext cx="4081373" cy="9145933"/>
          </a:xfrm>
          <a:custGeom>
            <a:avLst/>
            <a:gdLst/>
            <a:ahLst/>
            <a:cxnLst/>
            <a:rect l="l" t="t" r="r" b="b"/>
            <a:pathLst>
              <a:path w="4081373" h="9145933">
                <a:moveTo>
                  <a:pt x="0" y="0"/>
                </a:moveTo>
                <a:lnTo>
                  <a:pt x="4081373" y="0"/>
                </a:lnTo>
                <a:lnTo>
                  <a:pt x="4081373" y="9145933"/>
                </a:lnTo>
                <a:lnTo>
                  <a:pt x="0" y="91459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TextBox 11"/>
          <p:cNvSpPr txBox="1"/>
          <p:nvPr/>
        </p:nvSpPr>
        <p:spPr>
          <a:xfrm>
            <a:off x="1979965" y="68319"/>
            <a:ext cx="10085502" cy="1393692"/>
          </a:xfrm>
          <a:prstGeom prst="rect">
            <a:avLst/>
          </a:prstGeom>
        </p:spPr>
        <p:txBody>
          <a:bodyPr lIns="0" tIns="0" rIns="0" bIns="0" rtlCol="0" anchor="t">
            <a:spAutoFit/>
          </a:bodyPr>
          <a:lstStyle/>
          <a:p>
            <a:pPr algn="ctr">
              <a:lnSpc>
                <a:spcPts val="5600"/>
              </a:lnSpc>
            </a:pPr>
            <a:r>
              <a:rPr lang="en-US" sz="4000">
                <a:solidFill>
                  <a:srgbClr val="000000"/>
                </a:solidFill>
                <a:latin typeface="Muli Bold"/>
              </a:rPr>
              <a:t>Tạo môi trường thân thiện giữa cô và trẻ, trẻ với trẻ</a:t>
            </a:r>
          </a:p>
        </p:txBody>
      </p:sp>
      <p:sp>
        <p:nvSpPr>
          <p:cNvPr id="12" name="TextBox 12"/>
          <p:cNvSpPr txBox="1"/>
          <p:nvPr/>
        </p:nvSpPr>
        <p:spPr>
          <a:xfrm>
            <a:off x="659626" y="1796415"/>
            <a:ext cx="3302153" cy="6646546"/>
          </a:xfrm>
          <a:prstGeom prst="rect">
            <a:avLst/>
          </a:prstGeom>
        </p:spPr>
        <p:txBody>
          <a:bodyPr lIns="0" tIns="0" rIns="0" bIns="0" rtlCol="0" anchor="t">
            <a:spAutoFit/>
          </a:bodyPr>
          <a:lstStyle/>
          <a:p>
            <a:pPr algn="just">
              <a:lnSpc>
                <a:spcPts val="3779"/>
              </a:lnSpc>
            </a:pPr>
            <a:r>
              <a:rPr lang="en-US" sz="2700">
                <a:solidFill>
                  <a:srgbClr val="000000"/>
                </a:solidFill>
                <a:latin typeface="Muli Bold"/>
              </a:rPr>
              <a:t>Cô phải là người thường xuyên trò chuyện, gần gũi trẻ, đồng thời giáo dục trẻ khác phải biết yêu thương giúp đỡ bạn như: Chơi cùng bạn, nên nhường đồ chơi cho bạn, dắt bạn đi vệ sinh, hướng dẫn bạn cách lau mặt lau tay...</a:t>
            </a:r>
          </a:p>
          <a:p>
            <a:pPr algn="just">
              <a:lnSpc>
                <a:spcPts val="3779"/>
              </a:lnSpc>
            </a:pPr>
            <a:endParaRPr lang="en-US" sz="2700">
              <a:solidFill>
                <a:srgbClr val="000000"/>
              </a:solidFill>
              <a:latin typeface="Muli Bol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0007" y="7896560"/>
            <a:ext cx="20529947" cy="3194444"/>
            <a:chOff x="0" y="0"/>
            <a:chExt cx="7489380" cy="1165342"/>
          </a:xfrm>
        </p:grpSpPr>
        <p:sp>
          <p:nvSpPr>
            <p:cNvPr id="3" name="Freeform 3"/>
            <p:cNvSpPr/>
            <p:nvPr/>
          </p:nvSpPr>
          <p:spPr>
            <a:xfrm>
              <a:off x="0" y="0"/>
              <a:ext cx="7489380" cy="1165342"/>
            </a:xfrm>
            <a:custGeom>
              <a:avLst/>
              <a:gdLst/>
              <a:ahLst/>
              <a:cxnLst/>
              <a:rect l="l" t="t" r="r" b="b"/>
              <a:pathLst>
                <a:path w="7489380" h="1165342">
                  <a:moveTo>
                    <a:pt x="7364920" y="1165342"/>
                  </a:moveTo>
                  <a:lnTo>
                    <a:pt x="124460" y="1165342"/>
                  </a:lnTo>
                  <a:cubicBezTo>
                    <a:pt x="55880" y="1165342"/>
                    <a:pt x="0" y="1109462"/>
                    <a:pt x="0" y="1040882"/>
                  </a:cubicBezTo>
                  <a:lnTo>
                    <a:pt x="0" y="124460"/>
                  </a:lnTo>
                  <a:cubicBezTo>
                    <a:pt x="0" y="55880"/>
                    <a:pt x="55880" y="0"/>
                    <a:pt x="124460" y="0"/>
                  </a:cubicBezTo>
                  <a:lnTo>
                    <a:pt x="7364920" y="0"/>
                  </a:lnTo>
                  <a:cubicBezTo>
                    <a:pt x="7433501" y="0"/>
                    <a:pt x="7489380" y="55880"/>
                    <a:pt x="7489380" y="124460"/>
                  </a:cubicBezTo>
                  <a:lnTo>
                    <a:pt x="7489380" y="1040882"/>
                  </a:lnTo>
                  <a:cubicBezTo>
                    <a:pt x="7489380" y="1109462"/>
                    <a:pt x="7433501" y="1165342"/>
                    <a:pt x="7364920" y="1165342"/>
                  </a:cubicBezTo>
                  <a:close/>
                </a:path>
              </a:pathLst>
            </a:custGeom>
            <a:solidFill>
              <a:srgbClr val="F8BB28"/>
            </a:solidFill>
          </p:spPr>
          <p:txBody>
            <a:bodyPr/>
            <a:lstStyle/>
            <a:p>
              <a:endParaRPr lang="en-US"/>
            </a:p>
          </p:txBody>
        </p:sp>
      </p:grpSp>
      <p:sp>
        <p:nvSpPr>
          <p:cNvPr id="4" name="Freeform 4"/>
          <p:cNvSpPr/>
          <p:nvPr/>
        </p:nvSpPr>
        <p:spPr>
          <a:xfrm>
            <a:off x="13976812" y="8241999"/>
            <a:ext cx="5318714" cy="3423922"/>
          </a:xfrm>
          <a:custGeom>
            <a:avLst/>
            <a:gdLst/>
            <a:ahLst/>
            <a:cxnLst/>
            <a:rect l="l" t="t" r="r" b="b"/>
            <a:pathLst>
              <a:path w="5318714" h="3423922">
                <a:moveTo>
                  <a:pt x="0" y="0"/>
                </a:moveTo>
                <a:lnTo>
                  <a:pt x="5318715" y="0"/>
                </a:lnTo>
                <a:lnTo>
                  <a:pt x="5318715" y="3423922"/>
                </a:lnTo>
                <a:lnTo>
                  <a:pt x="0" y="34239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3749994" y="-473266"/>
            <a:ext cx="6391922" cy="4114800"/>
          </a:xfrm>
          <a:custGeom>
            <a:avLst/>
            <a:gdLst/>
            <a:ahLst/>
            <a:cxnLst/>
            <a:rect l="l" t="t" r="r" b="b"/>
            <a:pathLst>
              <a:path w="6391922" h="4114800">
                <a:moveTo>
                  <a:pt x="0" y="0"/>
                </a:moveTo>
                <a:lnTo>
                  <a:pt x="6391922" y="0"/>
                </a:lnTo>
                <a:lnTo>
                  <a:pt x="639192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487571">
            <a:off x="11784240" y="-21405"/>
            <a:ext cx="7667021" cy="1658865"/>
          </a:xfrm>
          <a:custGeom>
            <a:avLst/>
            <a:gdLst/>
            <a:ahLst/>
            <a:cxnLst/>
            <a:rect l="l" t="t" r="r" b="b"/>
            <a:pathLst>
              <a:path w="7667021" h="1658865">
                <a:moveTo>
                  <a:pt x="0" y="0"/>
                </a:moveTo>
                <a:lnTo>
                  <a:pt x="7667022" y="0"/>
                </a:lnTo>
                <a:lnTo>
                  <a:pt x="7667022" y="1658864"/>
                </a:lnTo>
                <a:lnTo>
                  <a:pt x="0" y="16588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5400000">
            <a:off x="2641206" y="351837"/>
            <a:ext cx="4015550" cy="8990038"/>
          </a:xfrm>
          <a:custGeom>
            <a:avLst/>
            <a:gdLst/>
            <a:ahLst/>
            <a:cxnLst/>
            <a:rect l="l" t="t" r="r" b="b"/>
            <a:pathLst>
              <a:path w="4015550" h="8990038">
                <a:moveTo>
                  <a:pt x="0" y="0"/>
                </a:moveTo>
                <a:lnTo>
                  <a:pt x="4015550" y="0"/>
                </a:lnTo>
                <a:lnTo>
                  <a:pt x="4015550" y="8990038"/>
                </a:lnTo>
                <a:lnTo>
                  <a:pt x="0" y="89900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8" name="Group 8"/>
          <p:cNvGrpSpPr>
            <a:grpSpLocks noChangeAspect="1"/>
          </p:cNvGrpSpPr>
          <p:nvPr/>
        </p:nvGrpSpPr>
        <p:grpSpPr>
          <a:xfrm>
            <a:off x="9526356" y="1050547"/>
            <a:ext cx="6509308" cy="8747518"/>
            <a:chOff x="0" y="0"/>
            <a:chExt cx="3663950" cy="4923790"/>
          </a:xfrm>
        </p:grpSpPr>
        <p:sp>
          <p:nvSpPr>
            <p:cNvPr id="9" name="Freeform 9"/>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10"/>
              <a:stretch>
                <a:fillRect l="-242" r="-242"/>
              </a:stretch>
            </a:blipFill>
          </p:spPr>
          <p:txBody>
            <a:bodyPr/>
            <a:lstStyle/>
            <a:p>
              <a:endParaRPr lang="en-US"/>
            </a:p>
          </p:txBody>
        </p:sp>
        <p:sp>
          <p:nvSpPr>
            <p:cNvPr id="10" name="Freeform 10"/>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D9BF98"/>
            </a:solidFill>
          </p:spPr>
          <p:txBody>
            <a:bodyPr/>
            <a:lstStyle/>
            <a:p>
              <a:endParaRPr lang="en-US"/>
            </a:p>
          </p:txBody>
        </p:sp>
      </p:grpSp>
      <p:sp>
        <p:nvSpPr>
          <p:cNvPr id="11" name="TextBox 11"/>
          <p:cNvSpPr txBox="1"/>
          <p:nvPr/>
        </p:nvSpPr>
        <p:spPr>
          <a:xfrm>
            <a:off x="2071203" y="68319"/>
            <a:ext cx="10017074" cy="1393692"/>
          </a:xfrm>
          <a:prstGeom prst="rect">
            <a:avLst/>
          </a:prstGeom>
        </p:spPr>
        <p:txBody>
          <a:bodyPr lIns="0" tIns="0" rIns="0" bIns="0" rtlCol="0" anchor="t">
            <a:spAutoFit/>
          </a:bodyPr>
          <a:lstStyle/>
          <a:p>
            <a:pPr algn="ctr">
              <a:lnSpc>
                <a:spcPts val="5600"/>
              </a:lnSpc>
            </a:pPr>
            <a:r>
              <a:rPr lang="en-US" sz="4000">
                <a:solidFill>
                  <a:srgbClr val="000000"/>
                </a:solidFill>
                <a:latin typeface="Muli Bold"/>
              </a:rPr>
              <a:t>Tạo môi trường thân thiện giữa cô và trẻ, trẻ với trẻ</a:t>
            </a:r>
          </a:p>
        </p:txBody>
      </p:sp>
      <p:sp>
        <p:nvSpPr>
          <p:cNvPr id="12" name="TextBox 12"/>
          <p:cNvSpPr txBox="1"/>
          <p:nvPr/>
        </p:nvSpPr>
        <p:spPr>
          <a:xfrm>
            <a:off x="602602" y="3642896"/>
            <a:ext cx="6518293" cy="2360295"/>
          </a:xfrm>
          <a:prstGeom prst="rect">
            <a:avLst/>
          </a:prstGeom>
        </p:spPr>
        <p:txBody>
          <a:bodyPr lIns="0" tIns="0" rIns="0" bIns="0" rtlCol="0" anchor="t">
            <a:spAutoFit/>
          </a:bodyPr>
          <a:lstStyle/>
          <a:p>
            <a:pPr algn="ctr">
              <a:lnSpc>
                <a:spcPts val="3779"/>
              </a:lnSpc>
              <a:spcBef>
                <a:spcPct val="0"/>
              </a:spcBef>
            </a:pPr>
            <a:r>
              <a:rPr lang="en-US" sz="2700">
                <a:solidFill>
                  <a:srgbClr val="000000"/>
                </a:solidFill>
                <a:latin typeface="Muli Bold"/>
              </a:rPr>
              <a:t>Cô giáo luôn là một người bạn, người chỉ huy các hoạt động của trẻ, chơi cùng trẻ khi cần thiết giúp trẻ cảm thấy yên tâm, tự tin nhiệt tình tham gia hoạt động cùng cô và bạn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0007" y="7896560"/>
            <a:ext cx="20529947" cy="3194444"/>
            <a:chOff x="0" y="0"/>
            <a:chExt cx="7489380" cy="1165342"/>
          </a:xfrm>
        </p:grpSpPr>
        <p:sp>
          <p:nvSpPr>
            <p:cNvPr id="3" name="Freeform 3"/>
            <p:cNvSpPr/>
            <p:nvPr/>
          </p:nvSpPr>
          <p:spPr>
            <a:xfrm>
              <a:off x="0" y="0"/>
              <a:ext cx="7489380" cy="1165342"/>
            </a:xfrm>
            <a:custGeom>
              <a:avLst/>
              <a:gdLst/>
              <a:ahLst/>
              <a:cxnLst/>
              <a:rect l="l" t="t" r="r" b="b"/>
              <a:pathLst>
                <a:path w="7489380" h="1165342">
                  <a:moveTo>
                    <a:pt x="7364920" y="1165342"/>
                  </a:moveTo>
                  <a:lnTo>
                    <a:pt x="124460" y="1165342"/>
                  </a:lnTo>
                  <a:cubicBezTo>
                    <a:pt x="55880" y="1165342"/>
                    <a:pt x="0" y="1109462"/>
                    <a:pt x="0" y="1040882"/>
                  </a:cubicBezTo>
                  <a:lnTo>
                    <a:pt x="0" y="124460"/>
                  </a:lnTo>
                  <a:cubicBezTo>
                    <a:pt x="0" y="55880"/>
                    <a:pt x="55880" y="0"/>
                    <a:pt x="124460" y="0"/>
                  </a:cubicBezTo>
                  <a:lnTo>
                    <a:pt x="7364920" y="0"/>
                  </a:lnTo>
                  <a:cubicBezTo>
                    <a:pt x="7433501" y="0"/>
                    <a:pt x="7489380" y="55880"/>
                    <a:pt x="7489380" y="124460"/>
                  </a:cubicBezTo>
                  <a:lnTo>
                    <a:pt x="7489380" y="1040882"/>
                  </a:lnTo>
                  <a:cubicBezTo>
                    <a:pt x="7489380" y="1109462"/>
                    <a:pt x="7433501" y="1165342"/>
                    <a:pt x="7364920" y="1165342"/>
                  </a:cubicBezTo>
                  <a:close/>
                </a:path>
              </a:pathLst>
            </a:custGeom>
            <a:solidFill>
              <a:srgbClr val="F8BB28"/>
            </a:solidFill>
          </p:spPr>
          <p:txBody>
            <a:bodyPr/>
            <a:lstStyle/>
            <a:p>
              <a:endParaRPr lang="en-US"/>
            </a:p>
          </p:txBody>
        </p:sp>
      </p:grpSp>
      <p:sp>
        <p:nvSpPr>
          <p:cNvPr id="4" name="Freeform 4"/>
          <p:cNvSpPr/>
          <p:nvPr/>
        </p:nvSpPr>
        <p:spPr>
          <a:xfrm>
            <a:off x="13976812" y="8241999"/>
            <a:ext cx="5318714" cy="3423922"/>
          </a:xfrm>
          <a:custGeom>
            <a:avLst/>
            <a:gdLst/>
            <a:ahLst/>
            <a:cxnLst/>
            <a:rect l="l" t="t" r="r" b="b"/>
            <a:pathLst>
              <a:path w="5318714" h="3423922">
                <a:moveTo>
                  <a:pt x="0" y="0"/>
                </a:moveTo>
                <a:lnTo>
                  <a:pt x="5318715" y="0"/>
                </a:lnTo>
                <a:lnTo>
                  <a:pt x="5318715" y="3423922"/>
                </a:lnTo>
                <a:lnTo>
                  <a:pt x="0" y="34239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3749994" y="-473266"/>
            <a:ext cx="6391922" cy="4114800"/>
          </a:xfrm>
          <a:custGeom>
            <a:avLst/>
            <a:gdLst/>
            <a:ahLst/>
            <a:cxnLst/>
            <a:rect l="l" t="t" r="r" b="b"/>
            <a:pathLst>
              <a:path w="6391922" h="4114800">
                <a:moveTo>
                  <a:pt x="0" y="0"/>
                </a:moveTo>
                <a:lnTo>
                  <a:pt x="6391922" y="0"/>
                </a:lnTo>
                <a:lnTo>
                  <a:pt x="639192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487571">
            <a:off x="11784240" y="-21405"/>
            <a:ext cx="7667021" cy="1658865"/>
          </a:xfrm>
          <a:custGeom>
            <a:avLst/>
            <a:gdLst/>
            <a:ahLst/>
            <a:cxnLst/>
            <a:rect l="l" t="t" r="r" b="b"/>
            <a:pathLst>
              <a:path w="7667021" h="1658865">
                <a:moveTo>
                  <a:pt x="0" y="0"/>
                </a:moveTo>
                <a:lnTo>
                  <a:pt x="7667022" y="0"/>
                </a:lnTo>
                <a:lnTo>
                  <a:pt x="7667022" y="1658864"/>
                </a:lnTo>
                <a:lnTo>
                  <a:pt x="0" y="16588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7" name="Group 7"/>
          <p:cNvGrpSpPr>
            <a:grpSpLocks noChangeAspect="1"/>
          </p:cNvGrpSpPr>
          <p:nvPr/>
        </p:nvGrpSpPr>
        <p:grpSpPr>
          <a:xfrm>
            <a:off x="5560351" y="1584134"/>
            <a:ext cx="12091267" cy="8463887"/>
            <a:chOff x="0" y="0"/>
            <a:chExt cx="6350000" cy="4445000"/>
          </a:xfrm>
        </p:grpSpPr>
        <p:sp>
          <p:nvSpPr>
            <p:cNvPr id="8" name="Freeform 8"/>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8"/>
              <a:stretch>
                <a:fillRect t="-7142"/>
              </a:stretch>
            </a:blipFill>
          </p:spPr>
          <p:txBody>
            <a:bodyPr/>
            <a:lstStyle/>
            <a:p>
              <a:endParaRPr lang="en-US"/>
            </a:p>
          </p:txBody>
        </p:sp>
        <p:sp>
          <p:nvSpPr>
            <p:cNvPr id="9" name="Freeform 9"/>
            <p:cNvSpPr/>
            <p:nvPr/>
          </p:nvSpPr>
          <p:spPr>
            <a:xfrm>
              <a:off x="0" y="0"/>
              <a:ext cx="6350000" cy="4445000"/>
            </a:xfrm>
            <a:custGeom>
              <a:avLst/>
              <a:gdLst/>
              <a:ahLst/>
              <a:cxnLst/>
              <a:rect l="l" t="t" r="r" b="b"/>
              <a:pathLst>
                <a:path w="6350000" h="4445000">
                  <a:moveTo>
                    <a:pt x="6330950" y="3429000"/>
                  </a:moveTo>
                  <a:cubicBezTo>
                    <a:pt x="6330950" y="3978910"/>
                    <a:pt x="5883910" y="4425950"/>
                    <a:pt x="5334000" y="4425950"/>
                  </a:cubicBezTo>
                  <a:lnTo>
                    <a:pt x="1016000" y="4425950"/>
                  </a:lnTo>
                  <a:cubicBezTo>
                    <a:pt x="466090" y="4425950"/>
                    <a:pt x="19050" y="3978910"/>
                    <a:pt x="19050" y="3429000"/>
                  </a:cubicBezTo>
                  <a:lnTo>
                    <a:pt x="19050" y="1016000"/>
                  </a:lnTo>
                  <a:cubicBezTo>
                    <a:pt x="19050" y="466090"/>
                    <a:pt x="466090" y="19050"/>
                    <a:pt x="1016000" y="19050"/>
                  </a:cubicBezTo>
                  <a:lnTo>
                    <a:pt x="5334000" y="19050"/>
                  </a:lnTo>
                  <a:cubicBezTo>
                    <a:pt x="5883910" y="19050"/>
                    <a:pt x="6330950" y="466090"/>
                    <a:pt x="6330950" y="1016000"/>
                  </a:cubicBezTo>
                  <a:lnTo>
                    <a:pt x="6330950" y="3429000"/>
                  </a:lnTo>
                  <a:moveTo>
                    <a:pt x="6350000" y="3429000"/>
                  </a:moveTo>
                  <a:lnTo>
                    <a:pt x="6350000" y="1016000"/>
                  </a:lnTo>
                  <a:cubicBezTo>
                    <a:pt x="6350000" y="454660"/>
                    <a:pt x="5895340" y="0"/>
                    <a:pt x="5334000" y="0"/>
                  </a:cubicBezTo>
                  <a:lnTo>
                    <a:pt x="1016000" y="0"/>
                  </a:lnTo>
                  <a:cubicBezTo>
                    <a:pt x="454660" y="0"/>
                    <a:pt x="0" y="454660"/>
                    <a:pt x="0" y="1016000"/>
                  </a:cubicBezTo>
                  <a:lnTo>
                    <a:pt x="0" y="3429000"/>
                  </a:lnTo>
                  <a:cubicBezTo>
                    <a:pt x="0" y="3990340"/>
                    <a:pt x="454660" y="4445000"/>
                    <a:pt x="1016000" y="4445000"/>
                  </a:cubicBezTo>
                  <a:lnTo>
                    <a:pt x="5334000" y="4445000"/>
                  </a:lnTo>
                  <a:cubicBezTo>
                    <a:pt x="5895340" y="4445000"/>
                    <a:pt x="6350000" y="3990340"/>
                    <a:pt x="6350000" y="3429000"/>
                  </a:cubicBezTo>
                  <a:lnTo>
                    <a:pt x="6350000" y="3429000"/>
                  </a:lnTo>
                  <a:close/>
                </a:path>
              </a:pathLst>
            </a:custGeom>
            <a:solidFill>
              <a:srgbClr val="C1997E"/>
            </a:solidFill>
          </p:spPr>
          <p:txBody>
            <a:bodyPr/>
            <a:lstStyle/>
            <a:p>
              <a:endParaRPr lang="en-US"/>
            </a:p>
          </p:txBody>
        </p:sp>
      </p:grpSp>
      <p:sp>
        <p:nvSpPr>
          <p:cNvPr id="10" name="Freeform 10"/>
          <p:cNvSpPr/>
          <p:nvPr/>
        </p:nvSpPr>
        <p:spPr>
          <a:xfrm>
            <a:off x="292704" y="1128971"/>
            <a:ext cx="3967568" cy="8824989"/>
          </a:xfrm>
          <a:custGeom>
            <a:avLst/>
            <a:gdLst/>
            <a:ahLst/>
            <a:cxnLst/>
            <a:rect l="l" t="t" r="r" b="b"/>
            <a:pathLst>
              <a:path w="3967568" h="8824989">
                <a:moveTo>
                  <a:pt x="0" y="0"/>
                </a:moveTo>
                <a:lnTo>
                  <a:pt x="3967568" y="0"/>
                </a:lnTo>
                <a:lnTo>
                  <a:pt x="3967568" y="8824989"/>
                </a:lnTo>
                <a:lnTo>
                  <a:pt x="0" y="88249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TextBox 11"/>
          <p:cNvSpPr txBox="1"/>
          <p:nvPr/>
        </p:nvSpPr>
        <p:spPr>
          <a:xfrm>
            <a:off x="1979965" y="68319"/>
            <a:ext cx="9971455" cy="1393692"/>
          </a:xfrm>
          <a:prstGeom prst="rect">
            <a:avLst/>
          </a:prstGeom>
        </p:spPr>
        <p:txBody>
          <a:bodyPr lIns="0" tIns="0" rIns="0" bIns="0" rtlCol="0" anchor="t">
            <a:spAutoFit/>
          </a:bodyPr>
          <a:lstStyle/>
          <a:p>
            <a:pPr algn="ctr">
              <a:lnSpc>
                <a:spcPts val="5600"/>
              </a:lnSpc>
            </a:pPr>
            <a:r>
              <a:rPr lang="en-US" sz="4000">
                <a:solidFill>
                  <a:srgbClr val="000000"/>
                </a:solidFill>
                <a:latin typeface="Muli Bold"/>
              </a:rPr>
              <a:t>Tạo môi trường thân thiện giữa cô và trẻ, trẻ với trẻ</a:t>
            </a:r>
          </a:p>
        </p:txBody>
      </p:sp>
      <p:sp>
        <p:nvSpPr>
          <p:cNvPr id="12" name="TextBox 12"/>
          <p:cNvSpPr txBox="1"/>
          <p:nvPr/>
        </p:nvSpPr>
        <p:spPr>
          <a:xfrm>
            <a:off x="671031" y="1595454"/>
            <a:ext cx="3210915" cy="6646546"/>
          </a:xfrm>
          <a:prstGeom prst="rect">
            <a:avLst/>
          </a:prstGeom>
        </p:spPr>
        <p:txBody>
          <a:bodyPr lIns="0" tIns="0" rIns="0" bIns="0" rtlCol="0" anchor="t">
            <a:spAutoFit/>
          </a:bodyPr>
          <a:lstStyle/>
          <a:p>
            <a:pPr algn="ctr">
              <a:lnSpc>
                <a:spcPts val="3779"/>
              </a:lnSpc>
            </a:pPr>
            <a:r>
              <a:rPr lang="en-US" sz="2700">
                <a:solidFill>
                  <a:srgbClr val="000000"/>
                </a:solidFill>
                <a:latin typeface="Muli Bold"/>
              </a:rPr>
              <a:t>Tích cực tổ chức các hoạt động tập thể như: Giao lưu giữa các lớp trong trường, cho trẻ cùng các bạn đi dạo, cùng chơi chung 1 trò chơi, cùng bạn chăm sóc cây trong vườn trường, đi tham quan các lớp trong trường... </a:t>
            </a:r>
          </a:p>
          <a:p>
            <a:pPr algn="ctr">
              <a:lnSpc>
                <a:spcPts val="3779"/>
              </a:lnSpc>
              <a:spcBef>
                <a:spcPct val="0"/>
              </a:spcBef>
            </a:pPr>
            <a:endParaRPr lang="en-US" sz="2700">
              <a:solidFill>
                <a:srgbClr val="000000"/>
              </a:solidFill>
              <a:latin typeface="Muli Bo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0007" y="7896560"/>
            <a:ext cx="20529947" cy="3194444"/>
            <a:chOff x="0" y="0"/>
            <a:chExt cx="7489380" cy="1165342"/>
          </a:xfrm>
        </p:grpSpPr>
        <p:sp>
          <p:nvSpPr>
            <p:cNvPr id="3" name="Freeform 3"/>
            <p:cNvSpPr/>
            <p:nvPr/>
          </p:nvSpPr>
          <p:spPr>
            <a:xfrm>
              <a:off x="0" y="0"/>
              <a:ext cx="7489380" cy="1165342"/>
            </a:xfrm>
            <a:custGeom>
              <a:avLst/>
              <a:gdLst/>
              <a:ahLst/>
              <a:cxnLst/>
              <a:rect l="l" t="t" r="r" b="b"/>
              <a:pathLst>
                <a:path w="7489380" h="1165342">
                  <a:moveTo>
                    <a:pt x="7364920" y="1165342"/>
                  </a:moveTo>
                  <a:lnTo>
                    <a:pt x="124460" y="1165342"/>
                  </a:lnTo>
                  <a:cubicBezTo>
                    <a:pt x="55880" y="1165342"/>
                    <a:pt x="0" y="1109462"/>
                    <a:pt x="0" y="1040882"/>
                  </a:cubicBezTo>
                  <a:lnTo>
                    <a:pt x="0" y="124460"/>
                  </a:lnTo>
                  <a:cubicBezTo>
                    <a:pt x="0" y="55880"/>
                    <a:pt x="55880" y="0"/>
                    <a:pt x="124460" y="0"/>
                  </a:cubicBezTo>
                  <a:lnTo>
                    <a:pt x="7364920" y="0"/>
                  </a:lnTo>
                  <a:cubicBezTo>
                    <a:pt x="7433501" y="0"/>
                    <a:pt x="7489380" y="55880"/>
                    <a:pt x="7489380" y="124460"/>
                  </a:cubicBezTo>
                  <a:lnTo>
                    <a:pt x="7489380" y="1040882"/>
                  </a:lnTo>
                  <a:cubicBezTo>
                    <a:pt x="7489380" y="1109462"/>
                    <a:pt x="7433501" y="1165342"/>
                    <a:pt x="7364920" y="1165342"/>
                  </a:cubicBezTo>
                  <a:close/>
                </a:path>
              </a:pathLst>
            </a:custGeom>
            <a:solidFill>
              <a:srgbClr val="F8BB28"/>
            </a:solidFill>
          </p:spPr>
          <p:txBody>
            <a:bodyPr/>
            <a:lstStyle/>
            <a:p>
              <a:endParaRPr lang="en-US"/>
            </a:p>
          </p:txBody>
        </p:sp>
      </p:grpSp>
      <p:sp>
        <p:nvSpPr>
          <p:cNvPr id="4" name="Freeform 4"/>
          <p:cNvSpPr/>
          <p:nvPr/>
        </p:nvSpPr>
        <p:spPr>
          <a:xfrm>
            <a:off x="13976812" y="8241999"/>
            <a:ext cx="5318714" cy="3423922"/>
          </a:xfrm>
          <a:custGeom>
            <a:avLst/>
            <a:gdLst/>
            <a:ahLst/>
            <a:cxnLst/>
            <a:rect l="l" t="t" r="r" b="b"/>
            <a:pathLst>
              <a:path w="5318714" h="3423922">
                <a:moveTo>
                  <a:pt x="0" y="0"/>
                </a:moveTo>
                <a:lnTo>
                  <a:pt x="5318715" y="0"/>
                </a:lnTo>
                <a:lnTo>
                  <a:pt x="5318715" y="3423922"/>
                </a:lnTo>
                <a:lnTo>
                  <a:pt x="0" y="34239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3749994" y="-473266"/>
            <a:ext cx="6391922" cy="4114800"/>
          </a:xfrm>
          <a:custGeom>
            <a:avLst/>
            <a:gdLst/>
            <a:ahLst/>
            <a:cxnLst/>
            <a:rect l="l" t="t" r="r" b="b"/>
            <a:pathLst>
              <a:path w="6391922" h="4114800">
                <a:moveTo>
                  <a:pt x="0" y="0"/>
                </a:moveTo>
                <a:lnTo>
                  <a:pt x="6391922" y="0"/>
                </a:lnTo>
                <a:lnTo>
                  <a:pt x="639192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487571">
            <a:off x="11784240" y="-21405"/>
            <a:ext cx="7667021" cy="1658865"/>
          </a:xfrm>
          <a:custGeom>
            <a:avLst/>
            <a:gdLst/>
            <a:ahLst/>
            <a:cxnLst/>
            <a:rect l="l" t="t" r="r" b="b"/>
            <a:pathLst>
              <a:path w="7667021" h="1658865">
                <a:moveTo>
                  <a:pt x="0" y="0"/>
                </a:moveTo>
                <a:lnTo>
                  <a:pt x="7667022" y="0"/>
                </a:lnTo>
                <a:lnTo>
                  <a:pt x="7667022" y="1658864"/>
                </a:lnTo>
                <a:lnTo>
                  <a:pt x="0" y="16588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7" name="Group 7"/>
          <p:cNvGrpSpPr>
            <a:grpSpLocks noChangeAspect="1"/>
          </p:cNvGrpSpPr>
          <p:nvPr/>
        </p:nvGrpSpPr>
        <p:grpSpPr>
          <a:xfrm>
            <a:off x="5659855" y="1490073"/>
            <a:ext cx="12091267" cy="8463887"/>
            <a:chOff x="0" y="0"/>
            <a:chExt cx="6350000" cy="4445000"/>
          </a:xfrm>
        </p:grpSpPr>
        <p:sp>
          <p:nvSpPr>
            <p:cNvPr id="8" name="Freeform 8"/>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8"/>
              <a:stretch>
                <a:fillRect b="-6369"/>
              </a:stretch>
            </a:blipFill>
          </p:spPr>
          <p:txBody>
            <a:bodyPr/>
            <a:lstStyle/>
            <a:p>
              <a:endParaRPr lang="en-US"/>
            </a:p>
          </p:txBody>
        </p:sp>
        <p:sp>
          <p:nvSpPr>
            <p:cNvPr id="9" name="Freeform 9"/>
            <p:cNvSpPr/>
            <p:nvPr/>
          </p:nvSpPr>
          <p:spPr>
            <a:xfrm>
              <a:off x="0" y="0"/>
              <a:ext cx="6350000" cy="4445000"/>
            </a:xfrm>
            <a:custGeom>
              <a:avLst/>
              <a:gdLst/>
              <a:ahLst/>
              <a:cxnLst/>
              <a:rect l="l" t="t" r="r" b="b"/>
              <a:pathLst>
                <a:path w="6350000" h="4445000">
                  <a:moveTo>
                    <a:pt x="6330950" y="3429000"/>
                  </a:moveTo>
                  <a:cubicBezTo>
                    <a:pt x="6330950" y="3978910"/>
                    <a:pt x="5883910" y="4425950"/>
                    <a:pt x="5334000" y="4425950"/>
                  </a:cubicBezTo>
                  <a:lnTo>
                    <a:pt x="1016000" y="4425950"/>
                  </a:lnTo>
                  <a:cubicBezTo>
                    <a:pt x="466090" y="4425950"/>
                    <a:pt x="19050" y="3978910"/>
                    <a:pt x="19050" y="3429000"/>
                  </a:cubicBezTo>
                  <a:lnTo>
                    <a:pt x="19050" y="1016000"/>
                  </a:lnTo>
                  <a:cubicBezTo>
                    <a:pt x="19050" y="466090"/>
                    <a:pt x="466090" y="19050"/>
                    <a:pt x="1016000" y="19050"/>
                  </a:cubicBezTo>
                  <a:lnTo>
                    <a:pt x="5334000" y="19050"/>
                  </a:lnTo>
                  <a:cubicBezTo>
                    <a:pt x="5883910" y="19050"/>
                    <a:pt x="6330950" y="466090"/>
                    <a:pt x="6330950" y="1016000"/>
                  </a:cubicBezTo>
                  <a:lnTo>
                    <a:pt x="6330950" y="3429000"/>
                  </a:lnTo>
                  <a:moveTo>
                    <a:pt x="6350000" y="3429000"/>
                  </a:moveTo>
                  <a:lnTo>
                    <a:pt x="6350000" y="1016000"/>
                  </a:lnTo>
                  <a:cubicBezTo>
                    <a:pt x="6350000" y="454660"/>
                    <a:pt x="5895340" y="0"/>
                    <a:pt x="5334000" y="0"/>
                  </a:cubicBezTo>
                  <a:lnTo>
                    <a:pt x="1016000" y="0"/>
                  </a:lnTo>
                  <a:cubicBezTo>
                    <a:pt x="454660" y="0"/>
                    <a:pt x="0" y="454660"/>
                    <a:pt x="0" y="1016000"/>
                  </a:cubicBezTo>
                  <a:lnTo>
                    <a:pt x="0" y="3429000"/>
                  </a:lnTo>
                  <a:cubicBezTo>
                    <a:pt x="0" y="3990340"/>
                    <a:pt x="454660" y="4445000"/>
                    <a:pt x="1016000" y="4445000"/>
                  </a:cubicBezTo>
                  <a:lnTo>
                    <a:pt x="5334000" y="4445000"/>
                  </a:lnTo>
                  <a:cubicBezTo>
                    <a:pt x="5895340" y="4445000"/>
                    <a:pt x="6350000" y="3990340"/>
                    <a:pt x="6350000" y="3429000"/>
                  </a:cubicBezTo>
                  <a:lnTo>
                    <a:pt x="6350000" y="3429000"/>
                  </a:lnTo>
                  <a:close/>
                </a:path>
              </a:pathLst>
            </a:custGeom>
            <a:solidFill>
              <a:srgbClr val="C1997E"/>
            </a:solidFill>
          </p:spPr>
          <p:txBody>
            <a:bodyPr/>
            <a:lstStyle/>
            <a:p>
              <a:endParaRPr lang="en-US"/>
            </a:p>
          </p:txBody>
        </p:sp>
      </p:grpSp>
      <p:sp>
        <p:nvSpPr>
          <p:cNvPr id="10" name="Freeform 10"/>
          <p:cNvSpPr/>
          <p:nvPr/>
        </p:nvSpPr>
        <p:spPr>
          <a:xfrm>
            <a:off x="354610" y="808027"/>
            <a:ext cx="4135374" cy="9258300"/>
          </a:xfrm>
          <a:custGeom>
            <a:avLst/>
            <a:gdLst/>
            <a:ahLst/>
            <a:cxnLst/>
            <a:rect l="l" t="t" r="r" b="b"/>
            <a:pathLst>
              <a:path w="4135374" h="9258300">
                <a:moveTo>
                  <a:pt x="0" y="0"/>
                </a:moveTo>
                <a:lnTo>
                  <a:pt x="4135374" y="0"/>
                </a:lnTo>
                <a:lnTo>
                  <a:pt x="4135374" y="9258300"/>
                </a:lnTo>
                <a:lnTo>
                  <a:pt x="0" y="92583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TextBox 11"/>
          <p:cNvSpPr txBox="1"/>
          <p:nvPr/>
        </p:nvSpPr>
        <p:spPr>
          <a:xfrm>
            <a:off x="2284765" y="68319"/>
            <a:ext cx="10017074" cy="1393692"/>
          </a:xfrm>
          <a:prstGeom prst="rect">
            <a:avLst/>
          </a:prstGeom>
        </p:spPr>
        <p:txBody>
          <a:bodyPr lIns="0" tIns="0" rIns="0" bIns="0" rtlCol="0" anchor="t">
            <a:spAutoFit/>
          </a:bodyPr>
          <a:lstStyle/>
          <a:p>
            <a:pPr algn="ctr">
              <a:lnSpc>
                <a:spcPts val="5600"/>
              </a:lnSpc>
            </a:pPr>
            <a:r>
              <a:rPr lang="en-US" sz="4000">
                <a:solidFill>
                  <a:srgbClr val="000000"/>
                </a:solidFill>
                <a:latin typeface="Muli Bold"/>
              </a:rPr>
              <a:t>Tạo môi trường thân thiện giữa cô và trẻ, trẻ với trẻ</a:t>
            </a:r>
          </a:p>
        </p:txBody>
      </p:sp>
      <p:sp>
        <p:nvSpPr>
          <p:cNvPr id="12" name="TextBox 12"/>
          <p:cNvSpPr txBox="1"/>
          <p:nvPr/>
        </p:nvSpPr>
        <p:spPr>
          <a:xfrm>
            <a:off x="697316" y="1162947"/>
            <a:ext cx="3533787" cy="7599046"/>
          </a:xfrm>
          <a:prstGeom prst="rect">
            <a:avLst/>
          </a:prstGeom>
        </p:spPr>
        <p:txBody>
          <a:bodyPr lIns="0" tIns="0" rIns="0" bIns="0" rtlCol="0" anchor="t">
            <a:spAutoFit/>
          </a:bodyPr>
          <a:lstStyle/>
          <a:p>
            <a:pPr>
              <a:lnSpc>
                <a:spcPts val="3779"/>
              </a:lnSpc>
              <a:spcBef>
                <a:spcPct val="0"/>
              </a:spcBef>
            </a:pPr>
            <a:r>
              <a:rPr lang="en-US" sz="2700">
                <a:solidFill>
                  <a:srgbClr val="000000"/>
                </a:solidFill>
                <a:latin typeface="Muli Bold"/>
              </a:rPr>
              <a:t>Tôi thấy cháu tự kỉ lớp mình rất thích vẽ, dán hình vì vậy tôi đã tạo thêm nhiều hoạt động trải nghiệm và bổ sung nhiều nguyên liệu  giúp trẻ khi cáu giận hoặc tính tình khó chịu sẽ chạy vào đó ngồi tô màu, dán hình chỉ 1 lúc là trẻ lại trở lại bình thường. Đây là cách rất hay để điều chỉnh hành vi không phù hợp của trẻ.</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1263</Words>
  <Application>Microsoft Office PowerPoint</Application>
  <PresentationFormat>Custom</PresentationFormat>
  <Paragraphs>53</Paragraphs>
  <Slides>15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Muli Bold</vt:lpstr>
      <vt:lpstr>Times New Roman</vt:lpstr>
      <vt:lpstr>Arial</vt:lpstr>
      <vt:lpstr>DejaVu Serif Bold</vt:lpstr>
      <vt:lpstr>Calibri</vt:lpstr>
      <vt:lpstr>Bungee Shade</vt:lpstr>
      <vt:lpstr>Arimo Bold</vt:lpstr>
      <vt:lpstr>Noto Sans Bold</vt:lpstr>
      <vt:lpstr>Hit and Run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RƯỜNG MẦM NON HOA HƯỚNG DƯƠNG</dc:title>
  <cp:lastModifiedBy>Administrator</cp:lastModifiedBy>
  <cp:revision>3</cp:revision>
  <cp:lastPrinted>2023-10-17T05:24:59Z</cp:lastPrinted>
  <dcterms:created xsi:type="dcterms:W3CDTF">2006-08-16T00:00:00Z</dcterms:created>
  <dcterms:modified xsi:type="dcterms:W3CDTF">2023-10-17T05:26:00Z</dcterms:modified>
  <dc:identifier>DAFxTYwhZvY</dc:identifier>
</cp:coreProperties>
</file>