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5" r:id="rId8"/>
    <p:sldId id="268" r:id="rId9"/>
    <p:sldId id="269" r:id="rId10"/>
    <p:sldId id="266"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1F5B"/>
    <a:srgbClr val="66FF33"/>
    <a:srgbClr val="FF33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4660"/>
  </p:normalViewPr>
  <p:slideViewPr>
    <p:cSldViewPr>
      <p:cViewPr varScale="1">
        <p:scale>
          <a:sx n="70" d="100"/>
          <a:sy n="70" d="100"/>
        </p:scale>
        <p:origin x="31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3657600"/>
            <a:ext cx="8991600" cy="2673782"/>
          </a:xfrm>
        </p:spPr>
        <p:txBody>
          <a:bodyPr>
            <a:normAutofit/>
          </a:bodyPr>
          <a:lstStyle/>
          <a:p>
            <a:pPr algn="l"/>
            <a:r>
              <a:rPr lang="en-US" sz="2400" b="1" dirty="0" err="1" smtClean="0">
                <a:solidFill>
                  <a:srgbClr val="00B050"/>
                </a:solidFill>
                <a:latin typeface="Times New Roman" pitchFamily="18" charset="0"/>
                <a:cs typeface="Times New Roman" pitchFamily="18" charset="0"/>
              </a:rPr>
              <a:t>Đề</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tài</a:t>
            </a:r>
            <a:r>
              <a:rPr lang="vi-VN" sz="2400" b="1" dirty="0" smtClean="0">
                <a:solidFill>
                  <a:srgbClr val="00B050"/>
                </a:solidFill>
                <a:latin typeface="Times New Roman" pitchFamily="18" charset="0"/>
                <a:cs typeface="Times New Roman" pitchFamily="18" charset="0"/>
              </a:rPr>
              <a:t>: </a:t>
            </a:r>
            <a:r>
              <a:rPr lang="en-US" sz="2400" b="1" dirty="0" smtClean="0">
                <a:solidFill>
                  <a:srgbClr val="00B050"/>
                </a:solidFill>
                <a:latin typeface="Times New Roman" pitchFamily="18" charset="0"/>
                <a:cs typeface="Times New Roman" pitchFamily="18" charset="0"/>
              </a:rPr>
              <a:t>BTPTC: </a:t>
            </a:r>
            <a:r>
              <a:rPr lang="en-US" sz="2400" b="1" dirty="0" err="1" smtClean="0">
                <a:solidFill>
                  <a:srgbClr val="00B050"/>
                </a:solidFill>
                <a:latin typeface="Times New Roman" pitchFamily="18" charset="0"/>
                <a:cs typeface="Times New Roman" pitchFamily="18" charset="0"/>
              </a:rPr>
              <a:t>Tập</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với</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bóng</a:t>
            </a:r>
            <a:endParaRPr lang="en-US" sz="2400" b="1" dirty="0" smtClean="0">
              <a:solidFill>
                <a:srgbClr val="00B050"/>
              </a:solidFill>
              <a:latin typeface="Times New Roman" pitchFamily="18" charset="0"/>
              <a:cs typeface="Times New Roman" pitchFamily="18" charset="0"/>
            </a:endParaRPr>
          </a:p>
          <a:p>
            <a:pPr algn="l"/>
            <a:r>
              <a:rPr lang="en-US" sz="2400" b="1" dirty="0">
                <a:solidFill>
                  <a:srgbClr val="00B050"/>
                </a:solidFill>
                <a:latin typeface="Times New Roman" pitchFamily="18" charset="0"/>
                <a:cs typeface="Times New Roman" pitchFamily="18" charset="0"/>
              </a:rPr>
              <a:t>	</a:t>
            </a:r>
            <a:r>
              <a:rPr lang="en-US" sz="2400" b="1" dirty="0" smtClean="0">
                <a:solidFill>
                  <a:srgbClr val="00B050"/>
                </a:solidFill>
                <a:latin typeface="Times New Roman" pitchFamily="18" charset="0"/>
                <a:cs typeface="Times New Roman" pitchFamily="18" charset="0"/>
              </a:rPr>
              <a:t>VĐCB: </a:t>
            </a:r>
            <a:r>
              <a:rPr lang="en-US" sz="2400" b="1" dirty="0" err="1" smtClean="0">
                <a:solidFill>
                  <a:srgbClr val="00B050"/>
                </a:solidFill>
                <a:latin typeface="Times New Roman" pitchFamily="18" charset="0"/>
                <a:cs typeface="Times New Roman" pitchFamily="18" charset="0"/>
              </a:rPr>
              <a:t>Bước</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lên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xuống</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bậc</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cao</a:t>
            </a:r>
            <a:r>
              <a:rPr lang="en-US" sz="2400" b="1" dirty="0" smtClean="0">
                <a:solidFill>
                  <a:srgbClr val="00B050"/>
                </a:solidFill>
                <a:latin typeface="Times New Roman" pitchFamily="18" charset="0"/>
                <a:cs typeface="Times New Roman" pitchFamily="18" charset="0"/>
              </a:rPr>
              <a:t> 15cm</a:t>
            </a:r>
          </a:p>
          <a:p>
            <a:pPr algn="l"/>
            <a:r>
              <a:rPr lang="en-US" sz="2400" b="1" dirty="0" smtClean="0">
                <a:solidFill>
                  <a:srgbClr val="00B050"/>
                </a:solidFill>
                <a:latin typeface="Times New Roman" pitchFamily="18" charset="0"/>
                <a:cs typeface="Times New Roman" pitchFamily="18" charset="0"/>
              </a:rPr>
              <a:t>            TCVĐ: </a:t>
            </a:r>
            <a:r>
              <a:rPr lang="en-US" sz="2400" b="1" dirty="0" err="1" smtClean="0">
                <a:solidFill>
                  <a:srgbClr val="00B050"/>
                </a:solidFill>
                <a:latin typeface="Times New Roman" pitchFamily="18" charset="0"/>
                <a:cs typeface="Times New Roman" pitchFamily="18" charset="0"/>
              </a:rPr>
              <a:t>Gà</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trong</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vườn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rau</a:t>
            </a:r>
            <a:endParaRPr lang="en-US" sz="2400" b="1" dirty="0" smtClean="0">
              <a:solidFill>
                <a:srgbClr val="00B050"/>
              </a:solidFill>
              <a:latin typeface="Times New Roman" pitchFamily="18" charset="0"/>
              <a:cs typeface="Times New Roman" pitchFamily="18" charset="0"/>
            </a:endParaRPr>
          </a:p>
          <a:p>
            <a:pPr algn="l"/>
            <a:r>
              <a:rPr lang="en-US" sz="2400" b="1" dirty="0" err="1" smtClean="0">
                <a:solidFill>
                  <a:srgbClr val="00B050"/>
                </a:solidFill>
                <a:latin typeface="Times New Roman" pitchFamily="18" charset="0"/>
                <a:cs typeface="Times New Roman" pitchFamily="18" charset="0"/>
              </a:rPr>
              <a:t>Lứa</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tuổi</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Nhà</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trẻ</a:t>
            </a:r>
            <a:r>
              <a:rPr lang="en-US" sz="2400" b="1" dirty="0" smtClean="0">
                <a:solidFill>
                  <a:srgbClr val="00B050"/>
                </a:solidFill>
                <a:latin typeface="Times New Roman" pitchFamily="18" charset="0"/>
                <a:cs typeface="Times New Roman" pitchFamily="18" charset="0"/>
              </a:rPr>
              <a:t> 24- 36 </a:t>
            </a:r>
            <a:r>
              <a:rPr lang="en-US" sz="2400" b="1" dirty="0" err="1" smtClean="0">
                <a:solidFill>
                  <a:srgbClr val="00B050"/>
                </a:solidFill>
                <a:latin typeface="Times New Roman" pitchFamily="18" charset="0"/>
                <a:cs typeface="Times New Roman" pitchFamily="18" charset="0"/>
              </a:rPr>
              <a:t>tháng</a:t>
            </a:r>
            <a:endParaRPr lang="en-US" sz="2400" b="1" dirty="0" smtClean="0">
              <a:solidFill>
                <a:srgbClr val="00B050"/>
              </a:solidFill>
              <a:latin typeface="Times New Roman" pitchFamily="18" charset="0"/>
              <a:cs typeface="Times New Roman" pitchFamily="18" charset="0"/>
            </a:endParaRPr>
          </a:p>
          <a:p>
            <a:pPr algn="l"/>
            <a:r>
              <a:rPr lang="en-US" sz="2400" b="1" dirty="0" err="1" smtClean="0">
                <a:solidFill>
                  <a:srgbClr val="00B050"/>
                </a:solidFill>
                <a:latin typeface="Times New Roman" pitchFamily="18" charset="0"/>
                <a:cs typeface="Times New Roman" pitchFamily="18" charset="0"/>
              </a:rPr>
              <a:t>Giáo</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viên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Nguyễn</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Thị</a:t>
            </a:r>
            <a:r>
              <a:rPr lang="en-US" sz="2400" b="1" dirty="0" smtClean="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Út</a:t>
            </a:r>
            <a:endParaRPr lang="en-US" sz="2400" b="1" dirty="0" smtClean="0">
              <a:solidFill>
                <a:srgbClr val="00B050"/>
              </a:solidFill>
              <a:latin typeface="Times New Roman" pitchFamily="18" charset="0"/>
              <a:cs typeface="Times New Roman" pitchFamily="18" charset="0"/>
            </a:endParaRPr>
          </a:p>
          <a:p>
            <a:pPr algn="l"/>
            <a:endParaRPr lang="en-US" b="1" dirty="0" smtClean="0">
              <a:solidFill>
                <a:srgbClr val="FF0000"/>
              </a:solidFill>
              <a:latin typeface="Times New Roman" pitchFamily="18" charset="0"/>
              <a:cs typeface="Times New Roman" pitchFamily="18" charset="0"/>
            </a:endParaRPr>
          </a:p>
          <a:p>
            <a:endParaRPr lang="vi-VN" sz="2400" dirty="0"/>
          </a:p>
          <a:p>
            <a:endParaRPr lang="en-US" sz="2400" dirty="0"/>
          </a:p>
          <a:p>
            <a:endParaRPr lang="en-US" dirty="0" smtClean="0"/>
          </a:p>
        </p:txBody>
      </p:sp>
      <p:sp>
        <p:nvSpPr>
          <p:cNvPr id="4" name="Title 1"/>
          <p:cNvSpPr txBox="1">
            <a:spLocks/>
          </p:cNvSpPr>
          <p:nvPr/>
        </p:nvSpPr>
        <p:spPr>
          <a:xfrm>
            <a:off x="762000" y="228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6" name="Title 1"/>
          <p:cNvSpPr txBox="1">
            <a:spLocks/>
          </p:cNvSpPr>
          <p:nvPr/>
        </p:nvSpPr>
        <p:spPr>
          <a:xfrm>
            <a:off x="250768" y="0"/>
            <a:ext cx="7772400" cy="25908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8" name="Subtitle 2"/>
          <p:cNvSpPr txBox="1">
            <a:spLocks/>
          </p:cNvSpPr>
          <p:nvPr/>
        </p:nvSpPr>
        <p:spPr>
          <a:xfrm>
            <a:off x="727364" y="215467"/>
            <a:ext cx="7330440" cy="256381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vi-VN" sz="2000" dirty="0" smtClean="0">
              <a:solidFill>
                <a:srgbClr val="FF0000"/>
              </a:solidFill>
              <a:latin typeface="+mj-lt"/>
            </a:endParaRPr>
          </a:p>
          <a:p>
            <a:endParaRPr lang="vi-VN" sz="1600" dirty="0" smtClean="0">
              <a:latin typeface="+mj-lt"/>
            </a:endParaRPr>
          </a:p>
          <a:p>
            <a:endParaRPr lang="en-US" sz="1600" dirty="0"/>
          </a:p>
        </p:txBody>
      </p:sp>
      <p:pic>
        <p:nvPicPr>
          <p:cNvPr id="14" name="Picture 4"/>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810000" y="1369690"/>
            <a:ext cx="1495317" cy="119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609600" y="228601"/>
            <a:ext cx="8229600" cy="707886"/>
          </a:xfrm>
          <a:prstGeom prst="rect">
            <a:avLst/>
          </a:prstGeom>
        </p:spPr>
        <p:txBody>
          <a:bodyPr wrap="square">
            <a:spAutoFit/>
          </a:bodyPr>
          <a:lstStyle/>
          <a:p>
            <a:pPr algn="ctr"/>
            <a:r>
              <a:rPr lang="vi-VN" sz="2000" b="1" dirty="0">
                <a:solidFill>
                  <a:srgbClr val="3333FF"/>
                </a:solidFill>
                <a:latin typeface="+mj-lt"/>
              </a:rPr>
              <a:t>PHÒNG GIÁO DỤC VÀ ĐÀO TẠO QUẬN LONG </a:t>
            </a:r>
            <a:r>
              <a:rPr lang="vi-VN" sz="2000" b="1" dirty="0" smtClean="0">
                <a:solidFill>
                  <a:srgbClr val="3333FF"/>
                </a:solidFill>
                <a:latin typeface="+mj-lt"/>
              </a:rPr>
              <a:t>BIÊN</a:t>
            </a:r>
            <a:endParaRPr lang="en-US" sz="2000" b="1" dirty="0" smtClean="0">
              <a:solidFill>
                <a:srgbClr val="3333FF"/>
              </a:solidFill>
              <a:latin typeface="+mj-lt"/>
            </a:endParaRPr>
          </a:p>
          <a:p>
            <a:pPr algn="ctr"/>
            <a:r>
              <a:rPr lang="en-US" sz="2000" b="1" dirty="0" smtClean="0">
                <a:solidFill>
                  <a:srgbClr val="3333FF"/>
                </a:solidFill>
                <a:latin typeface="+mj-lt"/>
              </a:rPr>
              <a:t>TRƯỜNG MẦM NON GIA THƯỢNG</a:t>
            </a:r>
            <a:endParaRPr lang="en-US" sz="2000" dirty="0">
              <a:solidFill>
                <a:srgbClr val="3333FF"/>
              </a:solidFill>
              <a:latin typeface="+mj-lt"/>
            </a:endParaRPr>
          </a:p>
        </p:txBody>
      </p:sp>
      <p:sp>
        <p:nvSpPr>
          <p:cNvPr id="2" name="TextBox 1"/>
          <p:cNvSpPr txBox="1"/>
          <p:nvPr/>
        </p:nvSpPr>
        <p:spPr>
          <a:xfrm>
            <a:off x="2081158" y="2823778"/>
            <a:ext cx="4953000" cy="523220"/>
          </a:xfrm>
          <a:prstGeom prst="rect">
            <a:avLst/>
          </a:prstGeom>
          <a:noFill/>
        </p:spPr>
        <p:txBody>
          <a:bodyPr wrap="square" rtlCol="0">
            <a:spAutoFit/>
          </a:bodyPr>
          <a:lstStyle/>
          <a:p>
            <a:pPr algn="ctr"/>
            <a:r>
              <a:rPr lang="en-US" sz="2800" b="1" dirty="0" smtClean="0">
                <a:solidFill>
                  <a:srgbClr val="FF0000"/>
                </a:solidFill>
              </a:rPr>
              <a:t>PHÁT TRIỂN VẬN ĐỘNG</a:t>
            </a:r>
            <a:endParaRPr lang="en-US" sz="2800" b="1" dirty="0">
              <a:solidFill>
                <a:srgbClr val="FF0000"/>
              </a:solidFill>
            </a:endParaRPr>
          </a:p>
        </p:txBody>
      </p:sp>
    </p:spTree>
    <p:extLst>
      <p:ext uri="{BB962C8B-B14F-4D97-AF65-F5344CB8AC3E}">
        <p14:creationId xmlns:p14="http://schemas.microsoft.com/office/powerpoint/2010/main" val="791528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7000" b="-3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2133600"/>
            <a:ext cx="5562600" cy="1371600"/>
          </a:xfrm>
        </p:spPr>
        <p:txBody>
          <a:bodyPr/>
          <a:lstStyle/>
          <a:p>
            <a:pPr marL="0" indent="0">
              <a:buNone/>
            </a:pPr>
            <a:r>
              <a:rPr lang="en-US" b="1" dirty="0">
                <a:solidFill>
                  <a:srgbClr val="00B0F0"/>
                </a:solidFill>
                <a:latin typeface="Times New Roman" panose="02020603050405020304" pitchFamily="18" charset="0"/>
                <a:cs typeface="Times New Roman" panose="02020603050405020304" pitchFamily="18" charset="0"/>
              </a:rPr>
              <a:t>*</a:t>
            </a:r>
            <a:r>
              <a:rPr lang="en-US" b="1" dirty="0" smtClean="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Hồi</a:t>
            </a:r>
            <a:r>
              <a:rPr lang="en-US" b="1" dirty="0">
                <a:solidFill>
                  <a:srgbClr val="00B0F0"/>
                </a:solidFill>
                <a:latin typeface="Times New Roman" panose="02020603050405020304" pitchFamily="18" charset="0"/>
                <a:cs typeface="Times New Roman" panose="02020603050405020304" pitchFamily="18" charset="0"/>
              </a:rPr>
              <a:t> </a:t>
            </a:r>
            <a:r>
              <a:rPr lang="en-US" b="1" dirty="0" err="1">
                <a:solidFill>
                  <a:srgbClr val="00B0F0"/>
                </a:solidFill>
                <a:latin typeface="Times New Roman" panose="02020603050405020304" pitchFamily="18" charset="0"/>
                <a:cs typeface="Times New Roman" panose="02020603050405020304" pitchFamily="18" charset="0"/>
              </a:rPr>
              <a:t>tĩnh</a:t>
            </a:r>
            <a:r>
              <a:rPr lang="en-US" b="1" dirty="0">
                <a:solidFill>
                  <a:srgbClr val="00B0F0"/>
                </a:solidFill>
                <a:latin typeface="Times New Roman" panose="02020603050405020304" pitchFamily="18" charset="0"/>
                <a:cs typeface="Times New Roman" panose="02020603050405020304" pitchFamily="18" charset="0"/>
              </a:rPr>
              <a:t>: </a:t>
            </a:r>
            <a:endParaRPr lang="en-US" b="1" dirty="0" smtClean="0">
              <a:solidFill>
                <a:srgbClr val="00B0F0"/>
              </a:solidFill>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Cho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endParaRPr lang="en-US" sz="2400" dirty="0">
              <a:latin typeface="Times New Roman" panose="02020603050405020304" pitchFamily="18" charset="0"/>
              <a:cs typeface="Times New Roman" panose="02020603050405020304" pitchFamily="18" charset="0"/>
            </a:endParaRPr>
          </a:p>
        </p:txBody>
      </p:sp>
      <p:pic>
        <p:nvPicPr>
          <p:cNvPr id="4" name="Nhạc không lời nhẹ nhàng cho b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38600" y="3810000"/>
            <a:ext cx="1219200" cy="1219200"/>
          </a:xfrm>
          <a:prstGeom prst="rect">
            <a:avLst/>
          </a:prstGeom>
        </p:spPr>
      </p:pic>
    </p:spTree>
    <p:extLst>
      <p:ext uri="{BB962C8B-B14F-4D97-AF65-F5344CB8AC3E}">
        <p14:creationId xmlns:p14="http://schemas.microsoft.com/office/powerpoint/2010/main" val="100755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312052"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09800"/>
            <a:ext cx="7772400" cy="1470025"/>
          </a:xfrm>
        </p:spPr>
        <p:txBody>
          <a:bodyPr>
            <a:normAutofit/>
          </a:bodyPr>
          <a:lstStyle/>
          <a:p>
            <a:r>
              <a:rPr lang="en-US" sz="3600" b="1" dirty="0">
                <a:solidFill>
                  <a:schemeClr val="accent5">
                    <a:lumMod val="50000"/>
                  </a:schemeClr>
                </a:solidFill>
                <a:latin typeface="Times New Roman" panose="02020603050405020304" pitchFamily="18" charset="0"/>
                <a:cs typeface="Times New Roman" panose="02020603050405020304" pitchFamily="18" charset="0"/>
              </a:rPr>
              <a:t>3.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Kết</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5">
                    <a:lumMod val="50000"/>
                  </a:schemeClr>
                </a:solidFill>
                <a:latin typeface="Times New Roman" panose="02020603050405020304" pitchFamily="18" charset="0"/>
                <a:cs typeface="Times New Roman" panose="02020603050405020304" pitchFamily="18" charset="0"/>
              </a:rPr>
              <a:t>thúc</a:t>
            </a:r>
            <a:r>
              <a:rPr lang="en-US" sz="3600" b="1"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36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0" y="3679825"/>
            <a:ext cx="2850460"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67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0" y="228600"/>
            <a:ext cx="8229600" cy="1143000"/>
          </a:xfrm>
        </p:spPr>
        <p:txBody>
          <a:bodyPr/>
          <a:lstStyle/>
          <a:p>
            <a:r>
              <a:rPr lang="vi-VN" b="1" dirty="0" smtClean="0">
                <a:solidFill>
                  <a:srgbClr val="FF0000"/>
                </a:solidFill>
              </a:rPr>
              <a:t>I</a:t>
            </a:r>
            <a:r>
              <a:rPr lang="en-US" b="1" dirty="0" smtClean="0">
                <a:solidFill>
                  <a:srgbClr val="FF0000"/>
                </a:solidFill>
              </a:rPr>
              <a:t>.</a:t>
            </a:r>
            <a:r>
              <a:rPr lang="vi-VN" b="1" dirty="0" smtClean="0">
                <a:solidFill>
                  <a:srgbClr val="FF0000"/>
                </a:solidFill>
              </a:rPr>
              <a:t> </a:t>
            </a:r>
            <a:r>
              <a:rPr lang="vi-VN" b="1" dirty="0">
                <a:solidFill>
                  <a:srgbClr val="FF0000"/>
                </a:solidFill>
              </a:rPr>
              <a:t>MỤC ĐÍCH </a:t>
            </a:r>
            <a:r>
              <a:rPr lang="en-US" b="1" dirty="0" smtClean="0">
                <a:solidFill>
                  <a:srgbClr val="FF0000"/>
                </a:solidFill>
              </a:rPr>
              <a:t>- </a:t>
            </a:r>
            <a:r>
              <a:rPr lang="vi-VN" b="1" dirty="0" smtClean="0">
                <a:solidFill>
                  <a:srgbClr val="FF0000"/>
                </a:solidFill>
              </a:rPr>
              <a:t>YÊU CẦU</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1041400" y="1752600"/>
            <a:ext cx="7620000" cy="4419600"/>
          </a:xfrm>
        </p:spPr>
        <p:txBody>
          <a:bodyPr>
            <a:noAutofit/>
          </a:bodyPr>
          <a:lstStyle/>
          <a:p>
            <a:pPr marL="0" indent="0">
              <a:buNone/>
            </a:pPr>
            <a:r>
              <a:rPr lang="vi-VN" sz="2400" b="1" dirty="0" smtClean="0">
                <a:solidFill>
                  <a:srgbClr val="0070C0"/>
                </a:solidFill>
                <a:latin typeface="+mj-lt"/>
              </a:rPr>
              <a:t>* </a:t>
            </a:r>
            <a:r>
              <a:rPr lang="vi-VN" sz="2400" b="1" dirty="0">
                <a:solidFill>
                  <a:srgbClr val="0070C0"/>
                </a:solidFill>
                <a:latin typeface="+mj-lt"/>
              </a:rPr>
              <a:t>Kiến thức</a:t>
            </a:r>
            <a:r>
              <a:rPr lang="vi-VN" sz="2400" dirty="0">
                <a:solidFill>
                  <a:srgbClr val="0070C0"/>
                </a:solidFill>
                <a:latin typeface="+mj-lt"/>
              </a:rPr>
              <a:t>:</a:t>
            </a:r>
          </a:p>
          <a:p>
            <a:pPr marL="0" indent="0">
              <a:buNone/>
            </a:pPr>
            <a:r>
              <a:rPr lang="vi-VN" sz="2400" dirty="0">
                <a:latin typeface="+mj-lt"/>
              </a:rPr>
              <a:t>- Trẻ nhớ tên bài tập, tên trò chơi.</a:t>
            </a:r>
          </a:p>
          <a:p>
            <a:pPr marL="0" indent="0">
              <a:buNone/>
            </a:pPr>
            <a:r>
              <a:rPr lang="vi-VN" sz="2400" dirty="0">
                <a:latin typeface="+mj-lt"/>
              </a:rPr>
              <a:t>- Biết cách thực hiện các vận động. Biết tập BTPTC, biết VĐCB bước lên xuống bậc cao 15cm.</a:t>
            </a:r>
          </a:p>
          <a:p>
            <a:pPr marL="0" indent="0">
              <a:buNone/>
            </a:pPr>
            <a:r>
              <a:rPr lang="vi-VN" sz="2400" b="1" dirty="0">
                <a:solidFill>
                  <a:schemeClr val="accent6"/>
                </a:solidFill>
                <a:latin typeface="+mj-lt"/>
              </a:rPr>
              <a:t>* Kỹ năng</a:t>
            </a:r>
            <a:r>
              <a:rPr lang="vi-VN" sz="2400" dirty="0">
                <a:solidFill>
                  <a:schemeClr val="accent6"/>
                </a:solidFill>
                <a:latin typeface="+mj-lt"/>
              </a:rPr>
              <a:t>:</a:t>
            </a:r>
          </a:p>
          <a:p>
            <a:pPr marL="0" indent="0">
              <a:buNone/>
            </a:pPr>
            <a:r>
              <a:rPr lang="vi-VN" sz="2400" dirty="0">
                <a:latin typeface="+mj-lt"/>
              </a:rPr>
              <a:t>- Rèn luyện kỹ năng bước lên xuống bậc thang.</a:t>
            </a:r>
          </a:p>
          <a:p>
            <a:pPr marL="0" indent="0">
              <a:buNone/>
            </a:pPr>
            <a:r>
              <a:rPr lang="vi-VN" sz="2400" dirty="0">
                <a:latin typeface="+mj-lt"/>
              </a:rPr>
              <a:t>- Biết tập BTPTC, biết chơi trò chơi vận động.</a:t>
            </a:r>
          </a:p>
          <a:p>
            <a:pPr marL="0" indent="0">
              <a:buNone/>
            </a:pPr>
            <a:r>
              <a:rPr lang="vi-VN" sz="2400" b="1" dirty="0">
                <a:solidFill>
                  <a:schemeClr val="accent3">
                    <a:lumMod val="75000"/>
                  </a:schemeClr>
                </a:solidFill>
                <a:latin typeface="+mj-lt"/>
              </a:rPr>
              <a:t>* Thái độ:</a:t>
            </a:r>
            <a:endParaRPr lang="vi-VN" sz="2400" dirty="0">
              <a:solidFill>
                <a:schemeClr val="accent3">
                  <a:lumMod val="75000"/>
                </a:schemeClr>
              </a:solidFill>
              <a:latin typeface="+mj-lt"/>
            </a:endParaRPr>
          </a:p>
          <a:p>
            <a:pPr marL="0" indent="0">
              <a:buNone/>
            </a:pPr>
            <a:r>
              <a:rPr lang="vi-VN" sz="2400" dirty="0">
                <a:latin typeface="+mj-lt"/>
              </a:rPr>
              <a:t> -Trẻ ngoan, không xô đẩy bạn.</a:t>
            </a:r>
          </a:p>
          <a:p>
            <a:pPr marL="0" indent="0">
              <a:buNone/>
            </a:pPr>
            <a:r>
              <a:rPr lang="vi-VN" sz="2400" dirty="0">
                <a:latin typeface="+mj-lt"/>
              </a:rPr>
              <a:t>- Hứng thú luyện tập, thích chơi TCVĐ.</a:t>
            </a:r>
          </a:p>
        </p:txBody>
      </p:sp>
    </p:spTree>
    <p:extLst>
      <p:ext uri="{BB962C8B-B14F-4D97-AF65-F5344CB8AC3E}">
        <p14:creationId xmlns:p14="http://schemas.microsoft.com/office/powerpoint/2010/main" val="39620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vi-VN" b="1" dirty="0">
                <a:solidFill>
                  <a:srgbClr val="3333FF"/>
                </a:solidFill>
              </a:rPr>
              <a:t>II: CHUẨN BỊ</a:t>
            </a:r>
            <a:endParaRPr lang="en-US" b="1" dirty="0">
              <a:solidFill>
                <a:srgbClr val="3333FF"/>
              </a:solidFill>
            </a:endParaRPr>
          </a:p>
        </p:txBody>
      </p:sp>
      <p:sp>
        <p:nvSpPr>
          <p:cNvPr id="3" name="Content Placeholder 2"/>
          <p:cNvSpPr>
            <a:spLocks noGrp="1"/>
          </p:cNvSpPr>
          <p:nvPr>
            <p:ph idx="1"/>
          </p:nvPr>
        </p:nvSpPr>
        <p:spPr/>
        <p:txBody>
          <a:bodyPr/>
          <a:lstStyle/>
          <a:p>
            <a:pPr marL="0" indent="0">
              <a:buNone/>
            </a:pPr>
            <a:endParaRPr lang="en-US" dirty="0">
              <a:latin typeface="Times New Roman" pitchFamily="18" charset="0"/>
              <a:cs typeface="Times New Roman" pitchFamily="18" charset="0"/>
            </a:endParaRPr>
          </a:p>
          <a:p>
            <a:pPr marL="0" indent="0">
              <a:buNone/>
            </a:pPr>
            <a:r>
              <a:rPr lang="en-US" b="1" dirty="0"/>
              <a:t> </a:t>
            </a:r>
            <a:endParaRPr lang="en-US" dirty="0"/>
          </a:p>
          <a:p>
            <a:endParaRPr lang="en-US" dirty="0"/>
          </a:p>
        </p:txBody>
      </p:sp>
      <p:sp>
        <p:nvSpPr>
          <p:cNvPr id="6" name="Rectangle 5"/>
          <p:cNvSpPr/>
          <p:nvPr/>
        </p:nvSpPr>
        <p:spPr>
          <a:xfrm>
            <a:off x="1676400" y="2133600"/>
            <a:ext cx="6400800" cy="2677656"/>
          </a:xfrm>
          <a:prstGeom prst="rect">
            <a:avLst/>
          </a:prstGeom>
        </p:spPr>
        <p:txBody>
          <a:bodyPr wrap="square">
            <a:spAutoFit/>
          </a:bodyPr>
          <a:lstStyle/>
          <a:p>
            <a:r>
              <a:rPr lang="en-US" sz="2400" b="1" dirty="0">
                <a:solidFill>
                  <a:srgbClr val="FF33CC"/>
                </a:solidFill>
                <a:latin typeface="Times New Roman" panose="02020603050405020304" pitchFamily="18" charset="0"/>
                <a:cs typeface="Times New Roman" panose="02020603050405020304" pitchFamily="18" charset="0"/>
              </a:rPr>
              <a:t>* </a:t>
            </a:r>
            <a:r>
              <a:rPr lang="en-US" sz="2400" b="1" dirty="0" err="1">
                <a:solidFill>
                  <a:srgbClr val="FF33CC"/>
                </a:solidFill>
                <a:latin typeface="Times New Roman" panose="02020603050405020304" pitchFamily="18" charset="0"/>
                <a:cs typeface="Times New Roman" panose="02020603050405020304" pitchFamily="18" charset="0"/>
              </a:rPr>
              <a:t>Đồ</a:t>
            </a:r>
            <a:r>
              <a:rPr lang="en-US" sz="2400" b="1" dirty="0">
                <a:solidFill>
                  <a:srgbClr val="FF33CC"/>
                </a:solidFill>
                <a:latin typeface="Times New Roman" panose="02020603050405020304" pitchFamily="18" charset="0"/>
                <a:cs typeface="Times New Roman" panose="02020603050405020304" pitchFamily="18" charset="0"/>
              </a:rPr>
              <a:t> </a:t>
            </a:r>
            <a:r>
              <a:rPr lang="en-US" sz="2400" b="1" dirty="0" err="1">
                <a:solidFill>
                  <a:srgbClr val="FF33CC"/>
                </a:solidFill>
                <a:latin typeface="Times New Roman" panose="02020603050405020304" pitchFamily="18" charset="0"/>
                <a:cs typeface="Times New Roman" panose="02020603050405020304" pitchFamily="18" charset="0"/>
              </a:rPr>
              <a:t>dùng</a:t>
            </a:r>
            <a:r>
              <a:rPr lang="en-US" sz="2400" b="1" dirty="0">
                <a:solidFill>
                  <a:srgbClr val="FF33CC"/>
                </a:solidFill>
                <a:latin typeface="Times New Roman" panose="02020603050405020304" pitchFamily="18" charset="0"/>
                <a:cs typeface="Times New Roman" panose="02020603050405020304" pitchFamily="18" charset="0"/>
              </a:rPr>
              <a:t> </a:t>
            </a:r>
            <a:r>
              <a:rPr lang="en-US" sz="2400" b="1" dirty="0" err="1">
                <a:solidFill>
                  <a:srgbClr val="FF33CC"/>
                </a:solidFill>
                <a:latin typeface="Times New Roman" panose="02020603050405020304" pitchFamily="18" charset="0"/>
                <a:cs typeface="Times New Roman" panose="02020603050405020304" pitchFamily="18" charset="0"/>
              </a:rPr>
              <a:t>của</a:t>
            </a:r>
            <a:r>
              <a:rPr lang="en-US" sz="2400" b="1" dirty="0">
                <a:solidFill>
                  <a:srgbClr val="FF33CC"/>
                </a:solidFill>
                <a:latin typeface="Times New Roman" panose="02020603050405020304" pitchFamily="18" charset="0"/>
                <a:cs typeface="Times New Roman" panose="02020603050405020304" pitchFamily="18" charset="0"/>
              </a:rPr>
              <a:t> </a:t>
            </a:r>
            <a:r>
              <a:rPr lang="en-US" sz="2400" b="1" dirty="0" err="1">
                <a:solidFill>
                  <a:srgbClr val="FF33CC"/>
                </a:solidFill>
                <a:latin typeface="Times New Roman" panose="02020603050405020304" pitchFamily="18" charset="0"/>
                <a:cs typeface="Times New Roman" panose="02020603050405020304" pitchFamily="18" charset="0"/>
              </a:rPr>
              <a:t>cô</a:t>
            </a:r>
            <a:r>
              <a:rPr lang="en-US" sz="2400" b="1" dirty="0">
                <a:solidFill>
                  <a:srgbClr val="FF33CC"/>
                </a:solidFill>
                <a:latin typeface="Times New Roman" panose="02020603050405020304" pitchFamily="18" charset="0"/>
                <a:cs typeface="Times New Roman" panose="02020603050405020304" pitchFamily="18" charset="0"/>
              </a:rPr>
              <a:t>:</a:t>
            </a:r>
            <a:endParaRPr lang="en-US" sz="2400" dirty="0">
              <a:solidFill>
                <a:srgbClr val="FF33CC"/>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15cm.</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Đồ</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trẻ</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gàng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993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p:cTn id="2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p:cTn id="31"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 calcmode="lin" valueType="num">
                                      <p:cBhvr>
                                        <p:cTn id="39"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p:cTn id="47"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6">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 calcmode="lin" valueType="num">
                                      <p:cBhvr>
                                        <p:cTn id="55"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6">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6">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 calcmode="lin" valueType="num">
                                      <p:cBhvr>
                                        <p:cTn id="63"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6">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r="-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7000" y="1143000"/>
            <a:ext cx="7442200" cy="1143000"/>
          </a:xfrm>
        </p:spPr>
        <p:txBody>
          <a:bodyPr/>
          <a:lstStyle/>
          <a:p>
            <a:r>
              <a:rPr lang="vi-VN" b="1" dirty="0">
                <a:solidFill>
                  <a:schemeClr val="accent2">
                    <a:lumMod val="75000"/>
                  </a:schemeClr>
                </a:solidFill>
              </a:rPr>
              <a:t>III: CÁCH TIẾN </a:t>
            </a:r>
            <a:r>
              <a:rPr lang="vi-VN" b="1" dirty="0" smtClean="0">
                <a:solidFill>
                  <a:schemeClr val="accent2">
                    <a:lumMod val="75000"/>
                  </a:schemeClr>
                </a:solidFill>
              </a:rPr>
              <a:t>HÀNH</a:t>
            </a:r>
            <a:r>
              <a:rPr lang="en-US" b="1" dirty="0" smtClean="0">
                <a:solidFill>
                  <a:schemeClr val="accent2">
                    <a:lumMod val="75000"/>
                  </a:schemeClr>
                </a:solidFill>
              </a:rPr>
              <a:t>:</a:t>
            </a:r>
            <a:endParaRPr lang="en-US" b="1" dirty="0">
              <a:solidFill>
                <a:schemeClr val="accent2">
                  <a:lumMod val="75000"/>
                </a:schemeClr>
              </a:solidFill>
            </a:endParaRPr>
          </a:p>
        </p:txBody>
      </p:sp>
      <p:sp>
        <p:nvSpPr>
          <p:cNvPr id="3" name="Content Placeholder 2"/>
          <p:cNvSpPr>
            <a:spLocks noGrp="1"/>
          </p:cNvSpPr>
          <p:nvPr>
            <p:ph idx="1"/>
          </p:nvPr>
        </p:nvSpPr>
        <p:spPr>
          <a:xfrm>
            <a:off x="482600" y="2057400"/>
            <a:ext cx="8229600" cy="2895600"/>
          </a:xfrm>
        </p:spPr>
        <p:txBody>
          <a:bodyPr/>
          <a:lstStyle/>
          <a:p>
            <a:pPr marL="0" indent="0" algn="ctr">
              <a:buNone/>
            </a:pP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0" indent="0">
              <a:buNone/>
            </a:pPr>
            <a:r>
              <a:rPr lang="en-US" b="1" dirty="0" smtClean="0">
                <a:latin typeface="Times New Roman" pitchFamily="18" charset="0"/>
                <a:cs typeface="Times New Roman" pitchFamily="18" charset="0"/>
              </a:rPr>
              <a:t>  </a:t>
            </a:r>
            <a:r>
              <a:rPr lang="en-US" sz="3600" b="1" dirty="0" smtClean="0">
                <a:solidFill>
                  <a:srgbClr val="FFC000"/>
                </a:solidFill>
                <a:latin typeface="Times New Roman" pitchFamily="18" charset="0"/>
                <a:cs typeface="Times New Roman" pitchFamily="18" charset="0"/>
              </a:rPr>
              <a:t>1</a:t>
            </a:r>
            <a:r>
              <a:rPr lang="en-US" sz="3600" b="1" dirty="0">
                <a:solidFill>
                  <a:srgbClr val="FFC000"/>
                </a:solidFill>
                <a:latin typeface="Times New Roman" pitchFamily="18" charset="0"/>
                <a:cs typeface="Times New Roman" pitchFamily="18" charset="0"/>
              </a:rPr>
              <a:t>. Ổn định tổ chức</a:t>
            </a:r>
            <a:r>
              <a:rPr lang="en-US" sz="3600" b="1" dirty="0" smtClean="0">
                <a:solidFill>
                  <a:srgbClr val="FFC000"/>
                </a:solidFill>
                <a:latin typeface="Times New Roman" pitchFamily="18" charset="0"/>
                <a:cs typeface="Times New Roman" pitchFamily="18" charset="0"/>
              </a:rPr>
              <a:t>:</a:t>
            </a:r>
            <a:endParaRPr lang="en-US" sz="3600" dirty="0">
              <a:solidFill>
                <a:srgbClr val="FFC000"/>
              </a:solidFill>
              <a:latin typeface="Times New Roman" pitchFamily="18" charset="0"/>
              <a:cs typeface="Times New Roman" pitchFamily="18" charset="0"/>
            </a:endParaRPr>
          </a:p>
          <a:p>
            <a:pPr marL="0" indent="0">
              <a:buNone/>
            </a:pPr>
            <a:r>
              <a:rPr lang="vi-VN" dirty="0">
                <a:latin typeface="Times New Roman" pitchFamily="18" charset="0"/>
                <a:cs typeface="Times New Roman" pitchFamily="18" charset="0"/>
              </a:rPr>
              <a:t>- Cô tập trung trẻ, trò chuyện, gây hứng thứ cho trẻ trước khi tập thể </a:t>
            </a:r>
            <a:r>
              <a:rPr lang="vi-VN" dirty="0" smtClean="0">
                <a:latin typeface="Times New Roman" pitchFamily="18" charset="0"/>
                <a:cs typeface="Times New Roman" pitchFamily="18" charset="0"/>
              </a:rPr>
              <a:t>dục</a:t>
            </a:r>
            <a:r>
              <a:rPr lang="en-US" dirty="0" smtClean="0">
                <a:latin typeface="Times New Roman" pitchFamily="18" charset="0"/>
                <a:cs typeface="Times New Roman" pitchFamily="18" charset="0"/>
              </a:rPr>
              <a:t>.</a:t>
            </a:r>
            <a:endParaRPr lang="en-US" dirty="0"/>
          </a:p>
        </p:txBody>
      </p:sp>
    </p:spTree>
    <p:extLst>
      <p:ext uri="{BB962C8B-B14F-4D97-AF65-F5344CB8AC3E}">
        <p14:creationId xmlns:p14="http://schemas.microsoft.com/office/powerpoint/2010/main" val="20693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2819400"/>
          </a:xfrm>
        </p:spPr>
        <p:txBody>
          <a:bodyPr>
            <a:normAutofit/>
          </a:bodyPr>
          <a:lstStyle/>
          <a:p>
            <a:pPr marL="0" indent="0">
              <a:buNone/>
            </a:pPr>
            <a:r>
              <a:rPr lang="en-US" sz="3600" b="1" dirty="0">
                <a:solidFill>
                  <a:srgbClr val="00B050"/>
                </a:solidFill>
                <a:latin typeface="Times New Roman" pitchFamily="18" charset="0"/>
                <a:cs typeface="Times New Roman" pitchFamily="18" charset="0"/>
              </a:rPr>
              <a:t>2.</a:t>
            </a:r>
            <a:r>
              <a:rPr lang="pt-BR" sz="3600" b="1" dirty="0">
                <a:solidFill>
                  <a:srgbClr val="00B050"/>
                </a:solidFill>
                <a:latin typeface="Times New Roman" pitchFamily="18" charset="0"/>
                <a:cs typeface="Times New Roman" pitchFamily="18" charset="0"/>
              </a:rPr>
              <a:t> Phương pháp, </a:t>
            </a:r>
            <a:r>
              <a:rPr lang="pt-BR" sz="3600" b="1" dirty="0" smtClean="0">
                <a:solidFill>
                  <a:srgbClr val="00B050"/>
                </a:solidFill>
                <a:latin typeface="Times New Roman" pitchFamily="18" charset="0"/>
                <a:cs typeface="Times New Roman" pitchFamily="18" charset="0"/>
              </a:rPr>
              <a:t>hình thức tổ chức</a:t>
            </a:r>
            <a:r>
              <a:rPr lang="en-US" sz="3600" b="1" dirty="0" smtClean="0">
                <a:solidFill>
                  <a:srgbClr val="00B050"/>
                </a:solidFill>
                <a:latin typeface="Times New Roman" pitchFamily="18" charset="0"/>
                <a:cs typeface="Times New Roman" pitchFamily="18" charset="0"/>
              </a:rPr>
              <a:t>:</a:t>
            </a:r>
          </a:p>
          <a:p>
            <a:pPr marL="0" indent="0">
              <a:buNone/>
            </a:pPr>
            <a:endParaRPr lang="en-US" dirty="0">
              <a:solidFill>
                <a:srgbClr val="3333FF"/>
              </a:solidFill>
              <a:latin typeface="Times New Roman" pitchFamily="18" charset="0"/>
              <a:cs typeface="Times New Roman" pitchFamily="18" charset="0"/>
            </a:endParaRPr>
          </a:p>
          <a:p>
            <a:pPr marL="0" indent="0">
              <a:buNone/>
            </a:pPr>
            <a:r>
              <a:rPr lang="en-US" b="1" dirty="0" smtClean="0">
                <a:solidFill>
                  <a:schemeClr val="accent6">
                    <a:lumMod val="75000"/>
                  </a:schemeClr>
                </a:solidFill>
                <a:latin typeface="Times New Roman" pitchFamily="18" charset="0"/>
                <a:cs typeface="Times New Roman" pitchFamily="18" charset="0"/>
              </a:rPr>
              <a:t>* </a:t>
            </a:r>
            <a:r>
              <a:rPr lang="vi-VN" b="1" dirty="0" smtClean="0">
                <a:solidFill>
                  <a:schemeClr val="accent6">
                    <a:lumMod val="75000"/>
                  </a:schemeClr>
                </a:solidFill>
                <a:latin typeface="Times New Roman" pitchFamily="18" charset="0"/>
                <a:cs typeface="Times New Roman" pitchFamily="18" charset="0"/>
              </a:rPr>
              <a:t>Khởi </a:t>
            </a:r>
            <a:r>
              <a:rPr lang="vi-VN" b="1" dirty="0">
                <a:solidFill>
                  <a:schemeClr val="accent6">
                    <a:lumMod val="75000"/>
                  </a:schemeClr>
                </a:solidFill>
                <a:latin typeface="Times New Roman" pitchFamily="18" charset="0"/>
                <a:cs typeface="Times New Roman" pitchFamily="18" charset="0"/>
              </a:rPr>
              <a:t>động</a:t>
            </a:r>
            <a:r>
              <a:rPr lang="vi-VN" b="1" dirty="0" smtClean="0">
                <a:solidFill>
                  <a:schemeClr val="accent6">
                    <a:lumMod val="75000"/>
                  </a:schemeClr>
                </a:solidFill>
                <a:latin typeface="Times New Roman" pitchFamily="18" charset="0"/>
                <a:cs typeface="Times New Roman" pitchFamily="18" charset="0"/>
              </a:rPr>
              <a:t>:</a:t>
            </a:r>
            <a:endParaRPr lang="en-US" b="1" dirty="0" smtClean="0">
              <a:solidFill>
                <a:schemeClr val="accent6">
                  <a:lumMod val="75000"/>
                </a:schemeClr>
              </a:solidFill>
              <a:latin typeface="Times New Roman" pitchFamily="18" charset="0"/>
              <a:cs typeface="Times New Roman" pitchFamily="18" charset="0"/>
            </a:endParaRPr>
          </a:p>
          <a:p>
            <a:pPr>
              <a:buFontTx/>
              <a:buChar char="-"/>
            </a:pPr>
            <a:r>
              <a:rPr lang="vi-VN" sz="2400" dirty="0" smtClean="0">
                <a:latin typeface="Times New Roman" pitchFamily="18" charset="0"/>
                <a:cs typeface="Times New Roman" pitchFamily="18" charset="0"/>
              </a:rPr>
              <a:t>Cô </a:t>
            </a:r>
            <a:r>
              <a:rPr lang="vi-VN" sz="2400" dirty="0">
                <a:latin typeface="Times New Roman" pitchFamily="18" charset="0"/>
                <a:cs typeface="Times New Roman" pitchFamily="18" charset="0"/>
              </a:rPr>
              <a:t>và trẻ đi, chạy, nhanh, chậm quanh sân, đứng thành vòng tròn. </a:t>
            </a:r>
            <a:endParaRPr lang="en-US" sz="2400" dirty="0" smtClean="0">
              <a:latin typeface="Times New Roman" pitchFamily="18" charset="0"/>
              <a:cs typeface="Times New Roman" pitchFamily="18" charset="0"/>
            </a:endParaRPr>
          </a:p>
        </p:txBody>
      </p:sp>
      <p:pic>
        <p:nvPicPr>
          <p:cNvPr id="5" name="DoanTauNhoXiu-V.A-261618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1219200"/>
            <a:ext cx="838200" cy="838200"/>
          </a:xfrm>
          <a:prstGeom prst="rect">
            <a:avLst/>
          </a:prstGeom>
        </p:spPr>
      </p:pic>
    </p:spTree>
    <p:extLst>
      <p:ext uri="{BB962C8B-B14F-4D97-AF65-F5344CB8AC3E}">
        <p14:creationId xmlns:p14="http://schemas.microsoft.com/office/powerpoint/2010/main" val="2275935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2" end="2"/>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229600" cy="3200400"/>
          </a:xfrm>
        </p:spPr>
        <p:txBody>
          <a:bodyPr>
            <a:normAutofit/>
          </a:bodyPr>
          <a:lstStyle/>
          <a:p>
            <a:pPr marL="0" indent="0">
              <a:buNone/>
            </a:pPr>
            <a:r>
              <a:rPr lang="vi-VN" b="1" i="1" dirty="0" smtClean="0">
                <a:solidFill>
                  <a:srgbClr val="FF33CC"/>
                </a:solidFill>
                <a:latin typeface="+mj-lt"/>
              </a:rPr>
              <a:t>*</a:t>
            </a:r>
            <a:r>
              <a:rPr lang="vi-VN" b="1" i="1" dirty="0">
                <a:solidFill>
                  <a:srgbClr val="FF33CC"/>
                </a:solidFill>
                <a:latin typeface="+mj-lt"/>
              </a:rPr>
              <a:t>BTPTC</a:t>
            </a:r>
            <a:r>
              <a:rPr lang="vi-VN" b="1" dirty="0">
                <a:solidFill>
                  <a:srgbClr val="FF33CC"/>
                </a:solidFill>
                <a:latin typeface="+mj-lt"/>
              </a:rPr>
              <a:t>: Tập với bóng.</a:t>
            </a:r>
          </a:p>
          <a:p>
            <a:pPr>
              <a:buFont typeface="Times New Roman" panose="02020603050405020304" pitchFamily="18" charset="0"/>
              <a:buChar char="-"/>
            </a:pPr>
            <a:r>
              <a:rPr lang="vi-VN" sz="2400" dirty="0" smtClean="0">
                <a:latin typeface="Times New Roman" panose="02020603050405020304" pitchFamily="18" charset="0"/>
                <a:cs typeface="Times New Roman" panose="02020603050405020304" pitchFamily="18" charset="0"/>
              </a:rPr>
              <a:t>ĐT1</a:t>
            </a:r>
            <a:r>
              <a:rPr lang="vi-VN" sz="2400" dirty="0">
                <a:latin typeface="Times New Roman" panose="02020603050405020304" pitchFamily="18" charset="0"/>
                <a:cs typeface="Times New Roman" panose="02020603050405020304" pitchFamily="18" charset="0"/>
              </a:rPr>
              <a:t>: Hai tay đưa trước lên cao. (4l x 2n)      </a:t>
            </a:r>
          </a:p>
          <a:p>
            <a:pPr>
              <a:buFont typeface="Times New Roman" panose="02020603050405020304" pitchFamily="18" charset="0"/>
              <a:buChar char="-"/>
            </a:pPr>
            <a:r>
              <a:rPr lang="vi-VN" sz="2400" dirty="0" smtClean="0">
                <a:latin typeface="Times New Roman" panose="02020603050405020304" pitchFamily="18" charset="0"/>
                <a:cs typeface="Times New Roman" panose="02020603050405020304" pitchFamily="18" charset="0"/>
              </a:rPr>
              <a:t>ĐT2</a:t>
            </a:r>
            <a:r>
              <a:rPr lang="vi-VN" sz="2400" dirty="0">
                <a:latin typeface="Times New Roman" panose="02020603050405020304" pitchFamily="18" charset="0"/>
                <a:cs typeface="Times New Roman" panose="02020603050405020304" pitchFamily="18" charset="0"/>
              </a:rPr>
              <a:t>: Đưa tay lên cao nghiêng </a:t>
            </a:r>
            <a:r>
              <a:rPr lang="vi-VN" sz="2400" dirty="0"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sang </a:t>
            </a:r>
            <a:r>
              <a:rPr lang="vi-VN" sz="2400" dirty="0">
                <a:latin typeface="Times New Roman" panose="02020603050405020304" pitchFamily="18" charset="0"/>
                <a:cs typeface="Times New Roman" panose="02020603050405020304" pitchFamily="18" charset="0"/>
              </a:rPr>
              <a:t>2 bên(4l x 2n</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buFont typeface="Times New Roman" panose="02020603050405020304" pitchFamily="18" charset="0"/>
              <a:buChar char="-"/>
            </a:pPr>
            <a:r>
              <a:rPr lang="vi-VN" sz="2400" dirty="0" smtClean="0">
                <a:latin typeface="Times New Roman" panose="02020603050405020304" pitchFamily="18" charset="0"/>
                <a:cs typeface="Times New Roman" panose="02020603050405020304" pitchFamily="18" charset="0"/>
              </a:rPr>
              <a:t>ĐT3</a:t>
            </a:r>
            <a:r>
              <a:rPr lang="vi-VN" sz="2400" dirty="0">
                <a:latin typeface="Times New Roman" panose="02020603050405020304" pitchFamily="18" charset="0"/>
                <a:cs typeface="Times New Roman" panose="02020603050405020304" pitchFamily="18" charset="0"/>
              </a:rPr>
              <a:t>: Ngồi xuống đứng lên(4l x 2n) </a:t>
            </a:r>
          </a:p>
          <a:p>
            <a:pPr>
              <a:buFont typeface="Times New Roman" panose="02020603050405020304" pitchFamily="18" charset="0"/>
              <a:buChar char="-"/>
            </a:pPr>
            <a:r>
              <a:rPr lang="vi-VN" sz="2400" dirty="0" smtClean="0">
                <a:latin typeface="Times New Roman" panose="02020603050405020304" pitchFamily="18" charset="0"/>
                <a:cs typeface="Times New Roman" panose="02020603050405020304" pitchFamily="18" charset="0"/>
              </a:rPr>
              <a:t>ĐT4</a:t>
            </a:r>
            <a:r>
              <a:rPr lang="vi-VN" sz="2400" dirty="0">
                <a:latin typeface="Times New Roman" panose="02020603050405020304" pitchFamily="18" charset="0"/>
                <a:cs typeface="Times New Roman" panose="02020603050405020304" pitchFamily="18" charset="0"/>
              </a:rPr>
              <a:t>: Bật nhảy về phía trước (6l x 2n)  </a:t>
            </a:r>
          </a:p>
        </p:txBody>
      </p:sp>
      <p:pic>
        <p:nvPicPr>
          <p:cNvPr id="5" name="nhạc thể dục beat không lờ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800" y="1257300"/>
            <a:ext cx="1047750" cy="838200"/>
          </a:xfrm>
          <a:prstGeom prst="rect">
            <a:avLst/>
          </a:prstGeom>
        </p:spPr>
      </p:pic>
    </p:spTree>
    <p:extLst>
      <p:ext uri="{BB962C8B-B14F-4D97-AF65-F5344CB8AC3E}">
        <p14:creationId xmlns:p14="http://schemas.microsoft.com/office/powerpoint/2010/main" val="25729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normAutofit/>
          </a:bodyPr>
          <a:lstStyle/>
          <a:p>
            <a:pPr marL="0" indent="0">
              <a:buNone/>
            </a:pPr>
            <a:r>
              <a:rPr lang="vi-VN" b="1" i="1" dirty="0">
                <a:solidFill>
                  <a:srgbClr val="7030A0"/>
                </a:solidFill>
                <a:latin typeface="+mj-lt"/>
              </a:rPr>
              <a:t>* VĐCB: "Bước lên xuống bậc cao 15cm </a:t>
            </a:r>
            <a:r>
              <a:rPr lang="vi-VN" b="1" dirty="0">
                <a:solidFill>
                  <a:srgbClr val="7030A0"/>
                </a:solidFill>
                <a:latin typeface="+mj-lt"/>
              </a:rPr>
              <a:t>”</a:t>
            </a:r>
          </a:p>
          <a:p>
            <a:pPr marL="0" indent="0">
              <a:buNone/>
            </a:pPr>
            <a:r>
              <a:rPr lang="vi-VN" sz="2400" dirty="0">
                <a:latin typeface="+mj-lt"/>
              </a:rPr>
              <a:t>- Cô giới thiệu tên VĐCB. Cô làm mẫu lần 1: Hỏi trẻ tên bài</a:t>
            </a:r>
          </a:p>
          <a:p>
            <a:pPr marL="0" indent="0">
              <a:buNone/>
            </a:pPr>
            <a:r>
              <a:rPr lang="vi-VN" sz="2400" dirty="0">
                <a:latin typeface="+mj-lt"/>
              </a:rPr>
              <a:t>- Cô làm mẫu lần 2: Chậm kết hợp phân tích động tác: “Khi có hiệu lệnh “Chuẩn bị” cô đứng trước vạch chuẩn, khi có hiệu lệnh “bước” cô bước lần lượt từng chân lên bậc chân phải trước, chân trái sau sau đó cô bước xuống bậc. Sau khi bước xong cô đi về phía cuối hàng đứng. Hỏi trẻ cô vừa làm gì?</a:t>
            </a:r>
          </a:p>
          <a:p>
            <a:pPr marL="0" indent="0">
              <a:buNone/>
            </a:pPr>
            <a:r>
              <a:rPr lang="vi-VN" sz="2400" dirty="0">
                <a:latin typeface="+mj-lt"/>
              </a:rPr>
              <a:t>- Cô làm lại lần 3 cho cả lớp xem.</a:t>
            </a:r>
          </a:p>
          <a:p>
            <a:pPr marL="0" indent="0">
              <a:buNone/>
            </a:pPr>
            <a:r>
              <a:rPr lang="vi-VN" sz="2400" dirty="0">
                <a:latin typeface="+mj-lt"/>
              </a:rPr>
              <a:t>- Cô cho trẻ giỏi lên tập. Cô và bạn nhận xét: Bạn vừa làm gì? Bạn bước có giỏi không? Cô sửa động tác cho trẻ</a:t>
            </a:r>
          </a:p>
          <a:p>
            <a:pPr marL="0" indent="0">
              <a:buNone/>
            </a:pPr>
            <a:endParaRPr lang="vi-VN" sz="1800" b="1" dirty="0">
              <a:latin typeface="+mj-lt"/>
            </a:endParaRPr>
          </a:p>
        </p:txBody>
      </p:sp>
    </p:spTree>
    <p:extLst>
      <p:ext uri="{BB962C8B-B14F-4D97-AF65-F5344CB8AC3E}">
        <p14:creationId xmlns:p14="http://schemas.microsoft.com/office/powerpoint/2010/main" val="201774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676400"/>
            <a:ext cx="7086600" cy="3352799"/>
          </a:xfrm>
        </p:spPr>
        <p:txBody>
          <a:bodyPr>
            <a:normAutofit/>
          </a:bodyPr>
          <a:lstStyle/>
          <a:p>
            <a:pPr algn="l"/>
            <a:r>
              <a:rPr lang="vi-VN" sz="3200" b="1" dirty="0">
                <a:solidFill>
                  <a:srgbClr val="911F5B"/>
                </a:solidFill>
              </a:rPr>
              <a:t>* Trẻ luyện tập:</a:t>
            </a:r>
            <a:r>
              <a:rPr lang="vi-VN" sz="2400" dirty="0"/>
              <a:t/>
            </a:r>
            <a:br>
              <a:rPr lang="vi-VN" sz="2400" dirty="0"/>
            </a:br>
            <a:r>
              <a:rPr lang="vi-VN" sz="2400" dirty="0"/>
              <a:t>- Lần 1: Cô cho cả lớp bước lên xuống bậc theo hiệu lệnh, khuyến khích động viên trẻ.</a:t>
            </a:r>
            <a:br>
              <a:rPr lang="vi-VN" sz="2400" dirty="0"/>
            </a:br>
            <a:r>
              <a:rPr lang="vi-VN" sz="2400" dirty="0"/>
              <a:t>- Lần 2: Cho 2 tổ thi đua nhau</a:t>
            </a:r>
          </a:p>
        </p:txBody>
      </p:sp>
      <p:pic>
        <p:nvPicPr>
          <p:cNvPr id="3" name="BeYeuBienLamBeat-V.A-25649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2800" y="640080"/>
            <a:ext cx="1066800" cy="1066800"/>
          </a:xfrm>
          <a:prstGeom prst="rect">
            <a:avLst/>
          </a:prstGeom>
        </p:spPr>
      </p:pic>
    </p:spTree>
    <p:extLst>
      <p:ext uri="{BB962C8B-B14F-4D97-AF65-F5344CB8AC3E}">
        <p14:creationId xmlns:p14="http://schemas.microsoft.com/office/powerpoint/2010/main" val="956401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600200"/>
            <a:ext cx="6705600" cy="3203575"/>
          </a:xfrm>
        </p:spPr>
        <p:txBody>
          <a:bodyPr>
            <a:noAutofit/>
          </a:bodyPr>
          <a:lstStyle/>
          <a:p>
            <a:pPr algn="l"/>
            <a:r>
              <a:rPr lang="vi-VN" sz="3200" b="1" i="1" dirty="0">
                <a:solidFill>
                  <a:schemeClr val="accent6"/>
                </a:solidFill>
              </a:rPr>
              <a:t>* TCVĐ:</a:t>
            </a:r>
            <a:r>
              <a:rPr lang="vi-VN" sz="3200" b="1" dirty="0">
                <a:solidFill>
                  <a:schemeClr val="accent6"/>
                </a:solidFill>
              </a:rPr>
              <a:t> </a:t>
            </a:r>
            <a:r>
              <a:rPr lang="vi-VN" sz="3200" b="1" i="1" dirty="0">
                <a:solidFill>
                  <a:schemeClr val="accent6"/>
                </a:solidFill>
              </a:rPr>
              <a:t>Gà trong vườn rau</a:t>
            </a:r>
            <a:r>
              <a:rPr lang="vi-VN" sz="3200" b="1" dirty="0">
                <a:solidFill>
                  <a:schemeClr val="accent6"/>
                </a:solidFill>
              </a:rPr>
              <a:t/>
            </a:r>
            <a:br>
              <a:rPr lang="vi-VN" sz="3200" b="1" dirty="0">
                <a:solidFill>
                  <a:schemeClr val="accent6"/>
                </a:solidFill>
              </a:rPr>
            </a:br>
            <a:r>
              <a:rPr lang="vi-VN" sz="2400" dirty="0"/>
              <a:t>- Cách chơi : Cô làm gà mẹ, trẻ làm gà con cùng nhau đến vườn rau chơi, khi nghe tiếng đuổi gà của bác nông dân phải chạy nhanh về nhà. Ai bị bác nông dân bắt sẽ phải hát 1 bài. Cho trẻ chơi 2-3 lần. Hỏi trẻ con chơi trò chơi gì?</a:t>
            </a:r>
          </a:p>
        </p:txBody>
      </p:sp>
    </p:spTree>
    <p:extLst>
      <p:ext uri="{BB962C8B-B14F-4D97-AF65-F5344CB8AC3E}">
        <p14:creationId xmlns:p14="http://schemas.microsoft.com/office/powerpoint/2010/main" val="52659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271</Words>
  <Application>Microsoft Office PowerPoint</Application>
  <PresentationFormat>On-screen Show (4:3)</PresentationFormat>
  <Paragraphs>55</Paragraphs>
  <Slides>11</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PowerPoint Presentation</vt:lpstr>
      <vt:lpstr>I. MỤC ĐÍCH - YÊU CẦU:</vt:lpstr>
      <vt:lpstr>II: CHUẨN BỊ</vt:lpstr>
      <vt:lpstr>III: CÁCH TIẾN HÀNH:</vt:lpstr>
      <vt:lpstr>PowerPoint Presentation</vt:lpstr>
      <vt:lpstr>PowerPoint Presentation</vt:lpstr>
      <vt:lpstr>PowerPoint Presentation</vt:lpstr>
      <vt:lpstr>* Trẻ luyện tập: - Lần 1: Cô cho cả lớp bước lên xuống bậc theo hiệu lệnh, khuyến khích động viên trẻ. - Lần 2: Cho 2 tổ thi đua nhau</vt:lpstr>
      <vt:lpstr>* TCVĐ: Gà trong vườn rau - Cách chơi : Cô làm gà mẹ, trẻ làm gà con cùng nhau đến vườn rau chơi, khi nghe tiếng đuổi gà của bác nông dân phải chạy nhanh về nhà. Ai bị bác nông dân bắt sẽ phải hát 1 bài. Cho trẻ chơi 2-3 lần. Hỏi trẻ con chơi trò chơi gì?</vt:lpstr>
      <vt:lpstr>PowerPoint Presentation</vt:lpstr>
      <vt:lpstr>3. Kết thúc: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34</cp:revision>
  <dcterms:created xsi:type="dcterms:W3CDTF">2006-08-16T00:00:00Z</dcterms:created>
  <dcterms:modified xsi:type="dcterms:W3CDTF">2023-02-10T04:40:31Z</dcterms:modified>
</cp:coreProperties>
</file>