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
  </p:notesMasterIdLst>
  <p:handoutMasterIdLst>
    <p:handoutMasterId r:id="rId14"/>
  </p:handoutMasterIdLst>
  <p:sldIdLst>
    <p:sldId id="265" r:id="rId2"/>
    <p:sldId id="266" r:id="rId3"/>
    <p:sldId id="267" r:id="rId4"/>
    <p:sldId id="264" r:id="rId5"/>
    <p:sldId id="259" r:id="rId6"/>
    <p:sldId id="260" r:id="rId7"/>
    <p:sldId id="261" r:id="rId8"/>
    <p:sldId id="269" r:id="rId9"/>
    <p:sldId id="268" r:id="rId10"/>
    <p:sldId id="270" r:id="rId11"/>
    <p:sldId id="271"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51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4" d="100"/>
          <a:sy n="54" d="100"/>
        </p:scale>
        <p:origin x="-190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B0B8D69-9114-49A2-B1B7-0A88EE7802FC}" type="datetimeFigureOut">
              <a:rPr lang="en-US" smtClean="0"/>
              <a:pPr/>
              <a:t>10/2/2023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AADA72E-77B4-4741-95F5-DB187D332553}" type="slidenum">
              <a:rPr lang="en-US" smtClean="0"/>
              <a:pPr/>
              <a:t>‹#›</a:t>
            </a:fld>
            <a:endParaRPr lang="en-US"/>
          </a:p>
        </p:txBody>
      </p:sp>
    </p:spTree>
    <p:extLst>
      <p:ext uri="{BB962C8B-B14F-4D97-AF65-F5344CB8AC3E}">
        <p14:creationId xmlns:p14="http://schemas.microsoft.com/office/powerpoint/2010/main" val="2609769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9C4CDF-5E36-4663-8A88-7A301793EBBF}" type="datetimeFigureOut">
              <a:rPr lang="en-US" smtClean="0"/>
              <a:pPr/>
              <a:t>10/2/2023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7DF012-404A-41A9-BB81-89467E416C5D}" type="slidenum">
              <a:rPr lang="en-US" smtClean="0"/>
              <a:pPr/>
              <a:t>‹#›</a:t>
            </a:fld>
            <a:endParaRPr lang="en-US"/>
          </a:p>
        </p:txBody>
      </p:sp>
    </p:spTree>
    <p:extLst>
      <p:ext uri="{BB962C8B-B14F-4D97-AF65-F5344CB8AC3E}">
        <p14:creationId xmlns:p14="http://schemas.microsoft.com/office/powerpoint/2010/main" val="1862448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B0F253-AB22-47A4-8ED3-FF4B0DA4E972}" type="datetime1">
              <a:rPr lang="vi-VN" smtClean="0"/>
              <a:pPr/>
              <a:t>10/02/2023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AFB05-10A2-4331-A9E1-587C0DF3606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A06F32-A2F4-4DCE-895C-0F314A3CBAA8}" type="datetime1">
              <a:rPr lang="vi-VN" smtClean="0"/>
              <a:pPr/>
              <a:t>10/02/2023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AFB05-10A2-4331-A9E1-587C0DF3606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C00A2A-9102-44E2-B920-0F8BCDA76F59}" type="datetime1">
              <a:rPr lang="vi-VN" smtClean="0"/>
              <a:pPr/>
              <a:t>10/02/2023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AFB05-10A2-4331-A9E1-587C0DF3606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D4B2B6-05E6-4B9C-83EC-E38D3821BE3B}" type="datetime1">
              <a:rPr lang="vi-VN" smtClean="0"/>
              <a:pPr/>
              <a:t>10/02/2023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AFB05-10A2-4331-A9E1-587C0DF3606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3F918E-1E55-41BE-AD21-E7D540EAAD01}" type="datetime1">
              <a:rPr lang="vi-VN" smtClean="0"/>
              <a:pPr/>
              <a:t>10/02/2023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AFB05-10A2-4331-A9E1-587C0DF3606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D63706-FBA2-48CB-8AC2-901E4086F740}" type="datetime1">
              <a:rPr lang="vi-VN" smtClean="0"/>
              <a:pPr/>
              <a:t>10/02/2023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2AFB05-10A2-4331-A9E1-587C0DF3606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0ABDD-D275-4C49-9720-9CA40BBF523D}" type="datetime1">
              <a:rPr lang="vi-VN" smtClean="0"/>
              <a:pPr/>
              <a:t>10/02/2023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2AFB05-10A2-4331-A9E1-587C0DF3606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BFD866-3102-448B-ABCD-B06E6E65ED99}" type="datetime1">
              <a:rPr lang="vi-VN" smtClean="0"/>
              <a:pPr/>
              <a:t>10/02/2023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2AFB05-10A2-4331-A9E1-587C0DF3606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20C02F-94C9-472C-8547-06CB156AB9A6}" type="datetime1">
              <a:rPr lang="vi-VN" smtClean="0"/>
              <a:pPr/>
              <a:t>10/02/2023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2AFB05-10A2-4331-A9E1-587C0DF3606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E94B79-234F-45E5-A756-1E876171336F}" type="datetime1">
              <a:rPr lang="vi-VN" smtClean="0"/>
              <a:pPr/>
              <a:t>10/02/2023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2AFB05-10A2-4331-A9E1-587C0DF3606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368E1B-AAE5-4183-BBC7-D036691B42BD}" type="datetime1">
              <a:rPr lang="vi-VN" smtClean="0"/>
              <a:pPr/>
              <a:t>10/02/2023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2AFB05-10A2-4331-A9E1-587C0DF3606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D910EC-CDE6-4096-969A-C25C9798C538}" type="datetime1">
              <a:rPr lang="vi-VN" smtClean="0"/>
              <a:pPr/>
              <a:t>10/02/2023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AFB05-10A2-4331-A9E1-587C0DF3606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7.pn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7.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2492"/>
            <a:ext cx="9144000" cy="6842124"/>
          </a:xfrm>
        </p:spPr>
      </p:pic>
      <p:sp>
        <p:nvSpPr>
          <p:cNvPr id="4" name="Date Placeholder 3"/>
          <p:cNvSpPr>
            <a:spLocks noGrp="1"/>
          </p:cNvSpPr>
          <p:nvPr>
            <p:ph type="dt" sz="half" idx="10"/>
          </p:nvPr>
        </p:nvSpPr>
        <p:spPr/>
        <p:txBody>
          <a:bodyPr/>
          <a:lstStyle/>
          <a:p>
            <a:fld id="{57D4B2B6-05E6-4B9C-83EC-E38D3821BE3B}" type="datetime1">
              <a:rPr lang="vi-VN" smtClean="0"/>
              <a:pPr/>
              <a:t>10/02/2023</a:t>
            </a:fld>
            <a:endParaRPr lang="en-US"/>
          </a:p>
        </p:txBody>
      </p:sp>
      <p:sp>
        <p:nvSpPr>
          <p:cNvPr id="6" name="TextBox 5"/>
          <p:cNvSpPr txBox="1"/>
          <p:nvPr/>
        </p:nvSpPr>
        <p:spPr>
          <a:xfrm>
            <a:off x="2040515" y="94414"/>
            <a:ext cx="5844158" cy="861774"/>
          </a:xfrm>
          <a:prstGeom prst="rect">
            <a:avLst/>
          </a:prstGeom>
          <a:noFill/>
        </p:spPr>
        <p:txBody>
          <a:bodyPr wrap="square" rtlCol="0">
            <a:spAutoFit/>
          </a:bodyPr>
          <a:lstStyle/>
          <a:p>
            <a:r>
              <a:rPr lang="en-US" sz="3200" dirty="0" err="1" smtClean="0"/>
              <a:t>Phòng</a:t>
            </a:r>
            <a:r>
              <a:rPr lang="en-US" sz="3200" dirty="0" smtClean="0"/>
              <a:t> GD – ĐT </a:t>
            </a:r>
            <a:r>
              <a:rPr lang="en-US" sz="3200" dirty="0" err="1" smtClean="0"/>
              <a:t>quận</a:t>
            </a:r>
            <a:r>
              <a:rPr lang="en-US" sz="3200" dirty="0" smtClean="0"/>
              <a:t> Long </a:t>
            </a:r>
            <a:r>
              <a:rPr lang="en-US" sz="3200" dirty="0" err="1" smtClean="0"/>
              <a:t>Biên</a:t>
            </a:r>
            <a:endParaRPr lang="en-US" sz="3200" dirty="0" smtClean="0"/>
          </a:p>
          <a:p>
            <a:endParaRPr lang="en-US" dirty="0"/>
          </a:p>
        </p:txBody>
      </p:sp>
      <p:sp>
        <p:nvSpPr>
          <p:cNvPr id="7" name="TextBox 6"/>
          <p:cNvSpPr txBox="1"/>
          <p:nvPr/>
        </p:nvSpPr>
        <p:spPr>
          <a:xfrm>
            <a:off x="2301027" y="633497"/>
            <a:ext cx="4520918" cy="523220"/>
          </a:xfrm>
          <a:prstGeom prst="rect">
            <a:avLst/>
          </a:prstGeom>
          <a:noFill/>
        </p:spPr>
        <p:txBody>
          <a:bodyPr wrap="none" rtlCol="0">
            <a:spAutoFit/>
          </a:bodyPr>
          <a:lstStyle/>
          <a:p>
            <a:r>
              <a:rPr lang="en-US" sz="2800" dirty="0" err="1" smtClean="0"/>
              <a:t>Trường</a:t>
            </a:r>
            <a:r>
              <a:rPr lang="en-US" sz="2800" dirty="0" smtClean="0"/>
              <a:t> </a:t>
            </a:r>
            <a:r>
              <a:rPr lang="en-US" sz="2800" dirty="0" err="1" smtClean="0"/>
              <a:t>mầm</a:t>
            </a:r>
            <a:r>
              <a:rPr lang="en-US" sz="2800" dirty="0" smtClean="0"/>
              <a:t> non </a:t>
            </a:r>
            <a:r>
              <a:rPr lang="en-US" sz="2800" dirty="0" err="1" smtClean="0"/>
              <a:t>Gia</a:t>
            </a:r>
            <a:r>
              <a:rPr lang="en-US" sz="2800" dirty="0" smtClean="0"/>
              <a:t> </a:t>
            </a:r>
            <a:r>
              <a:rPr lang="en-US" sz="2800" dirty="0" err="1" smtClean="0"/>
              <a:t>Thượng</a:t>
            </a:r>
            <a:endParaRPr lang="en-US" sz="2800" dirty="0"/>
          </a:p>
        </p:txBody>
      </p:sp>
      <p:pic>
        <p:nvPicPr>
          <p:cNvPr id="8" name="Picture 7" descr="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1295400"/>
            <a:ext cx="963311"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17434" y="3352800"/>
            <a:ext cx="184731" cy="369332"/>
          </a:xfrm>
          <a:prstGeom prst="rect">
            <a:avLst/>
          </a:prstGeom>
          <a:noFill/>
        </p:spPr>
        <p:txBody>
          <a:bodyPr wrap="none" rtlCol="0">
            <a:spAutoFit/>
          </a:bodyPr>
          <a:lstStyle/>
          <a:p>
            <a:endParaRPr lang="en-US" dirty="0"/>
          </a:p>
        </p:txBody>
      </p:sp>
      <p:sp>
        <p:nvSpPr>
          <p:cNvPr id="9" name="TextBox 8"/>
          <p:cNvSpPr txBox="1"/>
          <p:nvPr/>
        </p:nvSpPr>
        <p:spPr>
          <a:xfrm>
            <a:off x="2209799" y="2889606"/>
            <a:ext cx="5010066" cy="584775"/>
          </a:xfrm>
          <a:prstGeom prst="rect">
            <a:avLst/>
          </a:prstGeom>
          <a:noFill/>
        </p:spPr>
        <p:txBody>
          <a:bodyPr wrap="square" rtlCol="0">
            <a:spAutoFit/>
          </a:bodyPr>
          <a:lstStyle/>
          <a:p>
            <a:r>
              <a:rPr lang="en-US" sz="3200" b="1" dirty="0" smtClean="0">
                <a:solidFill>
                  <a:srgbClr val="FF0000"/>
                </a:solidFill>
              </a:rPr>
              <a:t>GIÁO DỤC THỂ CHẤT</a:t>
            </a:r>
            <a:endParaRPr lang="en-US" sz="3200" b="1" dirty="0">
              <a:solidFill>
                <a:srgbClr val="FF0000"/>
              </a:solidFill>
            </a:endParaRPr>
          </a:p>
        </p:txBody>
      </p:sp>
      <p:sp>
        <p:nvSpPr>
          <p:cNvPr id="10" name="TextBox 9"/>
          <p:cNvSpPr txBox="1"/>
          <p:nvPr/>
        </p:nvSpPr>
        <p:spPr>
          <a:xfrm>
            <a:off x="2995526" y="3631720"/>
            <a:ext cx="4007828" cy="1569660"/>
          </a:xfrm>
          <a:prstGeom prst="rect">
            <a:avLst/>
          </a:prstGeom>
          <a:noFill/>
        </p:spPr>
        <p:txBody>
          <a:bodyPr wrap="none" rtlCol="0">
            <a:spAutoFit/>
          </a:bodyPr>
          <a:lstStyle/>
          <a:p>
            <a:r>
              <a:rPr lang="vi-VN" sz="2400" dirty="0"/>
              <a:t>BTPTC: Tập với nơ.</a:t>
            </a:r>
            <a:br>
              <a:rPr lang="vi-VN" sz="2400" dirty="0"/>
            </a:br>
            <a:r>
              <a:rPr lang="vi-VN" sz="2400" dirty="0" smtClean="0"/>
              <a:t>VĐCB</a:t>
            </a:r>
            <a:r>
              <a:rPr lang="vi-VN" sz="2400" dirty="0"/>
              <a:t>: Bò theo đường Zíc zắc</a:t>
            </a:r>
            <a:br>
              <a:rPr lang="vi-VN" sz="2400" dirty="0"/>
            </a:br>
            <a:r>
              <a:rPr lang="vi-VN" sz="2400" dirty="0" smtClean="0"/>
              <a:t>TCVĐ</a:t>
            </a:r>
            <a:r>
              <a:rPr lang="vi-VN" sz="2400" dirty="0"/>
              <a:t>: Gà trong vườn rau</a:t>
            </a:r>
            <a:r>
              <a:rPr lang="vi-VN" sz="2400" dirty="0" smtClean="0"/>
              <a:t>.</a:t>
            </a:r>
            <a:endParaRPr lang="en-US" sz="2400" dirty="0" smtClean="0"/>
          </a:p>
          <a:p>
            <a:r>
              <a:rPr lang="en-US" sz="2400" dirty="0" err="1" smtClean="0"/>
              <a:t>Lứa</a:t>
            </a:r>
            <a:r>
              <a:rPr lang="en-US" sz="2400" dirty="0" smtClean="0"/>
              <a:t> </a:t>
            </a:r>
            <a:r>
              <a:rPr lang="en-US" sz="2400" dirty="0" err="1" smtClean="0"/>
              <a:t>tuổi</a:t>
            </a:r>
            <a:r>
              <a:rPr lang="en-US" sz="2400" dirty="0" smtClean="0"/>
              <a:t>: 24-36 </a:t>
            </a:r>
            <a:r>
              <a:rPr lang="en-US" sz="2400" err="1" smtClean="0"/>
              <a:t>tháng</a:t>
            </a:r>
            <a:r>
              <a:rPr lang="en-US" smtClean="0"/>
              <a:t>.</a:t>
            </a:r>
            <a:endParaRPr lang="en-US" dirty="0" smtClean="0"/>
          </a:p>
        </p:txBody>
      </p:sp>
    </p:spTree>
    <p:extLst>
      <p:ext uri="{BB962C8B-B14F-4D97-AF65-F5344CB8AC3E}">
        <p14:creationId xmlns:p14="http://schemas.microsoft.com/office/powerpoint/2010/main" val="13825253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9144000" cy="7051964"/>
          </a:xfrm>
        </p:spPr>
      </p:pic>
      <p:sp>
        <p:nvSpPr>
          <p:cNvPr id="4" name="Date Placeholder 3"/>
          <p:cNvSpPr>
            <a:spLocks noGrp="1"/>
          </p:cNvSpPr>
          <p:nvPr>
            <p:ph type="dt" sz="half" idx="10"/>
          </p:nvPr>
        </p:nvSpPr>
        <p:spPr/>
        <p:txBody>
          <a:bodyPr/>
          <a:lstStyle/>
          <a:p>
            <a:fld id="{57D4B2B6-05E6-4B9C-83EC-E38D3821BE3B}" type="datetime1">
              <a:rPr lang="vi-VN" smtClean="0"/>
              <a:pPr/>
              <a:t>10/02/2023</a:t>
            </a:fld>
            <a:endParaRPr lang="en-US"/>
          </a:p>
        </p:txBody>
      </p:sp>
      <p:sp>
        <p:nvSpPr>
          <p:cNvPr id="6" name="Rectangle 5"/>
          <p:cNvSpPr/>
          <p:nvPr/>
        </p:nvSpPr>
        <p:spPr>
          <a:xfrm>
            <a:off x="1371600" y="1600200"/>
            <a:ext cx="5976334" cy="461665"/>
          </a:xfrm>
          <a:prstGeom prst="rect">
            <a:avLst/>
          </a:prstGeom>
        </p:spPr>
        <p:txBody>
          <a:bodyPr wrap="square">
            <a:spAutoFit/>
          </a:bodyPr>
          <a:lstStyle/>
          <a:p>
            <a:r>
              <a:rPr lang="en-US" sz="2400" dirty="0">
                <a:solidFill>
                  <a:srgbClr val="333333"/>
                </a:solidFill>
              </a:rPr>
              <a:t>c,</a:t>
            </a:r>
            <a:r>
              <a:rPr lang="en-US" sz="2400" i="1" dirty="0">
                <a:solidFill>
                  <a:srgbClr val="333333"/>
                </a:solidFill>
              </a:rPr>
              <a:t> </a:t>
            </a:r>
            <a:r>
              <a:rPr lang="en-US" sz="2400" i="1" dirty="0" err="1">
                <a:solidFill>
                  <a:srgbClr val="333333"/>
                </a:solidFill>
              </a:rPr>
              <a:t>Hồi</a:t>
            </a:r>
            <a:r>
              <a:rPr lang="en-US" sz="2400" i="1" dirty="0">
                <a:solidFill>
                  <a:srgbClr val="333333"/>
                </a:solidFill>
              </a:rPr>
              <a:t> </a:t>
            </a:r>
            <a:r>
              <a:rPr lang="en-US" sz="2400" i="1" dirty="0" err="1">
                <a:solidFill>
                  <a:srgbClr val="333333"/>
                </a:solidFill>
              </a:rPr>
              <a:t>tĩnh</a:t>
            </a:r>
            <a:r>
              <a:rPr lang="en-US" sz="2400" i="1" dirty="0">
                <a:solidFill>
                  <a:srgbClr val="333333"/>
                </a:solidFill>
              </a:rPr>
              <a:t>: </a:t>
            </a:r>
            <a:r>
              <a:rPr lang="en-US" sz="2400" dirty="0">
                <a:solidFill>
                  <a:srgbClr val="333333"/>
                </a:solidFill>
              </a:rPr>
              <a:t>Cho </a:t>
            </a:r>
            <a:r>
              <a:rPr lang="en-US" sz="2400" dirty="0" err="1">
                <a:solidFill>
                  <a:srgbClr val="333333"/>
                </a:solidFill>
              </a:rPr>
              <a:t>trẻ</a:t>
            </a:r>
            <a:r>
              <a:rPr lang="en-US" sz="2400" dirty="0">
                <a:solidFill>
                  <a:srgbClr val="333333"/>
                </a:solidFill>
              </a:rPr>
              <a:t> </a:t>
            </a:r>
            <a:r>
              <a:rPr lang="en-US" sz="2400" dirty="0" err="1">
                <a:solidFill>
                  <a:srgbClr val="333333"/>
                </a:solidFill>
              </a:rPr>
              <a:t>đi</a:t>
            </a:r>
            <a:r>
              <a:rPr lang="en-US" sz="2400" dirty="0">
                <a:solidFill>
                  <a:srgbClr val="333333"/>
                </a:solidFill>
              </a:rPr>
              <a:t> </a:t>
            </a:r>
            <a:r>
              <a:rPr lang="en-US" sz="2400" dirty="0" err="1">
                <a:solidFill>
                  <a:srgbClr val="333333"/>
                </a:solidFill>
              </a:rPr>
              <a:t>nhẹ</a:t>
            </a:r>
            <a:r>
              <a:rPr lang="en-US" sz="2400" dirty="0">
                <a:solidFill>
                  <a:srgbClr val="333333"/>
                </a:solidFill>
              </a:rPr>
              <a:t> </a:t>
            </a:r>
            <a:r>
              <a:rPr lang="en-US" sz="2400" dirty="0" err="1">
                <a:solidFill>
                  <a:srgbClr val="333333"/>
                </a:solidFill>
              </a:rPr>
              <a:t>nhàng</a:t>
            </a:r>
            <a:r>
              <a:rPr lang="en-US" sz="2400" dirty="0">
                <a:solidFill>
                  <a:srgbClr val="333333"/>
                </a:solidFill>
              </a:rPr>
              <a:t> </a:t>
            </a:r>
            <a:r>
              <a:rPr lang="en-US" sz="2400" dirty="0" err="1">
                <a:solidFill>
                  <a:srgbClr val="333333"/>
                </a:solidFill>
              </a:rPr>
              <a:t>trong</a:t>
            </a:r>
            <a:r>
              <a:rPr lang="en-US" sz="2400" dirty="0">
                <a:solidFill>
                  <a:srgbClr val="333333"/>
                </a:solidFill>
              </a:rPr>
              <a:t> </a:t>
            </a:r>
            <a:r>
              <a:rPr lang="en-US" sz="2400" dirty="0" err="1">
                <a:solidFill>
                  <a:srgbClr val="333333"/>
                </a:solidFill>
              </a:rPr>
              <a:t>sân</a:t>
            </a:r>
            <a:r>
              <a:rPr lang="en-US" sz="2400" dirty="0">
                <a:solidFill>
                  <a:srgbClr val="333333"/>
                </a:solidFill>
              </a:rPr>
              <a:t> </a:t>
            </a:r>
            <a:r>
              <a:rPr lang="en-US" sz="2400" dirty="0" err="1">
                <a:solidFill>
                  <a:srgbClr val="333333"/>
                </a:solidFill>
              </a:rPr>
              <a:t>tập</a:t>
            </a:r>
            <a:endParaRPr lang="en-US" sz="2400" dirty="0"/>
          </a:p>
        </p:txBody>
      </p:sp>
      <p:pic>
        <p:nvPicPr>
          <p:cNvPr id="2" name="Nhạc hồi tĩ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85634" y="3886200"/>
            <a:ext cx="609600" cy="609600"/>
          </a:xfrm>
          <a:prstGeom prst="rect">
            <a:avLst/>
          </a:prstGeom>
        </p:spPr>
      </p:pic>
    </p:spTree>
    <p:extLst>
      <p:ext uri="{BB962C8B-B14F-4D97-AF65-F5344CB8AC3E}">
        <p14:creationId xmlns:p14="http://schemas.microsoft.com/office/powerpoint/2010/main" val="21475918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20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934200"/>
          </a:xfrm>
        </p:spPr>
      </p:pic>
      <p:sp>
        <p:nvSpPr>
          <p:cNvPr id="4" name="Date Placeholder 3"/>
          <p:cNvSpPr>
            <a:spLocks noGrp="1"/>
          </p:cNvSpPr>
          <p:nvPr>
            <p:ph type="dt" sz="half" idx="10"/>
          </p:nvPr>
        </p:nvSpPr>
        <p:spPr/>
        <p:txBody>
          <a:bodyPr/>
          <a:lstStyle/>
          <a:p>
            <a:fld id="{57D4B2B6-05E6-4B9C-83EC-E38D3821BE3B}" type="datetime1">
              <a:rPr lang="vi-VN" smtClean="0"/>
              <a:pPr/>
              <a:t>10/02/2023</a:t>
            </a:fld>
            <a:endParaRPr lang="en-US"/>
          </a:p>
        </p:txBody>
      </p:sp>
      <p:sp>
        <p:nvSpPr>
          <p:cNvPr id="6" name="Rectangle 5"/>
          <p:cNvSpPr/>
          <p:nvPr/>
        </p:nvSpPr>
        <p:spPr>
          <a:xfrm>
            <a:off x="1828800" y="2819400"/>
            <a:ext cx="5943600" cy="1384995"/>
          </a:xfrm>
          <a:prstGeom prst="rect">
            <a:avLst/>
          </a:prstGeom>
        </p:spPr>
        <p:txBody>
          <a:bodyPr wrap="square">
            <a:spAutoFit/>
          </a:bodyPr>
          <a:lstStyle/>
          <a:p>
            <a:r>
              <a:rPr lang="en-US" sz="2800" b="1" dirty="0">
                <a:solidFill>
                  <a:srgbClr val="333333"/>
                </a:solidFill>
              </a:rPr>
              <a:t>3. </a:t>
            </a:r>
            <a:r>
              <a:rPr lang="en-US" sz="2800" b="1" dirty="0" err="1">
                <a:solidFill>
                  <a:srgbClr val="333333"/>
                </a:solidFill>
              </a:rPr>
              <a:t>Kết</a:t>
            </a:r>
            <a:r>
              <a:rPr lang="en-US" sz="2800" b="1" dirty="0">
                <a:solidFill>
                  <a:srgbClr val="333333"/>
                </a:solidFill>
              </a:rPr>
              <a:t> </a:t>
            </a:r>
            <a:r>
              <a:rPr lang="en-US" sz="2800" b="1" dirty="0" err="1">
                <a:solidFill>
                  <a:srgbClr val="333333"/>
                </a:solidFill>
              </a:rPr>
              <a:t>thúc</a:t>
            </a:r>
            <a:r>
              <a:rPr lang="en-US" sz="2800" b="1" dirty="0">
                <a:solidFill>
                  <a:srgbClr val="333333"/>
                </a:solidFill>
              </a:rPr>
              <a:t>: </a:t>
            </a:r>
            <a:endParaRPr lang="en-US" sz="2800" b="1" dirty="0" smtClean="0">
              <a:solidFill>
                <a:srgbClr val="333333"/>
              </a:solidFill>
            </a:endParaRPr>
          </a:p>
          <a:p>
            <a:r>
              <a:rPr lang="en-US" sz="2800" dirty="0" err="1" smtClean="0">
                <a:solidFill>
                  <a:srgbClr val="333333"/>
                </a:solidFill>
              </a:rPr>
              <a:t>Cô</a:t>
            </a:r>
            <a:r>
              <a:rPr lang="en-US" sz="2800" dirty="0" smtClean="0">
                <a:solidFill>
                  <a:srgbClr val="333333"/>
                </a:solidFill>
              </a:rPr>
              <a:t> </a:t>
            </a:r>
            <a:r>
              <a:rPr lang="en-US" sz="2800" dirty="0" err="1">
                <a:solidFill>
                  <a:srgbClr val="333333"/>
                </a:solidFill>
              </a:rPr>
              <a:t>nhận</a:t>
            </a:r>
            <a:r>
              <a:rPr lang="en-US" sz="2800" dirty="0">
                <a:solidFill>
                  <a:srgbClr val="333333"/>
                </a:solidFill>
              </a:rPr>
              <a:t> </a:t>
            </a:r>
            <a:r>
              <a:rPr lang="en-US" sz="2800" dirty="0" err="1">
                <a:solidFill>
                  <a:srgbClr val="333333"/>
                </a:solidFill>
              </a:rPr>
              <a:t>xét</a:t>
            </a:r>
            <a:r>
              <a:rPr lang="en-US" sz="2800" dirty="0">
                <a:solidFill>
                  <a:srgbClr val="333333"/>
                </a:solidFill>
              </a:rPr>
              <a:t> </a:t>
            </a:r>
            <a:r>
              <a:rPr lang="en-US" sz="2800" dirty="0" err="1">
                <a:solidFill>
                  <a:srgbClr val="333333"/>
                </a:solidFill>
              </a:rPr>
              <a:t>tiết</a:t>
            </a:r>
            <a:r>
              <a:rPr lang="en-US" sz="2800" dirty="0">
                <a:solidFill>
                  <a:srgbClr val="333333"/>
                </a:solidFill>
              </a:rPr>
              <a:t> </a:t>
            </a:r>
            <a:r>
              <a:rPr lang="en-US" sz="2800" dirty="0" err="1">
                <a:solidFill>
                  <a:srgbClr val="333333"/>
                </a:solidFill>
              </a:rPr>
              <a:t>học</a:t>
            </a:r>
            <a:r>
              <a:rPr lang="en-US" sz="2800" dirty="0">
                <a:solidFill>
                  <a:srgbClr val="333333"/>
                </a:solidFill>
              </a:rPr>
              <a:t> </a:t>
            </a:r>
            <a:r>
              <a:rPr lang="en-US" sz="2800" dirty="0" err="1">
                <a:solidFill>
                  <a:srgbClr val="333333"/>
                </a:solidFill>
              </a:rPr>
              <a:t>động</a:t>
            </a:r>
            <a:r>
              <a:rPr lang="en-US" sz="2800" dirty="0">
                <a:solidFill>
                  <a:srgbClr val="333333"/>
                </a:solidFill>
              </a:rPr>
              <a:t> </a:t>
            </a:r>
            <a:r>
              <a:rPr lang="en-US" sz="2800" dirty="0" err="1">
                <a:solidFill>
                  <a:srgbClr val="333333"/>
                </a:solidFill>
              </a:rPr>
              <a:t>viên</a:t>
            </a:r>
            <a:r>
              <a:rPr lang="en-US" sz="2800" dirty="0">
                <a:solidFill>
                  <a:srgbClr val="333333"/>
                </a:solidFill>
              </a:rPr>
              <a:t> </a:t>
            </a:r>
            <a:r>
              <a:rPr lang="en-US" sz="2800" dirty="0" err="1">
                <a:solidFill>
                  <a:srgbClr val="333333"/>
                </a:solidFill>
              </a:rPr>
              <a:t>khen</a:t>
            </a:r>
            <a:r>
              <a:rPr lang="en-US" sz="2800" dirty="0">
                <a:solidFill>
                  <a:srgbClr val="333333"/>
                </a:solidFill>
              </a:rPr>
              <a:t> </a:t>
            </a:r>
            <a:r>
              <a:rPr lang="en-US" sz="2800" dirty="0" err="1">
                <a:solidFill>
                  <a:srgbClr val="333333"/>
                </a:solidFill>
              </a:rPr>
              <a:t>ngợi</a:t>
            </a:r>
            <a:r>
              <a:rPr lang="en-US" sz="2800" dirty="0">
                <a:solidFill>
                  <a:srgbClr val="333333"/>
                </a:solidFill>
              </a:rPr>
              <a:t> </a:t>
            </a:r>
            <a:r>
              <a:rPr lang="en-US" sz="2800" dirty="0" err="1">
                <a:solidFill>
                  <a:srgbClr val="333333"/>
                </a:solidFill>
              </a:rPr>
              <a:t>trẻ</a:t>
            </a:r>
            <a:r>
              <a:rPr lang="en-US" sz="2800" dirty="0">
                <a:solidFill>
                  <a:srgbClr val="333333"/>
                </a:solidFill>
              </a:rPr>
              <a:t>.</a:t>
            </a:r>
            <a:endParaRPr lang="en-US" sz="2800" dirty="0"/>
          </a:p>
        </p:txBody>
      </p:sp>
    </p:spTree>
    <p:extLst>
      <p:ext uri="{BB962C8B-B14F-4D97-AF65-F5344CB8AC3E}">
        <p14:creationId xmlns:p14="http://schemas.microsoft.com/office/powerpoint/2010/main" val="3095945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7D4B2B6-05E6-4B9C-83EC-E38D3821BE3B}" type="datetime1">
              <a:rPr lang="vi-VN" smtClean="0"/>
              <a:pPr/>
              <a:t>10/02/2023</a:t>
            </a:fld>
            <a:endParaRPr lang="en-US"/>
          </a:p>
        </p:txBody>
      </p:sp>
      <p:sp>
        <p:nvSpPr>
          <p:cNvPr id="5" name="TextBox 4"/>
          <p:cNvSpPr txBox="1"/>
          <p:nvPr/>
        </p:nvSpPr>
        <p:spPr>
          <a:xfrm>
            <a:off x="609600" y="381000"/>
            <a:ext cx="7143305" cy="830997"/>
          </a:xfrm>
          <a:prstGeom prst="rect">
            <a:avLst/>
          </a:prstGeom>
          <a:noFill/>
        </p:spPr>
        <p:txBody>
          <a:bodyPr wrap="square" rtlCol="0">
            <a:spAutoFit/>
          </a:bodyPr>
          <a:lstStyle/>
          <a:p>
            <a:pPr marL="400050" indent="-400050">
              <a:buAutoNum type="romanUcPeriod"/>
            </a:pPr>
            <a:r>
              <a:rPr lang="en-US" sz="2800" b="1" dirty="0" err="1" smtClean="0"/>
              <a:t>Mục</a:t>
            </a:r>
            <a:r>
              <a:rPr lang="en-US" sz="2800" b="1" dirty="0" smtClean="0"/>
              <a:t> </a:t>
            </a:r>
            <a:r>
              <a:rPr lang="en-US" sz="2800" b="1" dirty="0" err="1" smtClean="0"/>
              <a:t>đích</a:t>
            </a:r>
            <a:r>
              <a:rPr lang="en-US" sz="2800" b="1" dirty="0"/>
              <a:t> </a:t>
            </a:r>
            <a:r>
              <a:rPr lang="en-US" sz="2800" b="1" dirty="0" smtClean="0"/>
              <a:t>– </a:t>
            </a:r>
            <a:r>
              <a:rPr lang="en-US" sz="2800" b="1" dirty="0" err="1" smtClean="0"/>
              <a:t>Yêu</a:t>
            </a:r>
            <a:r>
              <a:rPr lang="en-US" sz="2800" b="1" dirty="0" smtClean="0"/>
              <a:t> </a:t>
            </a:r>
            <a:r>
              <a:rPr lang="en-US" sz="2800" b="1" dirty="0" err="1" smtClean="0"/>
              <a:t>cầu</a:t>
            </a:r>
            <a:r>
              <a:rPr lang="en-US" sz="2000" dirty="0" smtClean="0"/>
              <a:t>:</a:t>
            </a:r>
          </a:p>
          <a:p>
            <a:endParaRPr lang="en-US" sz="2000" dirty="0" smtClean="0"/>
          </a:p>
        </p:txBody>
      </p:sp>
      <p:sp>
        <p:nvSpPr>
          <p:cNvPr id="2" name="Rectangle 1"/>
          <p:cNvSpPr/>
          <p:nvPr/>
        </p:nvSpPr>
        <p:spPr>
          <a:xfrm>
            <a:off x="762000" y="914400"/>
            <a:ext cx="6990905" cy="2585323"/>
          </a:xfrm>
          <a:prstGeom prst="rect">
            <a:avLst/>
          </a:prstGeom>
        </p:spPr>
        <p:txBody>
          <a:bodyPr wrap="square">
            <a:spAutoFit/>
          </a:bodyPr>
          <a:lstStyle/>
          <a:p>
            <a:r>
              <a:rPr lang="vi-VN" b="1" dirty="0">
                <a:solidFill>
                  <a:srgbClr val="333333"/>
                </a:solidFill>
              </a:rPr>
              <a:t>* Kiến thức</a:t>
            </a:r>
            <a:r>
              <a:rPr lang="vi-VN" dirty="0">
                <a:solidFill>
                  <a:srgbClr val="333333"/>
                </a:solidFill>
              </a:rPr>
              <a:t>:</a:t>
            </a:r>
          </a:p>
          <a:p>
            <a:r>
              <a:rPr lang="vi-VN" dirty="0">
                <a:solidFill>
                  <a:srgbClr val="333333"/>
                </a:solidFill>
              </a:rPr>
              <a:t>-Trẻ nhớ tên BTPTC, tên VĐCB, tên trò chơi.</a:t>
            </a:r>
          </a:p>
          <a:p>
            <a:r>
              <a:rPr lang="vi-VN" dirty="0">
                <a:solidFill>
                  <a:srgbClr val="333333"/>
                </a:solidFill>
              </a:rPr>
              <a:t>- Biết cách thực hiện các vận động.</a:t>
            </a:r>
          </a:p>
          <a:p>
            <a:r>
              <a:rPr lang="vi-VN" b="1" dirty="0">
                <a:solidFill>
                  <a:srgbClr val="333333"/>
                </a:solidFill>
              </a:rPr>
              <a:t>* Kỹ năng:</a:t>
            </a:r>
            <a:endParaRPr lang="vi-VN" dirty="0">
              <a:solidFill>
                <a:srgbClr val="333333"/>
              </a:solidFill>
            </a:endParaRPr>
          </a:p>
          <a:p>
            <a:r>
              <a:rPr lang="vi-VN" dirty="0">
                <a:solidFill>
                  <a:srgbClr val="333333"/>
                </a:solidFill>
              </a:rPr>
              <a:t>- Rèn kỹ năng bò trong đường Zíc Zắc không bò ra ngoài.</a:t>
            </a:r>
          </a:p>
          <a:p>
            <a:r>
              <a:rPr lang="vi-VN" dirty="0">
                <a:solidFill>
                  <a:srgbClr val="333333"/>
                </a:solidFill>
              </a:rPr>
              <a:t>- Biết chơi trò chơi.</a:t>
            </a:r>
          </a:p>
          <a:p>
            <a:r>
              <a:rPr lang="vi-VN" b="1" dirty="0">
                <a:solidFill>
                  <a:srgbClr val="333333"/>
                </a:solidFill>
              </a:rPr>
              <a:t>* Thái độ:</a:t>
            </a:r>
            <a:endParaRPr lang="vi-VN" dirty="0">
              <a:solidFill>
                <a:srgbClr val="333333"/>
              </a:solidFill>
            </a:endParaRPr>
          </a:p>
          <a:p>
            <a:r>
              <a:rPr lang="vi-VN" dirty="0">
                <a:solidFill>
                  <a:srgbClr val="333333"/>
                </a:solidFill>
              </a:rPr>
              <a:t> -Trẻ ngoan, không xô đẩy bạn.</a:t>
            </a:r>
          </a:p>
          <a:p>
            <a:r>
              <a:rPr lang="vi-VN" dirty="0">
                <a:solidFill>
                  <a:srgbClr val="333333"/>
                </a:solidFill>
              </a:rPr>
              <a:t>- Hứng thú tham gia vào hoạt động.</a:t>
            </a:r>
            <a:endParaRPr lang="vi-VN" b="0" i="0" dirty="0">
              <a:solidFill>
                <a:srgbClr val="333333"/>
              </a:solidFill>
              <a:effectLst/>
            </a:endParaRPr>
          </a:p>
        </p:txBody>
      </p:sp>
    </p:spTree>
    <p:extLst>
      <p:ext uri="{BB962C8B-B14F-4D97-AF65-F5344CB8AC3E}">
        <p14:creationId xmlns:p14="http://schemas.microsoft.com/office/powerpoint/2010/main" val="16915863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7D4B2B6-05E6-4B9C-83EC-E38D3821BE3B}" type="datetime1">
              <a:rPr lang="vi-VN" smtClean="0"/>
              <a:pPr/>
              <a:t>10/02/2023</a:t>
            </a:fld>
            <a:endParaRPr lang="en-US"/>
          </a:p>
        </p:txBody>
      </p:sp>
      <p:sp>
        <p:nvSpPr>
          <p:cNvPr id="5" name="TextBox 4"/>
          <p:cNvSpPr txBox="1"/>
          <p:nvPr/>
        </p:nvSpPr>
        <p:spPr>
          <a:xfrm>
            <a:off x="1143000" y="1066800"/>
            <a:ext cx="7239001" cy="3231654"/>
          </a:xfrm>
          <a:prstGeom prst="rect">
            <a:avLst/>
          </a:prstGeom>
          <a:noFill/>
        </p:spPr>
        <p:txBody>
          <a:bodyPr wrap="square" rtlCol="0">
            <a:spAutoFit/>
          </a:bodyPr>
          <a:lstStyle/>
          <a:p>
            <a:r>
              <a:rPr lang="en-US" sz="2400" b="1" dirty="0" smtClean="0"/>
              <a:t>II. </a:t>
            </a:r>
            <a:r>
              <a:rPr lang="en-US" sz="2400" b="1" dirty="0" err="1" smtClean="0"/>
              <a:t>Chuẩn</a:t>
            </a:r>
            <a:r>
              <a:rPr lang="en-US" sz="2400" b="1" dirty="0" smtClean="0"/>
              <a:t> </a:t>
            </a:r>
            <a:r>
              <a:rPr lang="en-US" sz="2400" b="1" dirty="0" err="1" smtClean="0"/>
              <a:t>bị</a:t>
            </a:r>
            <a:r>
              <a:rPr lang="en-US" sz="2400" b="1" dirty="0" smtClean="0"/>
              <a:t>:</a:t>
            </a:r>
          </a:p>
          <a:p>
            <a:r>
              <a:rPr lang="vi-VN" b="1" dirty="0"/>
              <a:t>* Đồ dùng của cô:</a:t>
            </a:r>
            <a:endParaRPr lang="vi-VN" dirty="0"/>
          </a:p>
          <a:p>
            <a:r>
              <a:rPr lang="vi-VN" b="1" dirty="0"/>
              <a:t>-</a:t>
            </a:r>
            <a:r>
              <a:rPr lang="vi-VN" dirty="0"/>
              <a:t> Bài giảng điện tử.</a:t>
            </a:r>
          </a:p>
          <a:p>
            <a:r>
              <a:rPr lang="vi-VN" dirty="0"/>
              <a:t>- Bảng tương tác.</a:t>
            </a:r>
          </a:p>
          <a:p>
            <a:r>
              <a:rPr lang="vi-VN" dirty="0"/>
              <a:t>- Que chỉ.</a:t>
            </a:r>
          </a:p>
          <a:p>
            <a:r>
              <a:rPr lang="vi-VN" dirty="0"/>
              <a:t>- Nhạc tập thể dục cho trẻ (không lời)</a:t>
            </a:r>
          </a:p>
          <a:p>
            <a:r>
              <a:rPr lang="vi-VN" dirty="0"/>
              <a:t>- Trang phục gọn gàng.</a:t>
            </a:r>
          </a:p>
          <a:p>
            <a:r>
              <a:rPr lang="vi-VN" dirty="0"/>
              <a:t>- Vạch chuẩn, 2 đường Zíc Zắc dài 3m, rộng 35cm dưới nền nhà, xắc xô.</a:t>
            </a:r>
          </a:p>
          <a:p>
            <a:r>
              <a:rPr lang="vi-VN" b="1" dirty="0"/>
              <a:t>* Đồ dùng của trẻ:</a:t>
            </a:r>
            <a:endParaRPr lang="vi-VN" dirty="0"/>
          </a:p>
          <a:p>
            <a:r>
              <a:rPr lang="vi-VN" dirty="0"/>
              <a:t>- Trang phục gọn gàng.</a:t>
            </a:r>
          </a:p>
          <a:p>
            <a:endParaRPr lang="en-US" dirty="0"/>
          </a:p>
        </p:txBody>
      </p:sp>
    </p:spTree>
    <p:extLst>
      <p:ext uri="{BB962C8B-B14F-4D97-AF65-F5344CB8AC3E}">
        <p14:creationId xmlns:p14="http://schemas.microsoft.com/office/powerpoint/2010/main" val="39991153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229600" cy="1142999"/>
          </a:xfrm>
        </p:spPr>
        <p:txBody>
          <a:bodyPr>
            <a:normAutofit fontScale="90000"/>
          </a:bodyPr>
          <a:lstStyle/>
          <a:p>
            <a:r>
              <a:rPr lang="en-US" dirty="0" smtClean="0">
                <a:solidFill>
                  <a:srgbClr val="FF0000"/>
                </a:solidFill>
                <a:latin typeface="+mn-lt"/>
              </a:rPr>
              <a:t>III. </a:t>
            </a:r>
            <a:r>
              <a:rPr lang="en-US" dirty="0" err="1" smtClean="0">
                <a:solidFill>
                  <a:srgbClr val="FF0000"/>
                </a:solidFill>
                <a:latin typeface="+mn-lt"/>
              </a:rPr>
              <a:t>Cách</a:t>
            </a:r>
            <a:r>
              <a:rPr lang="en-US" dirty="0" smtClean="0">
                <a:solidFill>
                  <a:srgbClr val="FF0000"/>
                </a:solidFill>
                <a:latin typeface="+mn-lt"/>
              </a:rPr>
              <a:t> </a:t>
            </a:r>
            <a:r>
              <a:rPr lang="en-US" dirty="0" err="1" smtClean="0">
                <a:solidFill>
                  <a:srgbClr val="FF0000"/>
                </a:solidFill>
                <a:latin typeface="+mn-lt"/>
              </a:rPr>
              <a:t>tiến</a:t>
            </a:r>
            <a:r>
              <a:rPr lang="en-US" dirty="0" smtClean="0">
                <a:solidFill>
                  <a:srgbClr val="FF0000"/>
                </a:solidFill>
                <a:latin typeface="+mn-lt"/>
              </a:rPr>
              <a:t> </a:t>
            </a:r>
            <a:r>
              <a:rPr lang="en-US" dirty="0" err="1" smtClean="0">
                <a:solidFill>
                  <a:srgbClr val="FF0000"/>
                </a:solidFill>
                <a:latin typeface="+mn-lt"/>
              </a:rPr>
              <a:t>hành</a:t>
            </a:r>
            <a:r>
              <a:rPr lang="en-US" dirty="0" smtClean="0">
                <a:solidFill>
                  <a:srgbClr val="FF0000"/>
                </a:solidFill>
                <a:latin typeface="+mn-lt"/>
              </a:rPr>
              <a:t/>
            </a:r>
            <a:br>
              <a:rPr lang="en-US" dirty="0" smtClean="0">
                <a:solidFill>
                  <a:srgbClr val="FF0000"/>
                </a:solidFill>
                <a:latin typeface="+mn-lt"/>
              </a:rPr>
            </a:br>
            <a:r>
              <a:rPr lang="en-US" sz="3600" dirty="0" smtClean="0">
                <a:solidFill>
                  <a:srgbClr val="FF0000"/>
                </a:solidFill>
                <a:latin typeface="+mn-lt"/>
              </a:rPr>
              <a:t>1. </a:t>
            </a:r>
            <a:r>
              <a:rPr lang="en-US" sz="3600" dirty="0" err="1" smtClean="0">
                <a:solidFill>
                  <a:srgbClr val="FF0000"/>
                </a:solidFill>
                <a:latin typeface="+mn-lt"/>
              </a:rPr>
              <a:t>Ổn</a:t>
            </a:r>
            <a:r>
              <a:rPr lang="en-US" sz="3600" dirty="0" smtClean="0">
                <a:solidFill>
                  <a:srgbClr val="FF0000"/>
                </a:solidFill>
                <a:latin typeface="+mn-lt"/>
              </a:rPr>
              <a:t> </a:t>
            </a:r>
            <a:r>
              <a:rPr lang="en-US" sz="3600" dirty="0" err="1" smtClean="0">
                <a:solidFill>
                  <a:srgbClr val="FF0000"/>
                </a:solidFill>
                <a:latin typeface="+mn-lt"/>
              </a:rPr>
              <a:t>định</a:t>
            </a:r>
            <a:r>
              <a:rPr lang="en-US" sz="3600" dirty="0" smtClean="0">
                <a:solidFill>
                  <a:srgbClr val="FF0000"/>
                </a:solidFill>
                <a:latin typeface="+mn-lt"/>
              </a:rPr>
              <a:t> </a:t>
            </a:r>
            <a:r>
              <a:rPr lang="en-US" sz="3600" dirty="0" err="1" smtClean="0">
                <a:solidFill>
                  <a:srgbClr val="FF0000"/>
                </a:solidFill>
                <a:latin typeface="+mn-lt"/>
              </a:rPr>
              <a:t>tổ</a:t>
            </a:r>
            <a:r>
              <a:rPr lang="en-US" sz="3600" dirty="0" smtClean="0">
                <a:solidFill>
                  <a:srgbClr val="FF0000"/>
                </a:solidFill>
                <a:latin typeface="+mn-lt"/>
              </a:rPr>
              <a:t> </a:t>
            </a:r>
            <a:r>
              <a:rPr lang="en-US" sz="3600" dirty="0" err="1" smtClean="0">
                <a:solidFill>
                  <a:srgbClr val="FF0000"/>
                </a:solidFill>
                <a:latin typeface="+mn-lt"/>
              </a:rPr>
              <a:t>chức</a:t>
            </a:r>
            <a:r>
              <a:rPr lang="en-US" sz="3600" dirty="0" smtClean="0">
                <a:solidFill>
                  <a:srgbClr val="FF0000"/>
                </a:solidFill>
                <a:latin typeface="+mn-lt"/>
              </a:rPr>
              <a:t>:</a:t>
            </a:r>
            <a:endParaRPr lang="vi-VN" sz="3600" dirty="0">
              <a:solidFill>
                <a:srgbClr val="FF0000"/>
              </a:solidFill>
              <a:latin typeface="+mn-lt"/>
            </a:endParaRPr>
          </a:p>
        </p:txBody>
      </p:sp>
      <p:sp>
        <p:nvSpPr>
          <p:cNvPr id="3" name="Content Placeholder 2"/>
          <p:cNvSpPr>
            <a:spLocks noGrp="1"/>
          </p:cNvSpPr>
          <p:nvPr>
            <p:ph idx="1"/>
          </p:nvPr>
        </p:nvSpPr>
        <p:spPr>
          <a:xfrm>
            <a:off x="533400" y="2514600"/>
            <a:ext cx="7772400" cy="1371600"/>
          </a:xfrm>
        </p:spPr>
        <p:txBody>
          <a:bodyPr>
            <a:noAutofit/>
          </a:bodyPr>
          <a:lstStyle/>
          <a:p>
            <a:pPr marL="0" indent="0">
              <a:buNone/>
            </a:pPr>
            <a:r>
              <a:rPr lang="vi-VN" sz="2800" dirty="0" smtClean="0"/>
              <a:t>Cô </a:t>
            </a:r>
            <a:r>
              <a:rPr lang="vi-VN" sz="2800" dirty="0"/>
              <a:t>tập trung trẻ, trò chuyện, gây hứng thứ cho trẻ trước khi tập thể dục.</a:t>
            </a:r>
          </a:p>
          <a:p>
            <a:pPr marL="0" indent="0" algn="ctr">
              <a:buNone/>
            </a:pPr>
            <a:r>
              <a:rPr lang="en-US" sz="2800" dirty="0"/>
              <a:t> </a:t>
            </a:r>
            <a:endParaRPr lang="vi-VN" sz="2800" dirty="0"/>
          </a:p>
        </p:txBody>
      </p:sp>
      <p:sp>
        <p:nvSpPr>
          <p:cNvPr id="4" name="Date Placeholder 3"/>
          <p:cNvSpPr>
            <a:spLocks noGrp="1"/>
          </p:cNvSpPr>
          <p:nvPr>
            <p:ph type="dt" sz="half" idx="10"/>
          </p:nvPr>
        </p:nvSpPr>
        <p:spPr/>
        <p:txBody>
          <a:bodyPr/>
          <a:lstStyle/>
          <a:p>
            <a:fld id="{57D4B2B6-05E6-4B9C-83EC-E38D3821BE3B}" type="datetime1">
              <a:rPr lang="vi-VN" smtClean="0"/>
              <a:pPr/>
              <a:t>10/02/2023</a:t>
            </a:fld>
            <a:endParaRPr lang="en-US"/>
          </a:p>
        </p:txBody>
      </p:sp>
    </p:spTree>
    <p:extLst>
      <p:ext uri="{BB962C8B-B14F-4D97-AF65-F5344CB8AC3E}">
        <p14:creationId xmlns:p14="http://schemas.microsoft.com/office/powerpoint/2010/main" val="3995767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4000"/>
            <a:lum/>
          </a:blip>
          <a:srcRect/>
          <a:stretch>
            <a:fillRect l="-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76300" y="381000"/>
            <a:ext cx="6781800" cy="762000"/>
          </a:xfrm>
        </p:spPr>
        <p:txBody>
          <a:bodyPr>
            <a:noAutofit/>
          </a:bodyPr>
          <a:lstStyle/>
          <a:p>
            <a:pPr algn="l"/>
            <a:r>
              <a:rPr lang="vi-VN" sz="3200" b="1" dirty="0">
                <a:latin typeface="+mn-lt"/>
              </a:rPr>
              <a:t>2. Phương pháp và hình thức tổ chức.</a:t>
            </a:r>
            <a:r>
              <a:rPr lang="vi-VN" sz="3200" dirty="0">
                <a:latin typeface="+mn-lt"/>
              </a:rPr>
              <a:t/>
            </a:r>
            <a:br>
              <a:rPr lang="vi-VN" sz="3200" dirty="0">
                <a:latin typeface="+mn-lt"/>
              </a:rPr>
            </a:br>
            <a:endParaRPr lang="en-US" sz="1800" b="1" dirty="0">
              <a:solidFill>
                <a:srgbClr val="7030A0"/>
              </a:solidFill>
              <a:effectLst>
                <a:outerShdw blurRad="38100" dist="38100" dir="2700000" algn="tl">
                  <a:srgbClr val="000000">
                    <a:alpha val="43137"/>
                  </a:srgbClr>
                </a:outerShdw>
              </a:effectLst>
              <a:latin typeface="+mn-lt"/>
            </a:endParaRPr>
          </a:p>
        </p:txBody>
      </p:sp>
      <p:sp>
        <p:nvSpPr>
          <p:cNvPr id="5" name="Rectangle 4"/>
          <p:cNvSpPr/>
          <p:nvPr/>
        </p:nvSpPr>
        <p:spPr>
          <a:xfrm>
            <a:off x="1066800" y="1676400"/>
            <a:ext cx="7162800" cy="830997"/>
          </a:xfrm>
          <a:prstGeom prst="rect">
            <a:avLst/>
          </a:prstGeom>
        </p:spPr>
        <p:txBody>
          <a:bodyPr wrap="square">
            <a:spAutoFit/>
          </a:bodyPr>
          <a:lstStyle/>
          <a:p>
            <a:r>
              <a:rPr lang="vi-VN" sz="2400" dirty="0" smtClean="0">
                <a:solidFill>
                  <a:srgbClr val="333333"/>
                </a:solidFill>
              </a:rPr>
              <a:t>a</a:t>
            </a:r>
            <a:r>
              <a:rPr lang="vi-VN" sz="2400" dirty="0">
                <a:solidFill>
                  <a:srgbClr val="333333"/>
                </a:solidFill>
              </a:rPr>
              <a:t>, Khởi động: Cô và trẻ đi thường, chạy chậm,  chạy nhanh, chạy chậm quanh sân, đứng thành vòng </a:t>
            </a:r>
            <a:r>
              <a:rPr lang="vi-VN" sz="2400" dirty="0" smtClean="0">
                <a:solidFill>
                  <a:srgbClr val="333333"/>
                </a:solidFill>
              </a:rPr>
              <a:t>tròn</a:t>
            </a:r>
            <a:r>
              <a:rPr lang="en-US" sz="2400" dirty="0" smtClean="0">
                <a:solidFill>
                  <a:srgbClr val="333333"/>
                </a:solidFill>
              </a:rPr>
              <a:t>.</a:t>
            </a:r>
            <a:endParaRPr lang="vi-VN" sz="2400" b="0" i="0" dirty="0">
              <a:solidFill>
                <a:srgbClr val="333333"/>
              </a:solidFill>
              <a:effectLst/>
            </a:endParaRPr>
          </a:p>
        </p:txBody>
      </p:sp>
      <p:pic>
        <p:nvPicPr>
          <p:cNvPr id="3" name="khoi dong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38600" y="34290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28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143000"/>
            <a:ext cx="4648200" cy="2971800"/>
          </a:xfrm>
        </p:spPr>
        <p:txBody>
          <a:bodyPr>
            <a:noAutofit/>
          </a:bodyPr>
          <a:lstStyle/>
          <a:p>
            <a:pPr algn="l"/>
            <a:r>
              <a:rPr lang="vi-VN" sz="2400" i="1" dirty="0">
                <a:latin typeface="+mn-lt"/>
              </a:rPr>
              <a:t> </a:t>
            </a:r>
            <a:r>
              <a:rPr lang="en-US" sz="1800" dirty="0">
                <a:latin typeface="+mn-lt"/>
              </a:rPr>
              <a:t/>
            </a:r>
            <a:br>
              <a:rPr lang="en-US" sz="1800" dirty="0">
                <a:latin typeface="+mn-lt"/>
              </a:rPr>
            </a:br>
            <a:r>
              <a:rPr lang="vi-VN" sz="2000" b="1" dirty="0">
                <a:latin typeface="+mn-lt"/>
              </a:rPr>
              <a:t>b,Trọng động: </a:t>
            </a:r>
            <a:r>
              <a:rPr lang="vi-VN" sz="2000" b="1" i="1" dirty="0">
                <a:latin typeface="+mn-lt"/>
              </a:rPr>
              <a:t>BTPTC</a:t>
            </a:r>
            <a:r>
              <a:rPr lang="vi-VN" sz="2000" b="1" dirty="0">
                <a:latin typeface="+mn-lt"/>
              </a:rPr>
              <a:t>:</a:t>
            </a:r>
            <a:r>
              <a:rPr lang="vi-VN" sz="2000" b="1" i="1" dirty="0">
                <a:latin typeface="+mn-lt"/>
              </a:rPr>
              <a:t>“Tập với nơ”</a:t>
            </a:r>
            <a:r>
              <a:rPr lang="vi-VN" sz="2000" b="1" dirty="0">
                <a:latin typeface="+mn-lt"/>
              </a:rPr>
              <a:t/>
            </a:r>
            <a:br>
              <a:rPr lang="vi-VN" sz="2000" b="1" dirty="0">
                <a:latin typeface="+mn-lt"/>
              </a:rPr>
            </a:br>
            <a:r>
              <a:rPr lang="vi-VN" sz="1800" dirty="0">
                <a:latin typeface="+mn-lt"/>
              </a:rPr>
              <a:t>ĐT1: Tay đưa  ra trước, lên cao (4l x2n)      </a:t>
            </a:r>
            <a:br>
              <a:rPr lang="vi-VN" sz="1800" dirty="0">
                <a:latin typeface="+mn-lt"/>
              </a:rPr>
            </a:br>
            <a:r>
              <a:rPr lang="vi-VN" sz="1800" dirty="0">
                <a:latin typeface="+mn-lt"/>
              </a:rPr>
              <a:t>ĐT2: Co từng chân lên, đổi chân (6l x 2n)  </a:t>
            </a:r>
            <a:br>
              <a:rPr lang="vi-VN" sz="1800" dirty="0">
                <a:latin typeface="+mn-lt"/>
              </a:rPr>
            </a:br>
            <a:r>
              <a:rPr lang="vi-VN" sz="1800" dirty="0">
                <a:latin typeface="+mn-lt"/>
              </a:rPr>
              <a:t>ĐT3: Tay chống hông, lắc lư mình (4l x 2n)  </a:t>
            </a:r>
            <a:br>
              <a:rPr lang="vi-VN" sz="1800" dirty="0">
                <a:latin typeface="+mn-lt"/>
              </a:rPr>
            </a:br>
            <a:r>
              <a:rPr lang="vi-VN" sz="1800" dirty="0">
                <a:latin typeface="+mn-lt"/>
              </a:rPr>
              <a:t>ĐT4: Bật nhảy tại chỗ (4l x </a:t>
            </a:r>
            <a:r>
              <a:rPr lang="vi-VN" sz="1800" dirty="0" smtClean="0">
                <a:latin typeface="+mn-lt"/>
              </a:rPr>
              <a:t>2n</a:t>
            </a:r>
            <a:r>
              <a:rPr lang="en-US" sz="1800" dirty="0"/>
              <a:t>)</a:t>
            </a:r>
            <a:r>
              <a:rPr lang="vi-VN" dirty="0"/>
              <a:t/>
            </a:r>
            <a:br>
              <a:rPr lang="vi-VN" dirty="0"/>
            </a:br>
            <a:endParaRPr lang="en-US" sz="1800" b="1" dirty="0">
              <a:solidFill>
                <a:srgbClr val="FF0000"/>
              </a:solidFill>
              <a:effectLst>
                <a:outerShdw blurRad="38100" dist="38100" dir="2700000" algn="tl">
                  <a:srgbClr val="000000">
                    <a:alpha val="43137"/>
                  </a:srgbClr>
                </a:outerShdw>
              </a:effectLst>
              <a:latin typeface="+mn-lt"/>
            </a:endParaRPr>
          </a:p>
        </p:txBody>
      </p:sp>
      <p:pic>
        <p:nvPicPr>
          <p:cNvPr id="3" name="trong dong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7338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4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34636"/>
            <a:ext cx="7924800" cy="369332"/>
          </a:xfrm>
          <a:prstGeom prst="rect">
            <a:avLst/>
          </a:prstGeom>
        </p:spPr>
        <p:txBody>
          <a:bodyPr wrap="square">
            <a:spAutoFit/>
          </a:bodyPr>
          <a:lstStyle/>
          <a:p>
            <a:r>
              <a:rPr lang="vi-VN" dirty="0" smtClean="0">
                <a:solidFill>
                  <a:srgbClr val="333333"/>
                </a:solidFill>
                <a:latin typeface="Time New Roman"/>
              </a:rPr>
              <a:t>.</a:t>
            </a:r>
            <a:endParaRPr lang="vi-VN" dirty="0">
              <a:solidFill>
                <a:srgbClr val="333333"/>
              </a:solidFill>
              <a:latin typeface="Time New Roman"/>
            </a:endParaRPr>
          </a:p>
        </p:txBody>
      </p:sp>
      <p:sp>
        <p:nvSpPr>
          <p:cNvPr id="4" name="Rectangle 3"/>
          <p:cNvSpPr/>
          <p:nvPr/>
        </p:nvSpPr>
        <p:spPr>
          <a:xfrm>
            <a:off x="1676400" y="838200"/>
            <a:ext cx="5181600" cy="523220"/>
          </a:xfrm>
          <a:prstGeom prst="rect">
            <a:avLst/>
          </a:prstGeom>
        </p:spPr>
        <p:txBody>
          <a:bodyPr wrap="square">
            <a:spAutoFit/>
          </a:bodyPr>
          <a:lstStyle/>
          <a:p>
            <a:r>
              <a:rPr lang="vi-VN" sz="2800" i="1" dirty="0">
                <a:solidFill>
                  <a:srgbClr val="333333"/>
                </a:solidFill>
              </a:rPr>
              <a:t>* </a:t>
            </a:r>
            <a:r>
              <a:rPr lang="vi-VN" sz="2800" b="1" i="1" dirty="0">
                <a:solidFill>
                  <a:srgbClr val="333333"/>
                </a:solidFill>
              </a:rPr>
              <a:t>VĐCB:Bò </a:t>
            </a:r>
            <a:r>
              <a:rPr lang="vi-VN" sz="2800" b="1" i="1">
                <a:solidFill>
                  <a:srgbClr val="333333"/>
                </a:solidFill>
              </a:rPr>
              <a:t>trong </a:t>
            </a:r>
            <a:r>
              <a:rPr lang="vi-VN" sz="2800" b="1" i="1" smtClean="0">
                <a:solidFill>
                  <a:srgbClr val="333333"/>
                </a:solidFill>
              </a:rPr>
              <a:t>đường</a:t>
            </a:r>
            <a:r>
              <a:rPr lang="en-US" sz="2800" b="1" i="1" smtClean="0">
                <a:solidFill>
                  <a:srgbClr val="333333"/>
                </a:solidFill>
              </a:rPr>
              <a:t> </a:t>
            </a:r>
            <a:r>
              <a:rPr lang="vi-VN" sz="2800">
                <a:solidFill>
                  <a:srgbClr val="333333"/>
                </a:solidFill>
              </a:rPr>
              <a:t>Zíc</a:t>
            </a:r>
            <a:r>
              <a:rPr lang="vi-VN" sz="2800" b="1">
                <a:solidFill>
                  <a:srgbClr val="333333"/>
                </a:solidFill>
              </a:rPr>
              <a:t> </a:t>
            </a:r>
            <a:r>
              <a:rPr lang="vi-VN" sz="2800">
                <a:solidFill>
                  <a:srgbClr val="333333"/>
                </a:solidFill>
              </a:rPr>
              <a:t>Zắc</a:t>
            </a:r>
            <a:r>
              <a:rPr lang="en-US" sz="2800" b="1" i="1" smtClean="0">
                <a:solidFill>
                  <a:srgbClr val="333333"/>
                </a:solidFill>
              </a:rPr>
              <a:t> </a:t>
            </a:r>
            <a:endParaRPr lang="en-US" sz="2800" b="1" dirty="0"/>
          </a:p>
        </p:txBody>
      </p:sp>
      <p:sp>
        <p:nvSpPr>
          <p:cNvPr id="5" name="Rectangle 4"/>
          <p:cNvSpPr/>
          <p:nvPr/>
        </p:nvSpPr>
        <p:spPr>
          <a:xfrm>
            <a:off x="75663" y="1981200"/>
            <a:ext cx="8915400" cy="2677656"/>
          </a:xfrm>
          <a:prstGeom prst="rect">
            <a:avLst/>
          </a:prstGeom>
        </p:spPr>
        <p:txBody>
          <a:bodyPr wrap="square">
            <a:spAutoFit/>
          </a:bodyPr>
          <a:lstStyle/>
          <a:p>
            <a:r>
              <a:rPr lang="en-US" sz="2400" smtClean="0">
                <a:solidFill>
                  <a:srgbClr val="333333"/>
                </a:solidFill>
              </a:rPr>
              <a:t>Lần 1: Cô giới thiệu tên bài tập, thực hiện mẫu không giải thích</a:t>
            </a:r>
          </a:p>
          <a:p>
            <a:r>
              <a:rPr lang="en-US" sz="2400" smtClean="0">
                <a:solidFill>
                  <a:srgbClr val="333333"/>
                </a:solidFill>
              </a:rPr>
              <a:t>Lần 2: Cô thực hiện kết hợp giải thích </a:t>
            </a:r>
          </a:p>
          <a:p>
            <a:r>
              <a:rPr lang="vi-VN" sz="2400" smtClean="0">
                <a:solidFill>
                  <a:srgbClr val="333333"/>
                </a:solidFill>
              </a:rPr>
              <a:t>+ </a:t>
            </a:r>
            <a:r>
              <a:rPr lang="vi-VN" sz="2400" dirty="0">
                <a:solidFill>
                  <a:srgbClr val="333333"/>
                </a:solidFill>
              </a:rPr>
              <a:t>TTCB: Hai bàn tay chống trước vạch chuẩn, hai chân quỳ xuống, mắt nhìn thẳng.</a:t>
            </a:r>
          </a:p>
          <a:p>
            <a:r>
              <a:rPr lang="vi-VN" sz="2400" dirty="0">
                <a:solidFill>
                  <a:srgbClr val="333333"/>
                </a:solidFill>
              </a:rPr>
              <a:t>+ Bò: Bò bằng bàn tay, cẳng chân, bò thẳng hướng về phía trước. Khi bò không dừng lại giữa chừng, bò trong đường Zíc Zắc, không bò ra ngoài, bò hết đường Zíc Zắc thì đứng lên đi về cuối hàng.</a:t>
            </a:r>
            <a:endParaRPr lang="vi-VN" sz="2400" b="0" i="0" dirty="0">
              <a:solidFill>
                <a:srgbClr val="333333"/>
              </a:solidFill>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7D4B2B6-05E6-4B9C-83EC-E38D3821BE3B}" type="datetime1">
              <a:rPr lang="vi-VN" smtClean="0"/>
              <a:pPr/>
              <a:t>10/02/2023</a:t>
            </a:fld>
            <a:endParaRPr lang="en-US"/>
          </a:p>
        </p:txBody>
      </p:sp>
      <p:sp>
        <p:nvSpPr>
          <p:cNvPr id="5" name="TextBox 4"/>
          <p:cNvSpPr txBox="1"/>
          <p:nvPr/>
        </p:nvSpPr>
        <p:spPr>
          <a:xfrm>
            <a:off x="2511262" y="2514600"/>
            <a:ext cx="3768980" cy="1292662"/>
          </a:xfrm>
          <a:prstGeom prst="rect">
            <a:avLst/>
          </a:prstGeom>
          <a:noFill/>
        </p:spPr>
        <p:txBody>
          <a:bodyPr wrap="none" rtlCol="0">
            <a:spAutoFit/>
          </a:bodyPr>
          <a:lstStyle/>
          <a:p>
            <a:r>
              <a:rPr lang="vi-VN" i="1" dirty="0"/>
              <a:t> </a:t>
            </a:r>
            <a:r>
              <a:rPr lang="vi-VN" sz="2400" b="1" i="1" dirty="0"/>
              <a:t>Trẻ thực hiện:</a:t>
            </a:r>
            <a:endParaRPr lang="vi-VN" sz="2400" b="1" dirty="0"/>
          </a:p>
          <a:p>
            <a:r>
              <a:rPr lang="vi-VN" dirty="0"/>
              <a:t>- Lần 1: Cô cho lần lượt 2 bạn bò.</a:t>
            </a:r>
          </a:p>
          <a:p>
            <a:r>
              <a:rPr lang="vi-VN" dirty="0"/>
              <a:t>- Lần 2: Cho 2 tổ thi đua nhau bò.</a:t>
            </a:r>
          </a:p>
          <a:p>
            <a:r>
              <a:rPr lang="vi-VN" dirty="0"/>
              <a:t>- Lần 3 : Cho cả lớp nối đuôi nhau bò. </a:t>
            </a:r>
          </a:p>
        </p:txBody>
      </p:sp>
    </p:spTree>
    <p:extLst>
      <p:ext uri="{BB962C8B-B14F-4D97-AF65-F5344CB8AC3E}">
        <p14:creationId xmlns:p14="http://schemas.microsoft.com/office/powerpoint/2010/main" val="154129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7D4B2B6-05E6-4B9C-83EC-E38D3821BE3B}" type="datetime1">
              <a:rPr lang="vi-VN" smtClean="0"/>
              <a:pPr/>
              <a:t>10/02/2023</a:t>
            </a:fld>
            <a:endParaRPr lang="en-US"/>
          </a:p>
        </p:txBody>
      </p:sp>
      <p:sp>
        <p:nvSpPr>
          <p:cNvPr id="2" name="Rectangle 1"/>
          <p:cNvSpPr/>
          <p:nvPr/>
        </p:nvSpPr>
        <p:spPr>
          <a:xfrm>
            <a:off x="990600" y="1752600"/>
            <a:ext cx="7848600" cy="1569660"/>
          </a:xfrm>
          <a:prstGeom prst="rect">
            <a:avLst/>
          </a:prstGeom>
        </p:spPr>
        <p:txBody>
          <a:bodyPr wrap="square">
            <a:spAutoFit/>
          </a:bodyPr>
          <a:lstStyle/>
          <a:p>
            <a:r>
              <a:rPr lang="vi-VN" sz="2400" i="1" dirty="0">
                <a:solidFill>
                  <a:srgbClr val="333333"/>
                </a:solidFill>
              </a:rPr>
              <a:t>* </a:t>
            </a:r>
            <a:r>
              <a:rPr lang="vi-VN" sz="2400" b="1" i="1" dirty="0">
                <a:solidFill>
                  <a:srgbClr val="333333"/>
                </a:solidFill>
              </a:rPr>
              <a:t>TCVĐ:</a:t>
            </a:r>
            <a:r>
              <a:rPr lang="vi-VN" sz="2400" b="1" dirty="0">
                <a:solidFill>
                  <a:srgbClr val="333333"/>
                </a:solidFill>
              </a:rPr>
              <a:t> </a:t>
            </a:r>
            <a:r>
              <a:rPr lang="vi-VN" sz="2400" b="1" i="1" dirty="0">
                <a:solidFill>
                  <a:srgbClr val="333333"/>
                </a:solidFill>
              </a:rPr>
              <a:t>Gà trong vườn rau.</a:t>
            </a:r>
            <a:endParaRPr lang="vi-VN" sz="2400" b="1" dirty="0">
              <a:solidFill>
                <a:srgbClr val="333333"/>
              </a:solidFill>
            </a:endParaRPr>
          </a:p>
          <a:p>
            <a:r>
              <a:rPr lang="vi-VN" sz="2400" dirty="0" smtClean="0">
                <a:solidFill>
                  <a:srgbClr val="333333"/>
                </a:solidFill>
              </a:rPr>
              <a:t>Cô </a:t>
            </a:r>
            <a:r>
              <a:rPr lang="vi-VN" sz="2400" dirty="0">
                <a:solidFill>
                  <a:srgbClr val="333333"/>
                </a:solidFill>
              </a:rPr>
              <a:t>giới thiệu tên trò chơi, cách chơi: Các chú gà cùng gà mẹ đi kiếm ăn ở vườn rau của bác nông dân, khi bác đuổi các chú gà phải chạy nhanh về chuồng không sẽ bị bác bắt.</a:t>
            </a:r>
            <a:endParaRPr lang="vi-VN" sz="2400" b="0" i="0" dirty="0">
              <a:solidFill>
                <a:srgbClr val="333333"/>
              </a:solidFill>
              <a:effectLst/>
            </a:endParaRPr>
          </a:p>
        </p:txBody>
      </p:sp>
      <p:pic>
        <p:nvPicPr>
          <p:cNvPr id="3" name="Nhạc-Không-Lời-Vui-Nhộn-Dành-Cho-Bé-_mp3cut.net_">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91000" y="3581400"/>
            <a:ext cx="609600" cy="609600"/>
          </a:xfrm>
          <a:prstGeom prst="rect">
            <a:avLst/>
          </a:prstGeom>
        </p:spPr>
      </p:pic>
    </p:spTree>
    <p:extLst>
      <p:ext uri="{BB962C8B-B14F-4D97-AF65-F5344CB8AC3E}">
        <p14:creationId xmlns:p14="http://schemas.microsoft.com/office/powerpoint/2010/main" val="3473347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181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480</TotalTime>
  <Words>263</Words>
  <Application>Microsoft Office PowerPoint</Application>
  <PresentationFormat>On-screen Show (4:3)</PresentationFormat>
  <Paragraphs>54</Paragraphs>
  <Slides>11</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Time New Roman</vt:lpstr>
      <vt:lpstr>Times New Roman</vt:lpstr>
      <vt:lpstr>Office Theme</vt:lpstr>
      <vt:lpstr>PowerPoint Presentation</vt:lpstr>
      <vt:lpstr>PowerPoint Presentation</vt:lpstr>
      <vt:lpstr>PowerPoint Presentation</vt:lpstr>
      <vt:lpstr>III. Cách tiến hành 1. Ổn định tổ chức:</vt:lpstr>
      <vt:lpstr>2. Phương pháp và hình thức tổ chức. </vt:lpstr>
      <vt:lpstr>  b,Trọng động: BTPTC:“Tập với nơ” ĐT1: Tay đưa  ra trước, lên cao (4l x2n)       ĐT2: Co từng chân lên, đổi chân (6l x 2n)   ĐT3: Tay chống hông, lắc lư mình (4l x 2n)   ĐT4: Bật nhảy tại chỗ (4l x 2n)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MayTinhDucDung</dc:creator>
  <cp:lastModifiedBy>Admin</cp:lastModifiedBy>
  <cp:revision>52</cp:revision>
  <dcterms:created xsi:type="dcterms:W3CDTF">2018-04-14T01:34:07Z</dcterms:created>
  <dcterms:modified xsi:type="dcterms:W3CDTF">2023-02-10T04:38:39Z</dcterms:modified>
</cp:coreProperties>
</file>