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85" r:id="rId7"/>
    <p:sldId id="263" r:id="rId8"/>
    <p:sldId id="262" r:id="rId9"/>
    <p:sldId id="268" r:id="rId10"/>
    <p:sldId id="267" r:id="rId11"/>
    <p:sldId id="266" r:id="rId12"/>
    <p:sldId id="265" r:id="rId13"/>
    <p:sldId id="264" r:id="rId14"/>
    <p:sldId id="283" r:id="rId15"/>
    <p:sldId id="273" r:id="rId16"/>
    <p:sldId id="274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75" r:id="rId25"/>
    <p:sldId id="270" r:id="rId26"/>
    <p:sldId id="284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FCE-BCBC-4261-B402-E637EB55F682}" type="datetimeFigureOut">
              <a:rPr lang="en-US" smtClean="0"/>
              <a:pPr/>
              <a:t>7/3/2023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7524-B0C4-43F3-AB04-CD1098033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FCE-BCBC-4261-B402-E637EB55F682}" type="datetimeFigureOut">
              <a:rPr lang="en-US" smtClean="0"/>
              <a:pPr/>
              <a:t>7/3/2023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7524-B0C4-43F3-AB04-CD1098033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FCE-BCBC-4261-B402-E637EB55F682}" type="datetimeFigureOut">
              <a:rPr lang="en-US" smtClean="0"/>
              <a:pPr/>
              <a:t>7/3/2023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7524-B0C4-43F3-AB04-CD1098033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FCE-BCBC-4261-B402-E637EB55F682}" type="datetimeFigureOut">
              <a:rPr lang="en-US" smtClean="0"/>
              <a:pPr/>
              <a:t>7/3/2023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7524-B0C4-43F3-AB04-CD1098033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FCE-BCBC-4261-B402-E637EB55F682}" type="datetimeFigureOut">
              <a:rPr lang="en-US" smtClean="0"/>
              <a:pPr/>
              <a:t>7/3/2023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7524-B0C4-43F3-AB04-CD1098033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FCE-BCBC-4261-B402-E637EB55F682}" type="datetimeFigureOut">
              <a:rPr lang="en-US" smtClean="0"/>
              <a:pPr/>
              <a:t>7/3/2023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7524-B0C4-43F3-AB04-CD1098033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FCE-BCBC-4261-B402-E637EB55F682}" type="datetimeFigureOut">
              <a:rPr lang="en-US" smtClean="0"/>
              <a:pPr/>
              <a:t>7/3/2023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7524-B0C4-43F3-AB04-CD1098033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FCE-BCBC-4261-B402-E637EB55F682}" type="datetimeFigureOut">
              <a:rPr lang="en-US" smtClean="0"/>
              <a:pPr/>
              <a:t>7/3/2023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7524-B0C4-43F3-AB04-CD1098033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FCE-BCBC-4261-B402-E637EB55F682}" type="datetimeFigureOut">
              <a:rPr lang="en-US" smtClean="0"/>
              <a:pPr/>
              <a:t>7/3/2023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7524-B0C4-43F3-AB04-CD1098033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FCE-BCBC-4261-B402-E637EB55F682}" type="datetimeFigureOut">
              <a:rPr lang="en-US" smtClean="0"/>
              <a:pPr/>
              <a:t>7/3/2023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7524-B0C4-43F3-AB04-CD1098033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FCE-BCBC-4261-B402-E637EB55F682}" type="datetimeFigureOut">
              <a:rPr lang="en-US" smtClean="0"/>
              <a:pPr/>
              <a:t>7/3/2023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7524-B0C4-43F3-AB04-CD1098033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0DFCE-BCBC-4261-B402-E637EB55F682}" type="datetimeFigureOut">
              <a:rPr lang="en-US" smtClean="0"/>
              <a:pPr/>
              <a:t>7/3/2023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CA7524-B0C4-43F3-AB04-CD1098033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4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VAN\cac%20KH%205-6%20tuoi\KP%20nuocva%20song%20bien\songbien1.mp4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Van\c&#225;c%20ga%20h&#7897;i%20gi&#7843;ng\KP%20nuoc%20va%20song%20bien\songthanok.wmv" TargetMode="External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Van\c&#225;c%20ga%20h&#7897;i%20gi&#7843;ng\KP%20nuoc%20va%20song%20bien\Em%20yeu%20bien%20dao%20que%20em.mp3" TargetMode="External"/><Relationship Id="rId4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Van\c&#225;c%20ga%20h&#7897;i%20gi&#7843;ng\KP%20nuoc%20va%20song%20bien\beyeubiendacat.mp4" TargetMode="Externa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304800"/>
            <a:ext cx="6629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</a:rPr>
              <a:t>PHÒNG GIÁO DỤC VÀ ĐÀO TẠO QUẬN LONG BIÊN</a:t>
            </a:r>
          </a:p>
          <a:p>
            <a:pPr algn="ctr"/>
            <a:r>
              <a:rPr lang="en-US" sz="2000" b="1" dirty="0" smtClean="0">
                <a:solidFill>
                  <a:srgbClr val="002060"/>
                </a:solidFill>
              </a:rPr>
              <a:t>TRƯỜNG MẦM NON GIA THƯỢNG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5400" y="2667000"/>
            <a:ext cx="68580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KHÁM PHÁ KHOA HỌC</a:t>
            </a:r>
            <a:endParaRPr lang="en-US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52600" y="3733800"/>
            <a:ext cx="6096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</a:rPr>
              <a:t>Đề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tài</a:t>
            </a:r>
            <a:r>
              <a:rPr lang="en-US" sz="2400" b="1" dirty="0" smtClean="0">
                <a:solidFill>
                  <a:srgbClr val="0070C0"/>
                </a:solidFill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</a:rPr>
              <a:t>Trò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chuyện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về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sóng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biển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và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nước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biển</a:t>
            </a:r>
            <a:endParaRPr lang="en-US" sz="2400" b="1" dirty="0" smtClean="0">
              <a:solidFill>
                <a:srgbClr val="0070C0"/>
              </a:solidFill>
            </a:endParaRPr>
          </a:p>
          <a:p>
            <a:r>
              <a:rPr lang="en-US" sz="2400" b="1" dirty="0" err="1" smtClean="0">
                <a:solidFill>
                  <a:srgbClr val="0070C0"/>
                </a:solidFill>
              </a:rPr>
              <a:t>Chủ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đề</a:t>
            </a:r>
            <a:r>
              <a:rPr lang="en-US" sz="2400" b="1" dirty="0" smtClean="0">
                <a:solidFill>
                  <a:srgbClr val="0070C0"/>
                </a:solidFill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</a:rPr>
              <a:t>Nước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và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hiện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tượng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tự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nhiên</a:t>
            </a:r>
            <a:endParaRPr lang="en-US" sz="2400" b="1" dirty="0" smtClean="0">
              <a:solidFill>
                <a:srgbClr val="0070C0"/>
              </a:solidFill>
            </a:endParaRPr>
          </a:p>
          <a:p>
            <a:r>
              <a:rPr lang="en-US" sz="2400" b="1" dirty="0" err="1" smtClean="0">
                <a:solidFill>
                  <a:srgbClr val="0070C0"/>
                </a:solidFill>
              </a:rPr>
              <a:t>Lứa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tuổi</a:t>
            </a:r>
            <a:r>
              <a:rPr lang="en-US" sz="2400" b="1" dirty="0" smtClean="0">
                <a:solidFill>
                  <a:srgbClr val="0070C0"/>
                </a:solidFill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</a:rPr>
              <a:t>Mẫu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giáo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lớn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smtClean="0">
                <a:solidFill>
                  <a:srgbClr val="0070C0"/>
                </a:solidFill>
              </a:rPr>
              <a:t>– </a:t>
            </a:r>
            <a:r>
              <a:rPr lang="en-US" sz="2400" b="1" smtClean="0">
                <a:solidFill>
                  <a:srgbClr val="0070C0"/>
                </a:solidFill>
              </a:rPr>
              <a:t>A2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67200" y="5105400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7030A0"/>
                </a:solidFill>
              </a:rPr>
              <a:t>Giáo</a:t>
            </a:r>
            <a:r>
              <a:rPr lang="en-US" sz="2400" b="1" dirty="0" smtClean="0">
                <a:solidFill>
                  <a:srgbClr val="7030A0"/>
                </a:solidFill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</a:rPr>
              <a:t>viên</a:t>
            </a:r>
            <a:r>
              <a:rPr lang="en-US" sz="2400" b="1" dirty="0" smtClean="0">
                <a:solidFill>
                  <a:srgbClr val="7030A0"/>
                </a:solidFill>
              </a:rPr>
              <a:t>: </a:t>
            </a:r>
            <a:r>
              <a:rPr lang="en-US" sz="2400" b="1" i="1" dirty="0" err="1" smtClean="0">
                <a:solidFill>
                  <a:srgbClr val="7030A0"/>
                </a:solidFill>
              </a:rPr>
              <a:t>Nguyễn</a:t>
            </a:r>
            <a:r>
              <a:rPr lang="en-US" sz="2400" b="1" i="1" dirty="0" smtClean="0">
                <a:solidFill>
                  <a:srgbClr val="7030A0"/>
                </a:solidFill>
              </a:rPr>
              <a:t> </a:t>
            </a:r>
            <a:r>
              <a:rPr lang="en-US" sz="2400" b="1" i="1" dirty="0" err="1" smtClean="0">
                <a:solidFill>
                  <a:srgbClr val="7030A0"/>
                </a:solidFill>
              </a:rPr>
              <a:t>Thị</a:t>
            </a:r>
            <a:r>
              <a:rPr lang="en-US" sz="2400" b="1" i="1" dirty="0" smtClean="0">
                <a:solidFill>
                  <a:srgbClr val="7030A0"/>
                </a:solidFill>
              </a:rPr>
              <a:t> </a:t>
            </a:r>
            <a:r>
              <a:rPr lang="en-US" sz="2400" b="1" i="1" dirty="0" err="1" smtClean="0">
                <a:solidFill>
                  <a:srgbClr val="7030A0"/>
                </a:solidFill>
              </a:rPr>
              <a:t>Thúy</a:t>
            </a:r>
            <a:r>
              <a:rPr lang="en-US" sz="2400" b="1" i="1" dirty="0" smtClean="0">
                <a:solidFill>
                  <a:srgbClr val="7030A0"/>
                </a:solidFill>
              </a:rPr>
              <a:t> </a:t>
            </a:r>
            <a:r>
              <a:rPr lang="en-US" sz="2400" b="1" i="1" dirty="0" err="1" smtClean="0">
                <a:solidFill>
                  <a:srgbClr val="7030A0"/>
                </a:solidFill>
              </a:rPr>
              <a:t>Vân</a:t>
            </a:r>
            <a:endParaRPr lang="en-US" sz="2400" b="1" i="1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4600" y="6019800"/>
            <a:ext cx="419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002060"/>
                </a:solidFill>
              </a:rPr>
              <a:t>Năm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học</a:t>
            </a:r>
            <a:r>
              <a:rPr lang="en-US" sz="2400" smtClean="0">
                <a:solidFill>
                  <a:srgbClr val="002060"/>
                </a:solidFill>
              </a:rPr>
              <a:t>: </a:t>
            </a:r>
            <a:r>
              <a:rPr lang="en-US" sz="2400" smtClean="0">
                <a:solidFill>
                  <a:srgbClr val="002060"/>
                </a:solidFill>
              </a:rPr>
              <a:t>2022 </a:t>
            </a:r>
            <a:r>
              <a:rPr lang="en-US" sz="2400" smtClean="0">
                <a:solidFill>
                  <a:srgbClr val="002060"/>
                </a:solidFill>
              </a:rPr>
              <a:t>- </a:t>
            </a:r>
            <a:r>
              <a:rPr lang="en-US" sz="2400" smtClean="0">
                <a:solidFill>
                  <a:srgbClr val="002060"/>
                </a:solidFill>
              </a:rPr>
              <a:t>2023</a:t>
            </a:r>
            <a:endParaRPr lang="en-US" sz="2400" dirty="0">
              <a:solidFill>
                <a:srgbClr val="002060"/>
              </a:solidFill>
            </a:endParaRPr>
          </a:p>
        </p:txBody>
      </p:sp>
      <p:pic>
        <p:nvPicPr>
          <p:cNvPr id="1026" name="Picture 1" descr="C:\Users\Welcome\Downloads\LOGO_f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2400" y="1371600"/>
            <a:ext cx="130999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ight Arrow 8">
            <a:hlinkClick r:id="rId4" action="ppaction://hlinkfile"/>
          </p:cNvPr>
          <p:cNvSpPr/>
          <p:nvPr/>
        </p:nvSpPr>
        <p:spPr>
          <a:xfrm>
            <a:off x="8305800" y="6400800"/>
            <a:ext cx="6858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152400"/>
            <a:ext cx="495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FF0000"/>
                </a:solidFill>
              </a:rPr>
              <a:t>Tác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hại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khi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nước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biển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bị</a:t>
            </a:r>
            <a:r>
              <a:rPr lang="en-US" sz="2400" dirty="0" smtClean="0">
                <a:solidFill>
                  <a:srgbClr val="FF0000"/>
                </a:solidFill>
              </a:rPr>
              <a:t> ô </a:t>
            </a:r>
            <a:r>
              <a:rPr lang="en-US" sz="2400" dirty="0" err="1" smtClean="0">
                <a:solidFill>
                  <a:srgbClr val="FF0000"/>
                </a:solidFill>
              </a:rPr>
              <a:t>nhiễm</a:t>
            </a:r>
            <a:r>
              <a:rPr lang="en-US" dirty="0" smtClean="0"/>
              <a:t>:</a:t>
            </a:r>
            <a:endParaRPr lang="en-US" dirty="0"/>
          </a:p>
        </p:txBody>
      </p:sp>
      <p:pic>
        <p:nvPicPr>
          <p:cNvPr id="5" name="Picture 4" descr="ra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685800"/>
            <a:ext cx="8382000" cy="5562600"/>
          </a:xfrm>
          <a:prstGeom prst="rect">
            <a:avLst/>
          </a:prstGeom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cá chết ok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85800" y="754064"/>
            <a:ext cx="7620000" cy="4914900"/>
          </a:xfr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gộ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066800"/>
            <a:ext cx="7467600" cy="5029200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28600"/>
            <a:ext cx="3886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</a:rPr>
              <a:t>Nguyên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nhân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nước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biển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bị</a:t>
            </a:r>
            <a:r>
              <a:rPr lang="en-US" sz="2000" dirty="0" smtClean="0">
                <a:solidFill>
                  <a:srgbClr val="FF0000"/>
                </a:solidFill>
              </a:rPr>
              <a:t> ô </a:t>
            </a:r>
            <a:r>
              <a:rPr lang="en-US" sz="2000" dirty="0" err="1" smtClean="0">
                <a:solidFill>
                  <a:srgbClr val="FF0000"/>
                </a:solidFill>
              </a:rPr>
              <a:t>nhiễm</a:t>
            </a:r>
            <a:r>
              <a:rPr lang="en-US" sz="2000" dirty="0" smtClean="0">
                <a:solidFill>
                  <a:srgbClr val="FF0000"/>
                </a:solidFill>
              </a:rPr>
              <a:t>: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5" name="Picture 4" descr="bắt cá biể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685800"/>
            <a:ext cx="4343400" cy="3048000"/>
          </a:xfrm>
          <a:prstGeom prst="rect">
            <a:avLst/>
          </a:prstGeom>
        </p:spPr>
      </p:pic>
      <p:pic>
        <p:nvPicPr>
          <p:cNvPr id="6" name="Picture 5" descr="xả rác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6800" y="685800"/>
            <a:ext cx="3953251" cy="3048000"/>
          </a:xfrm>
          <a:prstGeom prst="rect">
            <a:avLst/>
          </a:prstGeom>
        </p:spPr>
      </p:pic>
      <p:pic>
        <p:nvPicPr>
          <p:cNvPr id="7" name="Picture 6" descr="dò dâu ok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3962400"/>
            <a:ext cx="4343400" cy="2720340"/>
          </a:xfrm>
          <a:prstGeom prst="rect">
            <a:avLst/>
          </a:prstGeom>
        </p:spPr>
      </p:pic>
      <p:pic>
        <p:nvPicPr>
          <p:cNvPr id="8" name="Picture 7" descr="chiến tranh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76800" y="3962399"/>
            <a:ext cx="3962400" cy="2739669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ongbien1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57200" y="762000"/>
            <a:ext cx="8070851" cy="59007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304800"/>
            <a:ext cx="259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FF0000"/>
                </a:solidFill>
              </a:rPr>
              <a:t>Trò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chuyện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về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sóng</a:t>
            </a:r>
            <a:r>
              <a:rPr lang="en-US" sz="2000" b="1" dirty="0" smtClean="0">
                <a:solidFill>
                  <a:srgbClr val="FF0000"/>
                </a:solidFill>
              </a:rPr>
              <a:t>:</a:t>
            </a:r>
            <a:endParaRPr lang="en-US" sz="2000" b="1" dirty="0">
              <a:solidFill>
                <a:srgbClr val="FF0000"/>
              </a:solidFill>
            </a:endParaRPr>
          </a:p>
        </p:txBody>
      </p:sp>
      <p:pic>
        <p:nvPicPr>
          <p:cNvPr id="5" name="Picture 4" descr="n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914400"/>
            <a:ext cx="3867665" cy="2362200"/>
          </a:xfrm>
          <a:prstGeom prst="rect">
            <a:avLst/>
          </a:prstGeom>
        </p:spPr>
      </p:pic>
      <p:pic>
        <p:nvPicPr>
          <p:cNvPr id="6" name="Picture 5" descr="s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600" y="3429000"/>
            <a:ext cx="6705600" cy="3048000"/>
          </a:xfrm>
          <a:prstGeom prst="rect">
            <a:avLst/>
          </a:prstGeom>
        </p:spPr>
      </p:pic>
      <p:pic>
        <p:nvPicPr>
          <p:cNvPr id="8" name="Picture 7" descr="ss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53000" y="914400"/>
            <a:ext cx="3810000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wallpaper3_5a47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838200"/>
            <a:ext cx="7086600" cy="4919663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6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90600" y="1143000"/>
            <a:ext cx="7071817" cy="4906963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0" y="152400"/>
            <a:ext cx="655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Video </a:t>
            </a:r>
            <a:r>
              <a:rPr lang="en-US" sz="2000" b="1" dirty="0" err="1" smtClean="0">
                <a:solidFill>
                  <a:srgbClr val="FF0000"/>
                </a:solidFill>
              </a:rPr>
              <a:t>thảm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họa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sóng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thần</a:t>
            </a:r>
            <a:r>
              <a:rPr lang="en-US" sz="2000" b="1" dirty="0" smtClean="0">
                <a:solidFill>
                  <a:srgbClr val="FF0000"/>
                </a:solidFill>
              </a:rPr>
              <a:t>:</a:t>
            </a:r>
            <a:endParaRPr lang="en-US" sz="2000" b="1" dirty="0">
              <a:solidFill>
                <a:srgbClr val="FF0000"/>
              </a:solidFill>
            </a:endParaRPr>
          </a:p>
        </p:txBody>
      </p:sp>
      <p:pic>
        <p:nvPicPr>
          <p:cNvPr id="3" name="songthanok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81000" y="609600"/>
            <a:ext cx="8305800" cy="586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274638"/>
            <a:ext cx="6172200" cy="563562"/>
          </a:xfrm>
        </p:spPr>
        <p:txBody>
          <a:bodyPr>
            <a:normAutofit/>
          </a:bodyPr>
          <a:lstStyle/>
          <a:p>
            <a:r>
              <a:rPr lang="en-US" sz="2000" b="1" dirty="0" err="1" smtClean="0">
                <a:solidFill>
                  <a:srgbClr val="FF0000"/>
                </a:solidFill>
              </a:rPr>
              <a:t>Mở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rộng</a:t>
            </a:r>
            <a:r>
              <a:rPr lang="en-US" sz="2000" b="1" dirty="0" smtClean="0">
                <a:solidFill>
                  <a:srgbClr val="FF0000"/>
                </a:solidFill>
              </a:rPr>
              <a:t>: </a:t>
            </a:r>
            <a:r>
              <a:rPr lang="en-US" sz="2000" b="1" dirty="0" err="1" smtClean="0">
                <a:solidFill>
                  <a:srgbClr val="FF0000"/>
                </a:solidFill>
              </a:rPr>
              <a:t>một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số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thảm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họa</a:t>
            </a:r>
            <a:r>
              <a:rPr lang="en-US" sz="2000" b="1" dirty="0" smtClean="0">
                <a:solidFill>
                  <a:srgbClr val="FF0000"/>
                </a:solidFill>
              </a:rPr>
              <a:t>, </a:t>
            </a:r>
            <a:r>
              <a:rPr lang="en-US" sz="2000" b="1" dirty="0" err="1" smtClean="0">
                <a:solidFill>
                  <a:srgbClr val="FF0000"/>
                </a:solidFill>
              </a:rPr>
              <a:t>thiên</a:t>
            </a:r>
            <a:r>
              <a:rPr lang="en-US" sz="2000" b="1" dirty="0" smtClean="0">
                <a:solidFill>
                  <a:srgbClr val="FF0000"/>
                </a:solidFill>
              </a:rPr>
              <a:t> tai </a:t>
            </a:r>
            <a:r>
              <a:rPr lang="en-US" sz="2000" b="1" dirty="0" err="1" smtClean="0">
                <a:solidFill>
                  <a:srgbClr val="FF0000"/>
                </a:solidFill>
              </a:rPr>
              <a:t>khác</a:t>
            </a:r>
            <a:r>
              <a:rPr lang="en-US" sz="2000" b="1" dirty="0" smtClean="0">
                <a:solidFill>
                  <a:srgbClr val="FF0000"/>
                </a:solidFill>
              </a:rPr>
              <a:t>:</a:t>
            </a:r>
            <a:endParaRPr lang="en-US" sz="2000" b="1" dirty="0">
              <a:solidFill>
                <a:srgbClr val="FF0000"/>
              </a:solidFill>
            </a:endParaRPr>
          </a:p>
        </p:txBody>
      </p:sp>
      <p:pic>
        <p:nvPicPr>
          <p:cNvPr id="4" name="Picture 3" descr="baox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990600"/>
            <a:ext cx="7162800" cy="563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838200" y="1752600"/>
            <a:ext cx="6781800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Kiến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thức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Trẻ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biết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được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đặc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điểm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và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các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tính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chất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đặc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trưng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của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nước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biết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lợi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ích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của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nước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đối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với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con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người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và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các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sinh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vật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Biết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nguyên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nhân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có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sóng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tình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trạng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ô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nhiễm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nước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dẫn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đến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các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thiên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tai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như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sóng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thần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bão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Giáo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dục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trẻ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có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tình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yêu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có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ý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thức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giữ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gìn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mỗi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trường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nước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bằng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những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việc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như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nhặt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rác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không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vứt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rác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xuống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hay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sông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suối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Kỹ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năng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Rèn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kỹ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năng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quan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sát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ghi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nhớ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có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chủ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định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phát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triển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kỹ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năng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nhận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xét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Rèn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kĩ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năng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làm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việc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theo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nhóm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Thái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độ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Giáo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dục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trẻ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có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tình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yêu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có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ý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thức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giữ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gìn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mỗi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trường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nước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bằng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những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việc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như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nhặt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rác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không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vứt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rác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xuống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hay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sông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suối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Trẻ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hứng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thú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tham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gia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hoạt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động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6800" y="762000"/>
            <a:ext cx="2667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I. MỤC ĐÍCH – YÊU CẦU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381000"/>
            <a:ext cx="426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>
                <a:solidFill>
                  <a:srgbClr val="FF0000"/>
                </a:solidFill>
              </a:rPr>
              <a:t>Các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hoạt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động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chung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tay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bảo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vệ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biển</a:t>
            </a:r>
            <a:r>
              <a:rPr lang="en-US" sz="2000" dirty="0" smtClean="0">
                <a:solidFill>
                  <a:srgbClr val="FF0000"/>
                </a:solidFill>
              </a:rPr>
              <a:t>: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5" name="Picture 4" descr="ro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399" y="914400"/>
            <a:ext cx="8262551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khong xa rac(3)(2)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97" y="1219200"/>
            <a:ext cx="7857006" cy="4906963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nh 1(2)(2)t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" y="685800"/>
            <a:ext cx="6781800" cy="5534659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rok3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81000" y="1752600"/>
            <a:ext cx="4466105" cy="3492541"/>
          </a:xfrm>
        </p:spPr>
      </p:pic>
      <p:pic>
        <p:nvPicPr>
          <p:cNvPr id="5" name="Picture 4" descr="r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0" y="381000"/>
            <a:ext cx="3924300" cy="2971800"/>
          </a:xfrm>
          <a:prstGeom prst="rect">
            <a:avLst/>
          </a:prstGeom>
        </p:spPr>
      </p:pic>
      <p:pic>
        <p:nvPicPr>
          <p:cNvPr id="6" name="Picture 5" descr="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3000" y="3581400"/>
            <a:ext cx="3962400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609600"/>
            <a:ext cx="434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FF0000"/>
                </a:solidFill>
              </a:rPr>
              <a:t>Trò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chơi</a:t>
            </a:r>
            <a:r>
              <a:rPr lang="en-US" sz="2400" dirty="0" smtClean="0">
                <a:solidFill>
                  <a:srgbClr val="FF0000"/>
                </a:solidFill>
              </a:rPr>
              <a:t>: </a:t>
            </a:r>
            <a:r>
              <a:rPr lang="en-US" sz="2400" dirty="0" err="1" smtClean="0">
                <a:solidFill>
                  <a:srgbClr val="FF0000"/>
                </a:solidFill>
              </a:rPr>
              <a:t>Trèo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thuyền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nhặt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rác</a:t>
            </a:r>
            <a:r>
              <a:rPr lang="en-US" sz="2400" dirty="0" smtClean="0">
                <a:solidFill>
                  <a:srgbClr val="FF0000"/>
                </a:solidFill>
              </a:rPr>
              <a:t>: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914400" y="1447800"/>
            <a:ext cx="64770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Cách</a:t>
            </a:r>
            <a:r>
              <a:rPr kumimoji="0" lang="en-US" b="0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chơi</a:t>
            </a:r>
            <a:r>
              <a:rPr kumimoji="0" lang="en-US" b="0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solidFill>
                  <a:srgbClr val="0070C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Cô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chia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trẻ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thành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4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đội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Cô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chuẩn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bị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nhiều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rác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thải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có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trên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như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vỏ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chai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túi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nilon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vỏ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bánh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vỏ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hộp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sữa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vỏ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lon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bia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cốc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nhựa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…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Mỗi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lượt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chơi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2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bạn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của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từng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đội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sẽ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quay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lưng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và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bắt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tay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nhaylàm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thành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một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chiếc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thuyền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chèo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ra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nhặt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rác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Hai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bạn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này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nhặt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rác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về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thì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2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bạn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tiếp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theo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lại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chèo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đi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nhặt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rác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Và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cứ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thế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cho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đến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hết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bản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nhạc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Đội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nào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nhặt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được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nhiều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rác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hơn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đội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đó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giành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chiến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thắng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.(Cho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trẻ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chơi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2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lần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Lần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1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thì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2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trẻ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một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lượt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ở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từng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đội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lần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lượt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chèo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thuyền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nhặt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rác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Lần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2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cho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tất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cả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trẻ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ở 4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đội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cùng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chèo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thuyền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nhặt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rác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.)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Em yeu bien dao que e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7724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6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57400" y="1752600"/>
            <a:ext cx="435013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0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Kết</a:t>
            </a:r>
            <a:r>
              <a:rPr lang="en-US" sz="80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80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thúc</a:t>
            </a:r>
            <a:endParaRPr lang="en-US" sz="8000" b="1" cap="none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" y="3048000"/>
            <a:ext cx="825963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Chúc</a:t>
            </a:r>
            <a:r>
              <a:rPr lang="en-US" sz="54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các</a:t>
            </a:r>
            <a:r>
              <a:rPr lang="en-US" sz="54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cô</a:t>
            </a:r>
            <a:r>
              <a:rPr lang="en-US" sz="54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giáo</a:t>
            </a:r>
            <a:r>
              <a:rPr lang="en-US" sz="54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r>
              <a:rPr lang="en-US" sz="54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các</a:t>
            </a:r>
            <a:r>
              <a:rPr lang="en-US" sz="54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con</a:t>
            </a:r>
          </a:p>
          <a:p>
            <a:pPr algn="ctr"/>
            <a:r>
              <a:rPr lang="en-US" sz="5400" b="1" spc="50" dirty="0" err="1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</a:t>
            </a:r>
            <a:r>
              <a:rPr lang="en-US" sz="5400" b="1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ạnh</a:t>
            </a:r>
            <a:r>
              <a:rPr lang="en-US" sz="54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khỏe</a:t>
            </a:r>
            <a:r>
              <a:rPr lang="en-US" sz="54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  <a:r>
              <a:rPr lang="en-US" sz="5400" b="1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hạnh</a:t>
            </a:r>
            <a:r>
              <a:rPr lang="en-US" sz="54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phúc</a:t>
            </a:r>
            <a:r>
              <a:rPr lang="en-US" sz="5400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r>
              <a:rPr lang="en-US" sz="54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en-US" sz="5400" b="1" cap="none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000" dirty="0" err="1" smtClean="0"/>
              <a:t>Bài</a:t>
            </a:r>
            <a:r>
              <a:rPr lang="en-US" sz="2000" dirty="0" smtClean="0"/>
              <a:t> </a:t>
            </a:r>
            <a:r>
              <a:rPr lang="en-US" sz="2000" dirty="0" err="1" smtClean="0"/>
              <a:t>thơ</a:t>
            </a:r>
            <a:r>
              <a:rPr lang="en-US" sz="2000" dirty="0" smtClean="0"/>
              <a:t>: </a:t>
            </a:r>
            <a:r>
              <a:rPr lang="en-US" sz="2000" dirty="0" err="1" smtClean="0"/>
              <a:t>Bãi</a:t>
            </a:r>
            <a:r>
              <a:rPr lang="en-US" sz="2000" dirty="0" smtClean="0"/>
              <a:t> </a:t>
            </a:r>
            <a:r>
              <a:rPr lang="en-US" sz="2000" dirty="0" err="1" smtClean="0"/>
              <a:t>biển</a:t>
            </a:r>
            <a:r>
              <a:rPr lang="en-US" sz="2000" dirty="0" smtClean="0"/>
              <a:t> </a:t>
            </a:r>
            <a:r>
              <a:rPr lang="en-US" sz="2000" dirty="0" err="1" smtClean="0"/>
              <a:t>quê</a:t>
            </a:r>
            <a:r>
              <a:rPr lang="en-US" sz="2000" dirty="0" smtClean="0"/>
              <a:t> </a:t>
            </a:r>
            <a:r>
              <a:rPr lang="en-US" sz="2000" dirty="0" err="1" smtClean="0"/>
              <a:t>em</a:t>
            </a:r>
            <a:endParaRPr lang="en-US" sz="2000" dirty="0" smtClean="0"/>
          </a:p>
          <a:p>
            <a:pPr>
              <a:buNone/>
            </a:pPr>
            <a:r>
              <a:rPr lang="en-US" sz="2000" dirty="0" err="1" smtClean="0"/>
              <a:t>Quê</a:t>
            </a:r>
            <a:r>
              <a:rPr lang="en-US" sz="2000" dirty="0" smtClean="0"/>
              <a:t> </a:t>
            </a:r>
            <a:r>
              <a:rPr lang="en-US" sz="2000" dirty="0" err="1" smtClean="0"/>
              <a:t>em</a:t>
            </a:r>
            <a:r>
              <a:rPr lang="en-US" sz="2000" dirty="0" smtClean="0"/>
              <a:t> </a:t>
            </a:r>
            <a:r>
              <a:rPr lang="en-US" sz="2000" dirty="0" err="1" smtClean="0"/>
              <a:t>bên</a:t>
            </a:r>
            <a:r>
              <a:rPr lang="en-US" sz="2000" dirty="0" smtClean="0"/>
              <a:t> </a:t>
            </a:r>
            <a:r>
              <a:rPr lang="en-US" sz="2000" dirty="0" err="1" smtClean="0"/>
              <a:t>bãi</a:t>
            </a:r>
            <a:r>
              <a:rPr lang="en-US" sz="2000" dirty="0" smtClean="0"/>
              <a:t> </a:t>
            </a:r>
            <a:r>
              <a:rPr lang="en-US" sz="2000" dirty="0" err="1" smtClean="0"/>
              <a:t>biển</a:t>
            </a:r>
            <a:endParaRPr lang="en-US" sz="2000" dirty="0" smtClean="0"/>
          </a:p>
          <a:p>
            <a:pPr>
              <a:buNone/>
            </a:pPr>
            <a:r>
              <a:rPr lang="en-US" sz="2000" dirty="0" err="1" smtClean="0"/>
              <a:t>Phong</a:t>
            </a:r>
            <a:r>
              <a:rPr lang="en-US" sz="2000" dirty="0" smtClean="0"/>
              <a:t> </a:t>
            </a:r>
            <a:r>
              <a:rPr lang="en-US" sz="2000" dirty="0" err="1" smtClean="0"/>
              <a:t>cảnh</a:t>
            </a:r>
            <a:r>
              <a:rPr lang="en-US" sz="2000" dirty="0" smtClean="0"/>
              <a:t> </a:t>
            </a:r>
            <a:r>
              <a:rPr lang="en-US" sz="2000" dirty="0" err="1" smtClean="0"/>
              <a:t>đẹp</a:t>
            </a:r>
            <a:r>
              <a:rPr lang="en-US" sz="2000" dirty="0" smtClean="0"/>
              <a:t> </a:t>
            </a:r>
            <a:r>
              <a:rPr lang="en-US" sz="2000" dirty="0" err="1" smtClean="0"/>
              <a:t>vô</a:t>
            </a:r>
            <a:r>
              <a:rPr lang="en-US" sz="2000" dirty="0" smtClean="0"/>
              <a:t> </a:t>
            </a:r>
            <a:r>
              <a:rPr lang="en-US" sz="2000" dirty="0" err="1" smtClean="0"/>
              <a:t>cùng</a:t>
            </a:r>
            <a:endParaRPr lang="en-US" sz="2000" dirty="0" smtClean="0"/>
          </a:p>
          <a:p>
            <a:pPr>
              <a:buNone/>
            </a:pPr>
            <a:r>
              <a:rPr lang="en-US" sz="2000" dirty="0" err="1" smtClean="0"/>
              <a:t>Nước</a:t>
            </a:r>
            <a:r>
              <a:rPr lang="en-US" sz="2000" dirty="0" smtClean="0"/>
              <a:t> </a:t>
            </a:r>
            <a:r>
              <a:rPr lang="en-US" sz="2000" dirty="0" err="1" smtClean="0"/>
              <a:t>biển</a:t>
            </a:r>
            <a:r>
              <a:rPr lang="en-US" sz="2000" dirty="0" smtClean="0"/>
              <a:t> </a:t>
            </a:r>
            <a:r>
              <a:rPr lang="en-US" sz="2000" dirty="0" err="1" smtClean="0"/>
              <a:t>xanh</a:t>
            </a:r>
            <a:r>
              <a:rPr lang="en-US" sz="2000" dirty="0" smtClean="0"/>
              <a:t> </a:t>
            </a:r>
            <a:r>
              <a:rPr lang="en-US" sz="2000" dirty="0" err="1" smtClean="0"/>
              <a:t>mênh</a:t>
            </a:r>
            <a:r>
              <a:rPr lang="en-US" sz="2000" dirty="0" smtClean="0"/>
              <a:t> </a:t>
            </a:r>
            <a:r>
              <a:rPr lang="en-US" sz="2000" dirty="0" err="1" smtClean="0"/>
              <a:t>mông</a:t>
            </a:r>
            <a:endParaRPr lang="en-US" sz="2000" dirty="0" smtClean="0"/>
          </a:p>
          <a:p>
            <a:pPr>
              <a:buNone/>
            </a:pPr>
            <a:r>
              <a:rPr lang="en-US" sz="2000" dirty="0" err="1" smtClean="0"/>
              <a:t>Sóng</a:t>
            </a:r>
            <a:r>
              <a:rPr lang="en-US" sz="2000" dirty="0" smtClean="0"/>
              <a:t> </a:t>
            </a:r>
            <a:r>
              <a:rPr lang="en-US" sz="2000" dirty="0" err="1" smtClean="0"/>
              <a:t>xô</a:t>
            </a:r>
            <a:r>
              <a:rPr lang="en-US" sz="2000" dirty="0" smtClean="0"/>
              <a:t> </a:t>
            </a:r>
            <a:r>
              <a:rPr lang="en-US" sz="2000" dirty="0" err="1" smtClean="0"/>
              <a:t>tràn</a:t>
            </a:r>
            <a:r>
              <a:rPr lang="en-US" sz="2000" dirty="0" smtClean="0"/>
              <a:t> </a:t>
            </a:r>
            <a:r>
              <a:rPr lang="en-US" sz="2000" dirty="0" err="1" smtClean="0"/>
              <a:t>bãi</a:t>
            </a:r>
            <a:r>
              <a:rPr lang="en-US" sz="2000" dirty="0" smtClean="0"/>
              <a:t> </a:t>
            </a:r>
            <a:r>
              <a:rPr lang="en-US" sz="2000" dirty="0" err="1" smtClean="0"/>
              <a:t>cát</a:t>
            </a:r>
            <a:endParaRPr lang="en-US" sz="2000" dirty="0" smtClean="0"/>
          </a:p>
          <a:p>
            <a:pPr>
              <a:buNone/>
            </a:pPr>
            <a:r>
              <a:rPr lang="en-US" sz="2000" dirty="0" err="1" smtClean="0"/>
              <a:t>Sớm</a:t>
            </a:r>
            <a:r>
              <a:rPr lang="en-US" sz="2000" dirty="0" smtClean="0"/>
              <a:t> </a:t>
            </a:r>
            <a:r>
              <a:rPr lang="en-US" sz="2000" dirty="0" err="1" smtClean="0"/>
              <a:t>chiều</a:t>
            </a:r>
            <a:r>
              <a:rPr lang="en-US" sz="2000" dirty="0" smtClean="0"/>
              <a:t> </a:t>
            </a:r>
            <a:r>
              <a:rPr lang="en-US" sz="2000" dirty="0" err="1" smtClean="0"/>
              <a:t>vang</a:t>
            </a:r>
            <a:r>
              <a:rPr lang="en-US" sz="2000" dirty="0" smtClean="0"/>
              <a:t> </a:t>
            </a:r>
            <a:r>
              <a:rPr lang="en-US" sz="2000" dirty="0" err="1" smtClean="0"/>
              <a:t>tiếng</a:t>
            </a:r>
            <a:r>
              <a:rPr lang="en-US" sz="2000" dirty="0" smtClean="0"/>
              <a:t> </a:t>
            </a:r>
            <a:r>
              <a:rPr lang="en-US" sz="2000" dirty="0" err="1" smtClean="0"/>
              <a:t>hát</a:t>
            </a:r>
            <a:endParaRPr lang="en-US" sz="2000" dirty="0" smtClean="0"/>
          </a:p>
          <a:p>
            <a:pPr>
              <a:buNone/>
            </a:pPr>
            <a:r>
              <a:rPr lang="en-US" sz="2000" dirty="0" err="1" smtClean="0"/>
              <a:t>Từng</a:t>
            </a:r>
            <a:r>
              <a:rPr lang="en-US" sz="2000" dirty="0" smtClean="0"/>
              <a:t> </a:t>
            </a:r>
            <a:r>
              <a:rPr lang="en-US" sz="2000" dirty="0" err="1" smtClean="0"/>
              <a:t>đoàn</a:t>
            </a:r>
            <a:r>
              <a:rPr lang="en-US" sz="2000" dirty="0" smtClean="0"/>
              <a:t> </a:t>
            </a:r>
            <a:r>
              <a:rPr lang="en-US" sz="2000" dirty="0" err="1" smtClean="0"/>
              <a:t>thuyền</a:t>
            </a:r>
            <a:r>
              <a:rPr lang="en-US" sz="2000" dirty="0" smtClean="0"/>
              <a:t> </a:t>
            </a:r>
            <a:r>
              <a:rPr lang="en-US" sz="2000" dirty="0" err="1" smtClean="0"/>
              <a:t>ra</a:t>
            </a:r>
            <a:r>
              <a:rPr lang="en-US" sz="2000" dirty="0" smtClean="0"/>
              <a:t> </a:t>
            </a:r>
            <a:r>
              <a:rPr lang="en-US" sz="2000" dirty="0" err="1" smtClean="0"/>
              <a:t>khơi</a:t>
            </a:r>
            <a:endParaRPr lang="en-US" sz="2000" dirty="0" smtClean="0"/>
          </a:p>
          <a:p>
            <a:pPr>
              <a:buNone/>
            </a:pPr>
            <a:r>
              <a:rPr lang="en-US" sz="2000" dirty="0" err="1" smtClean="0"/>
              <a:t>Chiều</a:t>
            </a:r>
            <a:r>
              <a:rPr lang="en-US" sz="2000" dirty="0" smtClean="0"/>
              <a:t> </a:t>
            </a:r>
            <a:r>
              <a:rPr lang="en-US" sz="2000" dirty="0" err="1" smtClean="0"/>
              <a:t>ngả</a:t>
            </a:r>
            <a:r>
              <a:rPr lang="en-US" sz="2000" dirty="0" smtClean="0"/>
              <a:t> </a:t>
            </a:r>
            <a:r>
              <a:rPr lang="en-US" sz="2000" dirty="0" err="1" smtClean="0"/>
              <a:t>ánh</a:t>
            </a:r>
            <a:r>
              <a:rPr lang="en-US" sz="2000" dirty="0" smtClean="0"/>
              <a:t> </a:t>
            </a:r>
            <a:r>
              <a:rPr lang="en-US" sz="2000" dirty="0" err="1" smtClean="0"/>
              <a:t>mặt</a:t>
            </a:r>
            <a:r>
              <a:rPr lang="en-US" sz="2000" dirty="0" smtClean="0"/>
              <a:t> </a:t>
            </a:r>
            <a:r>
              <a:rPr lang="en-US" sz="2000" dirty="0" err="1" smtClean="0"/>
              <a:t>trời</a:t>
            </a:r>
            <a:endParaRPr lang="en-US" sz="2000" dirty="0" smtClean="0"/>
          </a:p>
          <a:p>
            <a:pPr>
              <a:buNone/>
            </a:pPr>
            <a:r>
              <a:rPr lang="en-US" sz="2000" dirty="0" err="1" smtClean="0"/>
              <a:t>Thuyền</a:t>
            </a:r>
            <a:r>
              <a:rPr lang="en-US" sz="2000" dirty="0" smtClean="0"/>
              <a:t> </a:t>
            </a:r>
            <a:r>
              <a:rPr lang="en-US" sz="2000" dirty="0" err="1" smtClean="0"/>
              <a:t>về</a:t>
            </a:r>
            <a:r>
              <a:rPr lang="en-US" sz="2000" dirty="0" smtClean="0"/>
              <a:t> </a:t>
            </a:r>
            <a:r>
              <a:rPr lang="en-US" sz="2000" dirty="0" err="1" smtClean="0"/>
              <a:t>đầy</a:t>
            </a:r>
            <a:r>
              <a:rPr lang="en-US" sz="2000" dirty="0" smtClean="0"/>
              <a:t> </a:t>
            </a:r>
            <a:r>
              <a:rPr lang="en-US" sz="2000" dirty="0" err="1" smtClean="0"/>
              <a:t>ắp</a:t>
            </a:r>
            <a:r>
              <a:rPr lang="en-US" sz="2000" dirty="0" smtClean="0"/>
              <a:t> </a:t>
            </a:r>
            <a:r>
              <a:rPr lang="en-US" sz="2000" dirty="0" err="1" smtClean="0"/>
              <a:t>cá</a:t>
            </a:r>
            <a:endParaRPr lang="en-US" sz="2000" dirty="0" smtClean="0"/>
          </a:p>
          <a:p>
            <a:pPr>
              <a:buNone/>
            </a:pPr>
            <a:r>
              <a:rPr lang="en-US" sz="2000" dirty="0" err="1" smtClean="0"/>
              <a:t>Quê</a:t>
            </a:r>
            <a:r>
              <a:rPr lang="en-US" sz="2000" dirty="0" smtClean="0"/>
              <a:t> </a:t>
            </a:r>
            <a:r>
              <a:rPr lang="en-US" sz="2000" dirty="0" err="1" smtClean="0"/>
              <a:t>em</a:t>
            </a:r>
            <a:r>
              <a:rPr lang="en-US" sz="2000" dirty="0" smtClean="0"/>
              <a:t> </a:t>
            </a:r>
            <a:r>
              <a:rPr lang="en-US" sz="2000" dirty="0" err="1" smtClean="0"/>
              <a:t>giàu</a:t>
            </a:r>
            <a:r>
              <a:rPr lang="en-US" sz="2000" dirty="0" smtClean="0"/>
              <a:t> </a:t>
            </a:r>
            <a:r>
              <a:rPr lang="en-US" sz="2000" dirty="0" err="1" smtClean="0"/>
              <a:t>đẹp</a:t>
            </a:r>
            <a:r>
              <a:rPr lang="en-US" sz="2000" dirty="0" smtClean="0"/>
              <a:t> </a:t>
            </a:r>
            <a:r>
              <a:rPr lang="en-US" sz="2000" dirty="0" err="1" smtClean="0"/>
              <a:t>quá</a:t>
            </a:r>
            <a:endParaRPr lang="en-US" sz="2000" dirty="0" smtClean="0"/>
          </a:p>
          <a:p>
            <a:pPr>
              <a:buNone/>
            </a:pPr>
            <a:r>
              <a:rPr lang="en-US" sz="2000" dirty="0" err="1" smtClean="0"/>
              <a:t>Em</a:t>
            </a:r>
            <a:r>
              <a:rPr lang="en-US" sz="2000" dirty="0" smtClean="0"/>
              <a:t> </a:t>
            </a:r>
            <a:r>
              <a:rPr lang="en-US" sz="2000" dirty="0" err="1" smtClean="0"/>
              <a:t>tha</a:t>
            </a:r>
            <a:r>
              <a:rPr lang="en-US" sz="2000" dirty="0" smtClean="0"/>
              <a:t> </a:t>
            </a:r>
            <a:r>
              <a:rPr lang="en-US" sz="2000" dirty="0" err="1" smtClean="0"/>
              <a:t>thiết</a:t>
            </a:r>
            <a:r>
              <a:rPr lang="en-US" sz="2000" dirty="0" smtClean="0"/>
              <a:t> </a:t>
            </a:r>
            <a:r>
              <a:rPr lang="en-US" sz="2000" dirty="0" err="1" smtClean="0"/>
              <a:t>yêu</a:t>
            </a:r>
            <a:r>
              <a:rPr lang="en-US" sz="2000" dirty="0" smtClean="0"/>
              <a:t> </a:t>
            </a:r>
            <a:r>
              <a:rPr lang="en-US" sz="2000" dirty="0" err="1" smtClean="0"/>
              <a:t>quê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pic>
        <p:nvPicPr>
          <p:cNvPr id="4" name="Picture 3" descr="n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0" y="381000"/>
            <a:ext cx="1981200" cy="13447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838200"/>
            <a:ext cx="502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II. CHUẨN BỊ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" y="1828800"/>
            <a:ext cx="7848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Đồ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dùng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của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cô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Video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về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tình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trạng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nước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bị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ô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nhiễm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Một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số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hình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ảnh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về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lợi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ích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của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nước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hình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ảnh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sóng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sóng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thần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Phương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pháp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: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Quan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sát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,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đàm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thoại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,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trải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nghiệm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Nhạc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các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bài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hát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“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Em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yêu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lắm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”…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Đồ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dùng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của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trẻ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</a:p>
          <a:p>
            <a:pPr lvl="0" indent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Tâm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lí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thoải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mái</a:t>
            </a:r>
            <a:endParaRPr kumimoji="0" lang="en-US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457200"/>
            <a:ext cx="3886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III. TIẾN HÀNH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66800" y="1600200"/>
            <a:ext cx="4343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b="1" dirty="0" err="1" smtClean="0">
                <a:solidFill>
                  <a:srgbClr val="FF0000"/>
                </a:solidFill>
              </a:rPr>
              <a:t>Ổn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định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tổ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chức</a:t>
            </a:r>
            <a:r>
              <a:rPr lang="en-US" b="1" dirty="0" smtClean="0">
                <a:solidFill>
                  <a:srgbClr val="FF0000"/>
                </a:solidFill>
              </a:rPr>
              <a:t>:</a:t>
            </a:r>
          </a:p>
          <a:p>
            <a:pPr marL="342900" indent="-342900">
              <a:buAutoNum type="arabicPeriod"/>
            </a:pPr>
            <a:endParaRPr lang="en-US" b="1" dirty="0" smtClean="0">
              <a:solidFill>
                <a:srgbClr val="FF0000"/>
              </a:solidFill>
            </a:endParaRPr>
          </a:p>
          <a:p>
            <a:pPr marL="342900" indent="-342900"/>
            <a:r>
              <a:rPr lang="en-US" dirty="0" err="1" smtClean="0">
                <a:solidFill>
                  <a:srgbClr val="002060"/>
                </a:solidFill>
              </a:rPr>
              <a:t>Cô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đọc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câu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đố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về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biển</a:t>
            </a:r>
            <a:r>
              <a:rPr lang="en-US" dirty="0" smtClean="0">
                <a:solidFill>
                  <a:srgbClr val="002060"/>
                </a:solidFill>
              </a:rPr>
              <a:t>:</a:t>
            </a:r>
          </a:p>
          <a:p>
            <a:pPr marL="342900" indent="-342900"/>
            <a:r>
              <a:rPr lang="en-US" dirty="0" err="1" smtClean="0">
                <a:solidFill>
                  <a:srgbClr val="002060"/>
                </a:solidFill>
              </a:rPr>
              <a:t>Không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phải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suối</a:t>
            </a:r>
            <a:endParaRPr lang="en-US" dirty="0" smtClean="0">
              <a:solidFill>
                <a:srgbClr val="002060"/>
              </a:solidFill>
            </a:endParaRPr>
          </a:p>
          <a:p>
            <a:pPr marL="342900" indent="-342900"/>
            <a:r>
              <a:rPr lang="en-US" dirty="0" err="1" smtClean="0">
                <a:solidFill>
                  <a:srgbClr val="002060"/>
                </a:solidFill>
              </a:rPr>
              <a:t>Chẳng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phải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sông</a:t>
            </a:r>
            <a:endParaRPr lang="en-US" dirty="0" smtClean="0">
              <a:solidFill>
                <a:srgbClr val="002060"/>
              </a:solidFill>
            </a:endParaRPr>
          </a:p>
          <a:p>
            <a:pPr marL="342900" indent="-342900"/>
            <a:r>
              <a:rPr lang="en-US" dirty="0" err="1" smtClean="0">
                <a:solidFill>
                  <a:srgbClr val="002060"/>
                </a:solidFill>
              </a:rPr>
              <a:t>Rộng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mênh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mông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bát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ngát</a:t>
            </a:r>
            <a:endParaRPr lang="en-US" dirty="0" smtClean="0">
              <a:solidFill>
                <a:srgbClr val="002060"/>
              </a:solidFill>
            </a:endParaRPr>
          </a:p>
          <a:p>
            <a:pPr marL="342900" indent="-342900"/>
            <a:r>
              <a:rPr lang="en-US" dirty="0" err="1" smtClean="0">
                <a:solidFill>
                  <a:srgbClr val="002060"/>
                </a:solidFill>
              </a:rPr>
              <a:t>Sâu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thăm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thẳm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không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cùng</a:t>
            </a:r>
            <a:endParaRPr lang="en-US" dirty="0" smtClean="0">
              <a:solidFill>
                <a:srgbClr val="002060"/>
              </a:solidFill>
            </a:endParaRPr>
          </a:p>
          <a:p>
            <a:pPr marL="342900" indent="-342900"/>
            <a:r>
              <a:rPr lang="en-US" dirty="0" err="1" smtClean="0">
                <a:solidFill>
                  <a:srgbClr val="002060"/>
                </a:solidFill>
              </a:rPr>
              <a:t>Dập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dềnh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muôn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trùng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sóng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</a:p>
          <a:p>
            <a:pPr marL="342900" indent="-342900"/>
            <a:r>
              <a:rPr lang="en-US" dirty="0" err="1" smtClean="0">
                <a:solidFill>
                  <a:srgbClr val="002060"/>
                </a:solidFill>
              </a:rPr>
              <a:t>Người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người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xuống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tắm</a:t>
            </a:r>
            <a:r>
              <a:rPr lang="en-US" dirty="0" smtClean="0">
                <a:solidFill>
                  <a:srgbClr val="002060"/>
                </a:solidFill>
              </a:rPr>
              <a:t> , </a:t>
            </a:r>
            <a:r>
              <a:rPr lang="en-US" dirty="0" err="1" smtClean="0">
                <a:solidFill>
                  <a:srgbClr val="002060"/>
                </a:solidFill>
              </a:rPr>
              <a:t>bơi</a:t>
            </a:r>
            <a:endParaRPr lang="en-US" dirty="0" smtClean="0">
              <a:solidFill>
                <a:srgbClr val="002060"/>
              </a:solidFill>
            </a:endParaRPr>
          </a:p>
          <a:p>
            <a:pPr marL="342900" indent="-342900"/>
            <a:r>
              <a:rPr lang="en-US" dirty="0" err="1" smtClean="0">
                <a:solidFill>
                  <a:srgbClr val="002060"/>
                </a:solidFill>
              </a:rPr>
              <a:t>Khi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hè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về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nắng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nóng</a:t>
            </a:r>
            <a:r>
              <a:rPr lang="en-US" dirty="0" smtClean="0">
                <a:solidFill>
                  <a:srgbClr val="002060"/>
                </a:solidFill>
              </a:rPr>
              <a:t>.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5390271" y="4572000"/>
            <a:ext cx="978408" cy="67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533399"/>
            <a:ext cx="8077200" cy="5532883"/>
          </a:xfrm>
          <a:prstGeom prst="rect">
            <a:avLst/>
          </a:prstGeom>
        </p:spPr>
      </p:pic>
      <p:pic>
        <p:nvPicPr>
          <p:cNvPr id="5" name="Picture 4" descr="b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4191000"/>
            <a:ext cx="2466975" cy="184785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5800" y="0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FF0000"/>
                </a:solidFill>
              </a:rPr>
              <a:t>Biển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có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nhiều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cảnh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đẹp</a:t>
            </a:r>
            <a:r>
              <a:rPr lang="en-US" sz="2000" b="1" dirty="0" smtClean="0">
                <a:solidFill>
                  <a:srgbClr val="FF0000"/>
                </a:solidFill>
              </a:rPr>
              <a:t>:</a:t>
            </a:r>
            <a:endParaRPr lang="en-US" sz="2000" b="1" dirty="0">
              <a:solidFill>
                <a:srgbClr val="FF0000"/>
              </a:solidFill>
            </a:endParaRPr>
          </a:p>
        </p:txBody>
      </p:sp>
      <p:pic>
        <p:nvPicPr>
          <p:cNvPr id="6" name="Picture 5" descr="oko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7200"/>
            <a:ext cx="4445869" cy="2819400"/>
          </a:xfrm>
          <a:prstGeom prst="rect">
            <a:avLst/>
          </a:prstGeom>
        </p:spPr>
      </p:pic>
      <p:pic>
        <p:nvPicPr>
          <p:cNvPr id="8" name="Picture 7" descr="bmok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200" y="457200"/>
            <a:ext cx="4267200" cy="2811958"/>
          </a:xfrm>
          <a:prstGeom prst="rect">
            <a:avLst/>
          </a:prstGeom>
        </p:spPr>
      </p:pic>
      <p:pic>
        <p:nvPicPr>
          <p:cNvPr id="10" name="Picture 9" descr="b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657600"/>
            <a:ext cx="4419600" cy="2819400"/>
          </a:xfrm>
          <a:prstGeom prst="rect">
            <a:avLst/>
          </a:prstGeom>
        </p:spPr>
      </p:pic>
      <p:pic>
        <p:nvPicPr>
          <p:cNvPr id="11" name="Picture 10" descr="ok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8200" y="3733800"/>
            <a:ext cx="4318000" cy="27432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01782"/>
            <a:ext cx="9144000" cy="6054436"/>
          </a:xfrm>
          <a:prstGeom prst="rect">
            <a:avLst/>
          </a:prstGeom>
        </p:spPr>
      </p:pic>
    </p:spTree>
  </p:cSld>
  <p:clrMapOvr>
    <a:masterClrMapping/>
  </p:clrMapOvr>
  <p:transition spd="med">
    <p:cut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95400" y="304800"/>
            <a:ext cx="2514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FF0000"/>
                </a:solidFill>
              </a:rPr>
              <a:t>Ích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lợi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của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nước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biển</a:t>
            </a:r>
            <a:r>
              <a:rPr lang="en-US" sz="2000" b="1" dirty="0" smtClean="0">
                <a:solidFill>
                  <a:srgbClr val="FF0000"/>
                </a:solidFill>
              </a:rPr>
              <a:t>: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9000" y="7620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Dùng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sản</a:t>
            </a:r>
            <a:r>
              <a:rPr lang="en-US" dirty="0" smtClean="0"/>
              <a:t> </a:t>
            </a:r>
            <a:r>
              <a:rPr lang="en-US" dirty="0" err="1" smtClean="0"/>
              <a:t>xuất</a:t>
            </a:r>
            <a:r>
              <a:rPr lang="en-US" dirty="0" smtClean="0"/>
              <a:t> </a:t>
            </a:r>
            <a:r>
              <a:rPr lang="en-US" dirty="0" err="1" smtClean="0"/>
              <a:t>ra</a:t>
            </a:r>
            <a:r>
              <a:rPr lang="en-US" dirty="0" smtClean="0"/>
              <a:t> </a:t>
            </a:r>
            <a:r>
              <a:rPr lang="en-US" dirty="0" err="1" smtClean="0"/>
              <a:t>muối</a:t>
            </a:r>
            <a:r>
              <a:rPr lang="en-US" dirty="0" smtClean="0"/>
              <a:t> </a:t>
            </a:r>
            <a:r>
              <a:rPr lang="en-US" dirty="0" err="1" smtClean="0"/>
              <a:t>ăn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057400" y="19812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tắm</a:t>
            </a:r>
            <a:r>
              <a:rPr lang="en-US" dirty="0" smtClean="0"/>
              <a:t> </a:t>
            </a:r>
            <a:r>
              <a:rPr lang="en-US" dirty="0" err="1" smtClean="0"/>
              <a:t>mát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447800" y="52578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môi</a:t>
            </a:r>
            <a:r>
              <a:rPr lang="en-US" dirty="0" smtClean="0"/>
              <a:t> </a:t>
            </a:r>
            <a:r>
              <a:rPr lang="en-US" dirty="0" err="1" smtClean="0"/>
              <a:t>trường</a:t>
            </a:r>
            <a:r>
              <a:rPr lang="en-US" dirty="0" smtClean="0"/>
              <a:t> </a:t>
            </a:r>
            <a:r>
              <a:rPr lang="en-US" dirty="0" err="1" smtClean="0"/>
              <a:t>sống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nhiều</a:t>
            </a:r>
            <a:r>
              <a:rPr lang="en-US" dirty="0" smtClean="0"/>
              <a:t> </a:t>
            </a:r>
            <a:r>
              <a:rPr lang="en-US" dirty="0" err="1" smtClean="0"/>
              <a:t>loài</a:t>
            </a:r>
            <a:r>
              <a:rPr lang="en-US" dirty="0" smtClean="0"/>
              <a:t> </a:t>
            </a:r>
            <a:r>
              <a:rPr lang="en-US" dirty="0" err="1" smtClean="0"/>
              <a:t>sinh</a:t>
            </a:r>
            <a:r>
              <a:rPr lang="en-US" dirty="0" smtClean="0"/>
              <a:t> </a:t>
            </a:r>
            <a:r>
              <a:rPr lang="en-US" dirty="0" err="1" smtClean="0"/>
              <a:t>vật</a:t>
            </a:r>
            <a:r>
              <a:rPr lang="en-US" dirty="0" smtClean="0"/>
              <a:t> </a:t>
            </a:r>
            <a:r>
              <a:rPr lang="en-US" dirty="0" err="1" smtClean="0"/>
              <a:t>biển</a:t>
            </a:r>
            <a:endParaRPr lang="en-US" dirty="0"/>
          </a:p>
        </p:txBody>
      </p:sp>
      <p:pic>
        <p:nvPicPr>
          <p:cNvPr id="9" name="Picture 8" descr="muoi bie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00800" y="152400"/>
            <a:ext cx="2057399" cy="1507067"/>
          </a:xfrm>
          <a:prstGeom prst="rect">
            <a:avLst/>
          </a:prstGeom>
        </p:spPr>
      </p:pic>
      <p:pic>
        <p:nvPicPr>
          <p:cNvPr id="10" name="Picture 9" descr="b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81400" y="1524000"/>
            <a:ext cx="2133600" cy="1461516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1" name="Picture 10" descr="n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6200" y="4876800"/>
            <a:ext cx="2209800" cy="15811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819400" y="3657600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môi</a:t>
            </a:r>
            <a:r>
              <a:rPr lang="en-US" dirty="0" smtClean="0"/>
              <a:t> </a:t>
            </a:r>
            <a:r>
              <a:rPr lang="en-US" dirty="0" err="1" smtClean="0"/>
              <a:t>trường</a:t>
            </a:r>
            <a:r>
              <a:rPr lang="en-US" dirty="0" smtClean="0"/>
              <a:t>  </a:t>
            </a:r>
            <a:r>
              <a:rPr lang="en-US" dirty="0" err="1" smtClean="0"/>
              <a:t>hoạt</a:t>
            </a:r>
            <a:r>
              <a:rPr lang="en-US" dirty="0" smtClean="0"/>
              <a:t> </a:t>
            </a:r>
            <a:r>
              <a:rPr lang="en-US" dirty="0" err="1" smtClean="0"/>
              <a:t>động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    </a:t>
            </a:r>
            <a:r>
              <a:rPr lang="en-US" dirty="0" err="1" smtClean="0"/>
              <a:t>các</a:t>
            </a:r>
            <a:r>
              <a:rPr lang="en-US" dirty="0" smtClean="0"/>
              <a:t> PTGT </a:t>
            </a:r>
            <a:r>
              <a:rPr lang="en-US" dirty="0" err="1" smtClean="0"/>
              <a:t>đường</a:t>
            </a:r>
            <a:r>
              <a:rPr lang="en-US" dirty="0" smtClean="0"/>
              <a:t> </a:t>
            </a:r>
            <a:r>
              <a:rPr lang="en-US" dirty="0" err="1" smtClean="0"/>
              <a:t>biển</a:t>
            </a:r>
            <a:endParaRPr lang="en-US" dirty="0"/>
          </a:p>
        </p:txBody>
      </p:sp>
      <p:pic>
        <p:nvPicPr>
          <p:cNvPr id="13" name="Picture 12" descr="ich loi gt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3048000"/>
            <a:ext cx="2362200" cy="1725473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5800" y="152400"/>
            <a:ext cx="708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Cô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mời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các</a:t>
            </a:r>
            <a:r>
              <a:rPr lang="en-US" b="1" dirty="0" smtClean="0">
                <a:solidFill>
                  <a:srgbClr val="FF0000"/>
                </a:solidFill>
              </a:rPr>
              <a:t> con </a:t>
            </a:r>
            <a:r>
              <a:rPr lang="en-US" b="1" dirty="0" err="1" smtClean="0">
                <a:solidFill>
                  <a:srgbClr val="FF0000"/>
                </a:solidFill>
              </a:rPr>
              <a:t>cùng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vận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động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theo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nhạc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bài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hát</a:t>
            </a:r>
            <a:r>
              <a:rPr lang="en-US" b="1" dirty="0" smtClean="0">
                <a:solidFill>
                  <a:srgbClr val="FF0000"/>
                </a:solidFill>
              </a:rPr>
              <a:t>: </a:t>
            </a:r>
            <a:r>
              <a:rPr lang="en-US" b="1" dirty="0" err="1" smtClean="0">
                <a:solidFill>
                  <a:srgbClr val="FF0000"/>
                </a:solidFill>
              </a:rPr>
              <a:t>Em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yêu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biển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lắm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beyeubiendacat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81000" y="685800"/>
            <a:ext cx="8382000" cy="594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1152</TotalTime>
  <Words>704</Words>
  <Application>Microsoft Office PowerPoint</Application>
  <PresentationFormat>On-screen Show (4:3)</PresentationFormat>
  <Paragraphs>68</Paragraphs>
  <Slides>26</Slides>
  <Notes>0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Mở rộng: một số thảm họa, thiên tai khác: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Welcome</cp:lastModifiedBy>
  <cp:revision>87</cp:revision>
  <dcterms:created xsi:type="dcterms:W3CDTF">2018-10-18T00:32:30Z</dcterms:created>
  <dcterms:modified xsi:type="dcterms:W3CDTF">2023-07-03T02:17:35Z</dcterms:modified>
</cp:coreProperties>
</file>