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69" r:id="rId2"/>
    <p:sldId id="265" r:id="rId3"/>
    <p:sldId id="266" r:id="rId4"/>
    <p:sldId id="268" r:id="rId5"/>
    <p:sldId id="267" r:id="rId6"/>
    <p:sldId id="257" r:id="rId7"/>
    <p:sldId id="258" r:id="rId8"/>
    <p:sldId id="262" r:id="rId9"/>
    <p:sldId id="259" r:id="rId10"/>
    <p:sldId id="260" r:id="rId11"/>
    <p:sldId id="261" r:id="rId12"/>
    <p:sldId id="263"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14"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190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B0B8D69-9114-49A2-B1B7-0A88EE7802FC}" type="datetimeFigureOut">
              <a:rPr lang="en-US" smtClean="0"/>
              <a:pPr/>
              <a:t>6/23/2023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ADA72E-77B4-4741-95F5-DB187D332553}" type="slidenum">
              <a:rPr lang="en-US" smtClean="0"/>
              <a:pPr/>
              <a:t>‹#›</a:t>
            </a:fld>
            <a:endParaRPr lang="en-US"/>
          </a:p>
        </p:txBody>
      </p:sp>
    </p:spTree>
    <p:extLst>
      <p:ext uri="{BB962C8B-B14F-4D97-AF65-F5344CB8AC3E}">
        <p14:creationId xmlns:p14="http://schemas.microsoft.com/office/powerpoint/2010/main" val="686930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9C4CDF-5E36-4663-8A88-7A301793EBBF}" type="datetimeFigureOut">
              <a:rPr lang="en-US" smtClean="0"/>
              <a:pPr/>
              <a:t>6/23/2023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7DF012-404A-41A9-BB81-89467E416C5D}" type="slidenum">
              <a:rPr lang="en-US" smtClean="0"/>
              <a:pPr/>
              <a:t>‹#›</a:t>
            </a:fld>
            <a:endParaRPr lang="en-US"/>
          </a:p>
        </p:txBody>
      </p:sp>
    </p:spTree>
    <p:extLst>
      <p:ext uri="{BB962C8B-B14F-4D97-AF65-F5344CB8AC3E}">
        <p14:creationId xmlns:p14="http://schemas.microsoft.com/office/powerpoint/2010/main" val="1337951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B07DF012-404A-41A9-BB81-89467E416C5D}" type="slidenum">
              <a:rPr lang="en-US" smtClean="0"/>
              <a:pPr/>
              <a:t>6</a:t>
            </a:fld>
            <a:endParaRPr lang="en-US"/>
          </a:p>
        </p:txBody>
      </p:sp>
    </p:spTree>
    <p:extLst>
      <p:ext uri="{BB962C8B-B14F-4D97-AF65-F5344CB8AC3E}">
        <p14:creationId xmlns:p14="http://schemas.microsoft.com/office/powerpoint/2010/main" val="4045257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8B0F253-AB22-47A4-8ED3-FF4B0DA4E972}" type="datetime1">
              <a:rPr lang="vi-VN" smtClean="0"/>
              <a:pPr/>
              <a:t>23/06/2023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A06F32-A2F4-4DCE-895C-0F314A3CBAA8}" type="datetime1">
              <a:rPr lang="vi-VN" smtClean="0"/>
              <a:pPr/>
              <a:t>23/06/2023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C00A2A-9102-44E2-B920-0F8BCDA76F59}" type="datetime1">
              <a:rPr lang="vi-VN" smtClean="0"/>
              <a:pPr/>
              <a:t>23/06/2023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3F918E-1E55-41BE-AD21-E7D540EAAD01}" type="datetime1">
              <a:rPr lang="vi-VN" smtClean="0"/>
              <a:pPr/>
              <a:t>23/06/2023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1D63706-FBA2-48CB-8AC2-901E4086F740}" type="datetime1">
              <a:rPr lang="vi-VN" smtClean="0"/>
              <a:pPr/>
              <a:t>23/06/2023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FC0ABDD-D275-4C49-9720-9CA40BBF523D}" type="datetime1">
              <a:rPr lang="vi-VN" smtClean="0"/>
              <a:pPr/>
              <a:t>23/06/2023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0BFD866-3102-448B-ABCD-B06E6E65ED99}" type="datetime1">
              <a:rPr lang="vi-VN" smtClean="0"/>
              <a:pPr/>
              <a:t>23/06/2023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20C02F-94C9-472C-8547-06CB156AB9A6}" type="datetime1">
              <a:rPr lang="vi-VN" smtClean="0"/>
              <a:pPr/>
              <a:t>23/06/2023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E94B79-234F-45E5-A756-1E876171336F}" type="datetime1">
              <a:rPr lang="vi-VN" smtClean="0"/>
              <a:pPr/>
              <a:t>23/06/2023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368E1B-AAE5-4183-BBC7-D036691B42BD}" type="datetime1">
              <a:rPr lang="vi-VN" smtClean="0"/>
              <a:pPr/>
              <a:t>23/06/2023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D910EC-CDE6-4096-969A-C25C9798C538}" type="datetime1">
              <a:rPr lang="vi-VN" smtClean="0"/>
              <a:pPr/>
              <a:t>23/06/2023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2AFB05-10A2-4331-A9E1-587C0DF3606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8.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22492"/>
            <a:ext cx="9144000" cy="6842124"/>
          </a:xfrm>
        </p:spPr>
      </p:pic>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6" name="TextBox 5"/>
          <p:cNvSpPr txBox="1"/>
          <p:nvPr/>
        </p:nvSpPr>
        <p:spPr>
          <a:xfrm>
            <a:off x="2040515" y="94414"/>
            <a:ext cx="5844158" cy="861774"/>
          </a:xfrm>
          <a:prstGeom prst="rect">
            <a:avLst/>
          </a:prstGeom>
          <a:noFill/>
        </p:spPr>
        <p:txBody>
          <a:bodyPr wrap="square" rtlCol="0">
            <a:spAutoFit/>
          </a:bodyPr>
          <a:lstStyle/>
          <a:p>
            <a:r>
              <a:rPr lang="en-US" sz="3200" dirty="0" err="1" smtClean="0"/>
              <a:t>Phòng</a:t>
            </a:r>
            <a:r>
              <a:rPr lang="en-US" sz="3200" dirty="0" smtClean="0"/>
              <a:t> GD – ĐT </a:t>
            </a:r>
            <a:r>
              <a:rPr lang="en-US" sz="3200" dirty="0" err="1" smtClean="0"/>
              <a:t>quận</a:t>
            </a:r>
            <a:r>
              <a:rPr lang="en-US" sz="3200" dirty="0" smtClean="0"/>
              <a:t> Long </a:t>
            </a:r>
            <a:r>
              <a:rPr lang="en-US" sz="3200" dirty="0" err="1" smtClean="0"/>
              <a:t>Biên</a:t>
            </a:r>
            <a:endParaRPr lang="en-US" sz="3200" dirty="0" smtClean="0"/>
          </a:p>
          <a:p>
            <a:endParaRPr lang="en-US" dirty="0"/>
          </a:p>
        </p:txBody>
      </p:sp>
      <p:sp>
        <p:nvSpPr>
          <p:cNvPr id="7" name="TextBox 6"/>
          <p:cNvSpPr txBox="1"/>
          <p:nvPr/>
        </p:nvSpPr>
        <p:spPr>
          <a:xfrm>
            <a:off x="2301027" y="633497"/>
            <a:ext cx="4520918" cy="523220"/>
          </a:xfrm>
          <a:prstGeom prst="rect">
            <a:avLst/>
          </a:prstGeom>
          <a:noFill/>
        </p:spPr>
        <p:txBody>
          <a:bodyPr wrap="none" rtlCol="0">
            <a:spAutoFit/>
          </a:bodyPr>
          <a:lstStyle/>
          <a:p>
            <a:r>
              <a:rPr lang="en-US" sz="2800" dirty="0" err="1" smtClean="0"/>
              <a:t>Trường</a:t>
            </a:r>
            <a:r>
              <a:rPr lang="en-US" sz="2800" dirty="0" smtClean="0"/>
              <a:t> </a:t>
            </a:r>
            <a:r>
              <a:rPr lang="en-US" sz="2800" dirty="0" err="1" smtClean="0"/>
              <a:t>mầm</a:t>
            </a:r>
            <a:r>
              <a:rPr lang="en-US" sz="2800" dirty="0" smtClean="0"/>
              <a:t> non </a:t>
            </a:r>
            <a:r>
              <a:rPr lang="en-US" sz="2800" dirty="0" err="1" smtClean="0"/>
              <a:t>Gia</a:t>
            </a:r>
            <a:r>
              <a:rPr lang="en-US" sz="2800" dirty="0" smtClean="0"/>
              <a:t> </a:t>
            </a:r>
            <a:r>
              <a:rPr lang="en-US" sz="2800" dirty="0" err="1" smtClean="0"/>
              <a:t>Thượng</a:t>
            </a:r>
            <a:endParaRPr lang="en-US" sz="2800" dirty="0"/>
          </a:p>
        </p:txBody>
      </p:sp>
      <p:pic>
        <p:nvPicPr>
          <p:cNvPr id="8" name="Picture 7" descr="logo.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1295400"/>
            <a:ext cx="963311"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17434" y="3352800"/>
            <a:ext cx="184731" cy="369332"/>
          </a:xfrm>
          <a:prstGeom prst="rect">
            <a:avLst/>
          </a:prstGeom>
          <a:noFill/>
        </p:spPr>
        <p:txBody>
          <a:bodyPr wrap="none" rtlCol="0">
            <a:spAutoFit/>
          </a:bodyPr>
          <a:lstStyle/>
          <a:p>
            <a:endParaRPr lang="en-US" dirty="0"/>
          </a:p>
        </p:txBody>
      </p:sp>
      <p:sp>
        <p:nvSpPr>
          <p:cNvPr id="9" name="TextBox 8"/>
          <p:cNvSpPr txBox="1"/>
          <p:nvPr/>
        </p:nvSpPr>
        <p:spPr>
          <a:xfrm>
            <a:off x="2209799" y="2889606"/>
            <a:ext cx="5010066" cy="584775"/>
          </a:xfrm>
          <a:prstGeom prst="rect">
            <a:avLst/>
          </a:prstGeom>
          <a:noFill/>
        </p:spPr>
        <p:txBody>
          <a:bodyPr wrap="square" rtlCol="0">
            <a:spAutoFit/>
          </a:bodyPr>
          <a:lstStyle/>
          <a:p>
            <a:r>
              <a:rPr lang="en-US" sz="3200" b="1" dirty="0" smtClean="0">
                <a:solidFill>
                  <a:srgbClr val="FF0000"/>
                </a:solidFill>
              </a:rPr>
              <a:t>GIÁO DỤC THỂ CHẤT</a:t>
            </a:r>
            <a:endParaRPr lang="en-US" sz="3200" b="1" dirty="0">
              <a:solidFill>
                <a:srgbClr val="FF0000"/>
              </a:solidFill>
            </a:endParaRPr>
          </a:p>
        </p:txBody>
      </p:sp>
      <p:sp>
        <p:nvSpPr>
          <p:cNvPr id="10" name="TextBox 9"/>
          <p:cNvSpPr txBox="1"/>
          <p:nvPr/>
        </p:nvSpPr>
        <p:spPr>
          <a:xfrm>
            <a:off x="2411760" y="3631720"/>
            <a:ext cx="5156685" cy="1938992"/>
          </a:xfrm>
          <a:prstGeom prst="rect">
            <a:avLst/>
          </a:prstGeom>
          <a:noFill/>
        </p:spPr>
        <p:txBody>
          <a:bodyPr wrap="square" rtlCol="0">
            <a:spAutoFit/>
          </a:bodyPr>
          <a:lstStyle/>
          <a:p>
            <a:endParaRPr lang="en-US" sz="2400" smtClean="0"/>
          </a:p>
          <a:p>
            <a:r>
              <a:rPr lang="en-US" sz="2400" b="1"/>
              <a:t>Đề tài: VĐCB: Đi theo hiệu lệnh</a:t>
            </a:r>
          </a:p>
          <a:p>
            <a:r>
              <a:rPr lang="en-US" sz="2400" b="1"/>
              <a:t>            BTPTC: </a:t>
            </a:r>
            <a:r>
              <a:rPr lang="en-US" sz="2400" b="1" smtClean="0"/>
              <a:t>“Tập với cờ”</a:t>
            </a:r>
            <a:endParaRPr lang="en-US" sz="2400" b="1"/>
          </a:p>
          <a:p>
            <a:r>
              <a:rPr lang="en-US" sz="2400" b="1"/>
              <a:t>            TCVĐ: </a:t>
            </a:r>
            <a:r>
              <a:rPr lang="en-US" sz="2400" b="1" smtClean="0"/>
              <a:t>“Bóng tròn to”</a:t>
            </a:r>
            <a:endParaRPr lang="en-US" sz="2400" b="1"/>
          </a:p>
          <a:p>
            <a:r>
              <a:rPr lang="en-US" sz="2400" b="1" smtClean="0"/>
              <a:t>Lứa tuổi: 24-36 </a:t>
            </a:r>
            <a:r>
              <a:rPr lang="en-US" sz="2400" b="1" err="1" smtClean="0"/>
              <a:t>tháng</a:t>
            </a:r>
            <a:r>
              <a:rPr lang="en-US" smtClean="0"/>
              <a:t>.</a:t>
            </a:r>
            <a:endParaRPr lang="en-US" dirty="0" smtClean="0"/>
          </a:p>
        </p:txBody>
      </p:sp>
      <p:sp>
        <p:nvSpPr>
          <p:cNvPr id="12" name="TextBox 11"/>
          <p:cNvSpPr txBox="1"/>
          <p:nvPr/>
        </p:nvSpPr>
        <p:spPr>
          <a:xfrm>
            <a:off x="3428854" y="6188394"/>
            <a:ext cx="2146742" cy="369332"/>
          </a:xfrm>
          <a:prstGeom prst="rect">
            <a:avLst/>
          </a:prstGeom>
          <a:noFill/>
        </p:spPr>
        <p:txBody>
          <a:bodyPr wrap="none" rtlCol="0">
            <a:spAutoFit/>
          </a:bodyPr>
          <a:lstStyle/>
          <a:p>
            <a:r>
              <a:rPr lang="en-US" dirty="0" err="1" smtClean="0"/>
              <a:t>Năm</a:t>
            </a:r>
            <a:r>
              <a:rPr lang="en-US" dirty="0" smtClean="0"/>
              <a:t> </a:t>
            </a:r>
            <a:r>
              <a:rPr lang="en-US" dirty="0" err="1" smtClean="0"/>
              <a:t>học</a:t>
            </a:r>
            <a:r>
              <a:rPr lang="en-US" smtClean="0"/>
              <a:t>: </a:t>
            </a:r>
            <a:r>
              <a:rPr lang="en-US" smtClean="0"/>
              <a:t>2022-2023</a:t>
            </a:r>
            <a:endParaRPr lang="en-US" dirty="0"/>
          </a:p>
        </p:txBody>
      </p:sp>
    </p:spTree>
    <p:extLst>
      <p:ext uri="{BB962C8B-B14F-4D97-AF65-F5344CB8AC3E}">
        <p14:creationId xmlns:p14="http://schemas.microsoft.com/office/powerpoint/2010/main" val="37122756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00034" y="785794"/>
            <a:ext cx="8305800" cy="1470025"/>
          </a:xfrm>
        </p:spPr>
        <p:txBody>
          <a:bodyPr>
            <a:noAutofit/>
          </a:bodyPr>
          <a:lstStyle/>
          <a:p>
            <a:r>
              <a:rPr lang="en-US" sz="4000" b="1" dirty="0" smtClean="0">
                <a:solidFill>
                  <a:srgbClr val="FF0000"/>
                </a:solidFill>
                <a:effectLst>
                  <a:outerShdw blurRad="38100" dist="38100" dir="2700000" algn="tl">
                    <a:srgbClr val="000000">
                      <a:alpha val="43137"/>
                    </a:srgbClr>
                  </a:outerShdw>
                </a:effectLst>
                <a:latin typeface="+mn-lt"/>
              </a:rPr>
              <a:t>TRÒ CHƠI VẬN ĐỘNG !!</a:t>
            </a:r>
            <a:endParaRPr lang="en-US" sz="4000" b="1" dirty="0">
              <a:solidFill>
                <a:srgbClr val="FF0000"/>
              </a:solidFill>
              <a:effectLst>
                <a:outerShdw blurRad="38100" dist="38100" dir="2700000" algn="tl">
                  <a:srgbClr val="000000">
                    <a:alpha val="43137"/>
                  </a:srgbClr>
                </a:outerShdw>
              </a:effectLst>
              <a:latin typeface="+mn-lt"/>
            </a:endParaRPr>
          </a:p>
        </p:txBody>
      </p:sp>
      <p:sp>
        <p:nvSpPr>
          <p:cNvPr id="3" name="TextBox 2"/>
          <p:cNvSpPr txBox="1"/>
          <p:nvPr/>
        </p:nvSpPr>
        <p:spPr>
          <a:xfrm>
            <a:off x="1142976" y="2285992"/>
            <a:ext cx="7500990" cy="1508105"/>
          </a:xfrm>
          <a:prstGeom prst="rect">
            <a:avLst/>
          </a:prstGeom>
          <a:noFill/>
        </p:spPr>
        <p:txBody>
          <a:bodyPr wrap="square" rtlCol="0">
            <a:spAutoFit/>
          </a:bodyPr>
          <a:lstStyle/>
          <a:p>
            <a:pPr lvl="0" fontAlgn="base">
              <a:spcBef>
                <a:spcPct val="0"/>
              </a:spcBef>
              <a:spcAft>
                <a:spcPct val="0"/>
              </a:spcAft>
            </a:pPr>
            <a:r>
              <a:rPr lang="pt-BR" sz="3600" b="1" smtClean="0">
                <a:latin typeface="Arial" pitchFamily="34" charset="0"/>
                <a:ea typeface=".VnTime" pitchFamily="34" charset="0"/>
                <a:cs typeface="Times New Roman" pitchFamily="18" charset="0"/>
              </a:rPr>
              <a:t>* </a:t>
            </a:r>
            <a:r>
              <a:rPr lang="pt-BR" sz="3600" b="1" smtClean="0">
                <a:ea typeface=".VnTime" pitchFamily="34" charset="0"/>
                <a:cs typeface="Times New Roman" pitchFamily="18" charset="0"/>
              </a:rPr>
              <a:t>TCVĐ: Bóng tròn to.</a:t>
            </a:r>
            <a:endParaRPr lang="vi-VN" sz="2800" b="1" dirty="0" smtClean="0">
              <a:cs typeface="Arial" pitchFamily="34" charset="0"/>
            </a:endParaRPr>
          </a:p>
          <a:p>
            <a:pPr lvl="0" eaLnBrk="0" fontAlgn="base" hangingPunct="0">
              <a:spcBef>
                <a:spcPct val="0"/>
              </a:spcBef>
              <a:spcAft>
                <a:spcPct val="0"/>
              </a:spcAft>
            </a:pPr>
            <a:r>
              <a:rPr lang="pt-BR" dirty="0" smtClean="0">
                <a:latin typeface="Arial" pitchFamily="34" charset="0"/>
                <a:ea typeface=".VnTime" pitchFamily="34" charset="0"/>
                <a:cs typeface="Times New Roman" pitchFamily="18" charset="0"/>
              </a:rPr>
              <a:t> </a:t>
            </a:r>
            <a:r>
              <a:rPr lang="pt-BR" sz="2800" dirty="0" smtClean="0">
                <a:ea typeface=".VnTime" pitchFamily="34" charset="0"/>
                <a:cs typeface="Times New Roman" pitchFamily="18" charset="0"/>
              </a:rPr>
              <a:t>Cô giới thiệu tên trò chơi, </a:t>
            </a:r>
            <a:r>
              <a:rPr lang="pt-BR" sz="2800" smtClean="0">
                <a:ea typeface=".VnTime" pitchFamily="34" charset="0"/>
                <a:cs typeface="Times New Roman" pitchFamily="18" charset="0"/>
              </a:rPr>
              <a:t>cách chơi</a:t>
            </a:r>
            <a:r>
              <a:rPr lang="pt-BR" sz="2800">
                <a:ea typeface=".VnTime" pitchFamily="34" charset="0"/>
                <a:cs typeface="Times New Roman" pitchFamily="18" charset="0"/>
              </a:rPr>
              <a:t> </a:t>
            </a:r>
            <a:r>
              <a:rPr lang="pt-BR" sz="2800" smtClean="0">
                <a:ea typeface=".VnTime" pitchFamily="34" charset="0"/>
                <a:cs typeface="Times New Roman" pitchFamily="18" charset="0"/>
              </a:rPr>
              <a:t>và cho trẻ chơi</a:t>
            </a:r>
            <a:endParaRPr lang="pt-BR" sz="2800" dirty="0" smtClean="0">
              <a:ea typeface=".VnTime" pitchFamily="34"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514600"/>
            <a:ext cx="8534400" cy="1470025"/>
          </a:xfrm>
        </p:spPr>
        <p:txBody>
          <a:bodyPr>
            <a:normAutofit fontScale="90000"/>
          </a:bodyPr>
          <a:lstStyle/>
          <a:p>
            <a:r>
              <a:rPr lang="en-US" sz="3600" b="1" dirty="0" smtClean="0">
                <a:solidFill>
                  <a:srgbClr val="7030A0"/>
                </a:solidFill>
                <a:effectLst>
                  <a:outerShdw blurRad="38100" dist="38100" dir="2700000" algn="tl">
                    <a:srgbClr val="000000">
                      <a:alpha val="43137"/>
                    </a:srgbClr>
                  </a:outerShdw>
                </a:effectLst>
                <a:latin typeface="+mn-lt"/>
              </a:rPr>
              <a:t>HỒI </a:t>
            </a:r>
            <a:r>
              <a:rPr lang="en-US" sz="3600" b="1" smtClean="0">
                <a:solidFill>
                  <a:srgbClr val="7030A0"/>
                </a:solidFill>
                <a:effectLst>
                  <a:outerShdw blurRad="38100" dist="38100" dir="2700000" algn="tl">
                    <a:srgbClr val="000000">
                      <a:alpha val="43137"/>
                    </a:srgbClr>
                  </a:outerShdw>
                </a:effectLst>
                <a:latin typeface="+mn-lt"/>
              </a:rPr>
              <a:t>TĨNH !</a:t>
            </a:r>
            <a:br>
              <a:rPr lang="en-US" sz="3600" b="1" smtClean="0">
                <a:solidFill>
                  <a:srgbClr val="7030A0"/>
                </a:solidFill>
                <a:effectLst>
                  <a:outerShdw blurRad="38100" dist="38100" dir="2700000" algn="tl">
                    <a:srgbClr val="000000">
                      <a:alpha val="43137"/>
                    </a:srgbClr>
                  </a:outerShdw>
                </a:effectLst>
                <a:latin typeface="+mn-lt"/>
              </a:rPr>
            </a:br>
            <a:r>
              <a:rPr lang="en-US" sz="3600">
                <a:latin typeface="+mn-lt"/>
              </a:rPr>
              <a:t>Cho trẻ đi nhẹ nhàng trong sân tập.</a:t>
            </a:r>
            <a:br>
              <a:rPr lang="en-US" sz="3600">
                <a:latin typeface="+mn-lt"/>
              </a:rPr>
            </a:br>
            <a:endParaRPr lang="en-US" sz="3600" b="1" dirty="0">
              <a:solidFill>
                <a:srgbClr val="7030A0"/>
              </a:solidFill>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0" b="-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676400"/>
            <a:ext cx="8534400" cy="2743200"/>
          </a:xfrm>
        </p:spPr>
        <p:txBody>
          <a:bodyPr>
            <a:normAutofit/>
          </a:bodyPr>
          <a:lstStyle/>
          <a:p>
            <a:r>
              <a:rPr lang="en-US" sz="3600" b="1" smtClean="0">
                <a:solidFill>
                  <a:srgbClr val="FF0000"/>
                </a:solidFill>
                <a:latin typeface="+mn-lt"/>
              </a:rPr>
              <a:t>Kết thúc giờ học!</a:t>
            </a:r>
            <a:endParaRPr lang="en-US" sz="3600" b="1" dirty="0">
              <a:solidFill>
                <a:srgbClr val="FF0000"/>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5" name="TextBox 4"/>
          <p:cNvSpPr txBox="1"/>
          <p:nvPr/>
        </p:nvSpPr>
        <p:spPr>
          <a:xfrm>
            <a:off x="857224" y="1357298"/>
            <a:ext cx="6858048" cy="4339650"/>
          </a:xfrm>
          <a:prstGeom prst="rect">
            <a:avLst/>
          </a:prstGeom>
          <a:noFill/>
        </p:spPr>
        <p:txBody>
          <a:bodyPr wrap="square" rtlCol="0">
            <a:spAutoFit/>
          </a:bodyPr>
          <a:lstStyle/>
          <a:p>
            <a:pPr marL="400050" indent="-400050">
              <a:buAutoNum type="romanUcPeriod"/>
            </a:pPr>
            <a:r>
              <a:rPr lang="en-US" sz="2800" b="1" dirty="0" smtClean="0"/>
              <a:t>MỤC ĐÍCH-YÊU CẦU:</a:t>
            </a:r>
          </a:p>
          <a:p>
            <a:pPr lvl="0" fontAlgn="base">
              <a:spcBef>
                <a:spcPct val="0"/>
              </a:spcBef>
              <a:spcAft>
                <a:spcPct val="0"/>
              </a:spcAft>
            </a:pPr>
            <a:r>
              <a:rPr lang="en-US" sz="2400" b="1" dirty="0" smtClean="0">
                <a:ea typeface="Times New Roman" pitchFamily="18" charset="0"/>
                <a:cs typeface="Times New Roman" pitchFamily="18" charset="0"/>
              </a:rPr>
              <a:t>* </a:t>
            </a:r>
            <a:r>
              <a:rPr lang="en-US" sz="2400" b="1" dirty="0" err="1" smtClean="0">
                <a:ea typeface="Times New Roman" pitchFamily="18" charset="0"/>
                <a:cs typeface="Times New Roman" pitchFamily="18" charset="0"/>
              </a:rPr>
              <a:t>Kiến</a:t>
            </a:r>
            <a:r>
              <a:rPr lang="en-US" sz="2400" b="1" dirty="0" smtClean="0">
                <a:ea typeface="Times New Roman" pitchFamily="18" charset="0"/>
                <a:cs typeface="Times New Roman" pitchFamily="18" charset="0"/>
              </a:rPr>
              <a:t> </a:t>
            </a:r>
            <a:r>
              <a:rPr lang="en-US" sz="2400" b="1" dirty="0" err="1" smtClean="0">
                <a:ea typeface="Times New Roman" pitchFamily="18" charset="0"/>
                <a:cs typeface="Times New Roman" pitchFamily="18" charset="0"/>
              </a:rPr>
              <a:t>thức</a:t>
            </a:r>
            <a:r>
              <a:rPr lang="en-US" sz="2400" dirty="0" smtClean="0">
                <a:ea typeface="Times New Roman" pitchFamily="18" charset="0"/>
                <a:cs typeface="Times New Roman" pitchFamily="18" charset="0"/>
              </a:rPr>
              <a:t>: </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a:t>
            </a:r>
            <a:r>
              <a:rPr lang="en-US" sz="2400" dirty="0" err="1" smtClean="0">
                <a:ea typeface=".VnTime" pitchFamily="34" charset="0"/>
                <a:cs typeface="Times New Roman" pitchFamily="18" charset="0"/>
              </a:rPr>
              <a:t>Trẻ</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nhớ</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tên</a:t>
            </a:r>
            <a:r>
              <a:rPr lang="en-US" sz="2400" dirty="0" smtClean="0">
                <a:ea typeface=".VnTime" pitchFamily="34" charset="0"/>
                <a:cs typeface="Times New Roman" pitchFamily="18" charset="0"/>
              </a:rPr>
              <a:t> BTPTC, </a:t>
            </a:r>
            <a:r>
              <a:rPr lang="en-US" sz="2400" dirty="0" err="1" smtClean="0">
                <a:ea typeface=".VnTime" pitchFamily="34" charset="0"/>
                <a:cs typeface="Times New Roman" pitchFamily="18" charset="0"/>
              </a:rPr>
              <a:t>tên</a:t>
            </a:r>
            <a:r>
              <a:rPr lang="en-US" sz="2400" dirty="0" smtClean="0">
                <a:ea typeface=".VnTime" pitchFamily="34" charset="0"/>
                <a:cs typeface="Times New Roman" pitchFamily="18" charset="0"/>
              </a:rPr>
              <a:t> VĐCB, </a:t>
            </a:r>
            <a:r>
              <a:rPr lang="en-US" sz="2400" dirty="0" err="1" smtClean="0">
                <a:ea typeface=".VnTime" pitchFamily="34" charset="0"/>
                <a:cs typeface="Times New Roman" pitchFamily="18" charset="0"/>
              </a:rPr>
              <a:t>tên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trò</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chơi</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Biết</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cách</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thực</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hiện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các</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vận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động</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Kỹ</a:t>
            </a: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năng</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Rèn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kỹ</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năng</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đi</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nghe</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theo</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hiệu</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lệnh</a:t>
            </a:r>
            <a:r>
              <a:rPr lang="en-US" sz="2400" dirty="0" smtClean="0">
                <a:ea typeface=".VnTime" pitchFamily="34" charset="0"/>
                <a:cs typeface="Times New Roman" pitchFamily="18" charset="0"/>
              </a:rPr>
              <a:t> </a:t>
            </a:r>
            <a:r>
              <a:rPr lang="en-US" sz="2400" err="1" smtClean="0">
                <a:ea typeface=".VnTime" pitchFamily="34" charset="0"/>
                <a:cs typeface="Times New Roman" pitchFamily="18" charset="0"/>
              </a:rPr>
              <a:t>của</a:t>
            </a:r>
            <a:r>
              <a:rPr lang="en-US" sz="2400" smtClean="0">
                <a:ea typeface=".VnTime" pitchFamily="34" charset="0"/>
                <a:cs typeface="Times New Roman" pitchFamily="18" charset="0"/>
              </a:rPr>
              <a:t> cô</a:t>
            </a:r>
            <a:r>
              <a:rPr lang="en-US" sz="240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Thái</a:t>
            </a: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độ</a:t>
            </a:r>
            <a:r>
              <a:rPr lang="en-US" sz="2400" b="1"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Trẻ</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ngoan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không</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xô</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đẩy</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bạn</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Hứng</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thú</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tham</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gia</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vào</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hoạt</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động</a:t>
            </a:r>
            <a:r>
              <a:rPr lang="en-US" sz="2400" dirty="0" smtClean="0">
                <a:ea typeface=".VnTime" pitchFamily="34" charset="0"/>
                <a:cs typeface="Times New Roman" pitchFamily="18" charset="0"/>
              </a:rPr>
              <a:t>.</a:t>
            </a:r>
            <a:endParaRPr lang="en-US" sz="2400" b="1" dirty="0" smtClean="0"/>
          </a:p>
          <a:p>
            <a:pPr marL="400050" indent="-400050">
              <a:buAutoNum type="romanUcPeriod"/>
            </a:pPr>
            <a:endParaRPr lang="en-US" sz="2000" b="1" dirty="0" smtClean="0"/>
          </a:p>
          <a:p>
            <a:pPr marL="400050" indent="-400050">
              <a:buAutoNum type="romanUcPeriod"/>
            </a:pPr>
            <a:endParaRPr lang="en-US" b="1" dirty="0" smtClean="0"/>
          </a:p>
          <a:p>
            <a:endParaRPr lang="vi-V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5" name="TextBox 4"/>
          <p:cNvSpPr txBox="1"/>
          <p:nvPr/>
        </p:nvSpPr>
        <p:spPr>
          <a:xfrm>
            <a:off x="1071538" y="2357430"/>
            <a:ext cx="6429420" cy="3046988"/>
          </a:xfrm>
          <a:prstGeom prst="rect">
            <a:avLst/>
          </a:prstGeom>
          <a:noFill/>
        </p:spPr>
        <p:txBody>
          <a:bodyPr wrap="square" rtlCol="0">
            <a:spAutoFit/>
          </a:bodyPr>
          <a:lstStyle/>
          <a:p>
            <a:pPr marL="342900" lvl="0" indent="-342900" fontAlgn="base">
              <a:spcBef>
                <a:spcPct val="0"/>
              </a:spcBef>
              <a:spcAft>
                <a:spcPct val="0"/>
              </a:spcAft>
              <a:buFont typeface="Arial" charset="0"/>
              <a:buChar char="•"/>
            </a:pPr>
            <a:r>
              <a:rPr lang="sv-SE" sz="2400" smtClean="0">
                <a:solidFill>
                  <a:schemeClr val="tx1">
                    <a:lumMod val="75000"/>
                    <a:lumOff val="25000"/>
                  </a:schemeClr>
                </a:solidFill>
                <a:ea typeface="Times New Roman" pitchFamily="18" charset="0"/>
                <a:cs typeface="Times New Roman" pitchFamily="18" charset="0"/>
              </a:rPr>
              <a:t>Đồ </a:t>
            </a:r>
            <a:r>
              <a:rPr lang="sv-SE" sz="2400" dirty="0" smtClean="0">
                <a:solidFill>
                  <a:schemeClr val="tx1">
                    <a:lumMod val="75000"/>
                    <a:lumOff val="25000"/>
                  </a:schemeClr>
                </a:solidFill>
                <a:ea typeface="Times New Roman" pitchFamily="18" charset="0"/>
                <a:cs typeface="Times New Roman" pitchFamily="18" charset="0"/>
              </a:rPr>
              <a:t>dùng của </a:t>
            </a:r>
            <a:r>
              <a:rPr lang="sv-SE" sz="2400" smtClean="0">
                <a:solidFill>
                  <a:schemeClr val="tx1">
                    <a:lumMod val="75000"/>
                    <a:lumOff val="25000"/>
                  </a:schemeClr>
                </a:solidFill>
                <a:ea typeface="Times New Roman" pitchFamily="18" charset="0"/>
                <a:cs typeface="Times New Roman" pitchFamily="18" charset="0"/>
              </a:rPr>
              <a:t>cô:</a:t>
            </a:r>
          </a:p>
          <a:p>
            <a:pPr marL="342900" lvl="0" indent="-342900" fontAlgn="base">
              <a:spcBef>
                <a:spcPct val="0"/>
              </a:spcBef>
              <a:spcAft>
                <a:spcPct val="0"/>
              </a:spcAft>
              <a:buFont typeface="Arial" charset="0"/>
              <a:buChar char="•"/>
            </a:pPr>
            <a:r>
              <a:rPr lang="sv-SE" sz="2400" smtClean="0">
                <a:solidFill>
                  <a:schemeClr val="tx1">
                    <a:lumMod val="75000"/>
                    <a:lumOff val="25000"/>
                  </a:schemeClr>
                </a:solidFill>
                <a:cs typeface="Times New Roman" pitchFamily="18" charset="0"/>
              </a:rPr>
              <a:t>Bảng tương tác, bài giảng điện tử.</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Nhạc tập thể dục cho trẻ (không lời) - Trang phục gọn gàng</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Vạch</a:t>
            </a:r>
            <a:r>
              <a:rPr lang="sv-SE" sz="2400" dirty="0" smtClean="0">
                <a:solidFill>
                  <a:schemeClr val="tx1">
                    <a:lumMod val="75000"/>
                    <a:lumOff val="25000"/>
                  </a:schemeClr>
                </a:solidFill>
                <a:ea typeface="Times New Roman" pitchFamily="18" charset="0"/>
                <a:cs typeface="Times New Roman" pitchFamily="18" charset="0"/>
              </a:rPr>
              <a:t> chuẩn, nhà bạn gấu, bạn búp bê cách vạch chuẩn khoảng 3-3,5m, xắc xô.</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Đồ dùng của trẻ:</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Trang phục gọn gàng.</a:t>
            </a:r>
            <a:endParaRPr lang="sv-SE" sz="2400" dirty="0" smtClean="0">
              <a:solidFill>
                <a:schemeClr val="tx1">
                  <a:lumMod val="75000"/>
                  <a:lumOff val="25000"/>
                </a:schemeClr>
              </a:solidFill>
              <a:cs typeface="Arial" pitchFamily="34" charset="0"/>
            </a:endParaRPr>
          </a:p>
        </p:txBody>
      </p:sp>
      <p:sp>
        <p:nvSpPr>
          <p:cNvPr id="7" name="TextBox 6"/>
          <p:cNvSpPr txBox="1"/>
          <p:nvPr/>
        </p:nvSpPr>
        <p:spPr>
          <a:xfrm>
            <a:off x="1142976" y="928670"/>
            <a:ext cx="6572296" cy="1415772"/>
          </a:xfrm>
          <a:prstGeom prst="rect">
            <a:avLst/>
          </a:prstGeom>
          <a:noFill/>
        </p:spPr>
        <p:txBody>
          <a:bodyPr wrap="square" rtlCol="0">
            <a:spAutoFit/>
          </a:bodyPr>
          <a:lstStyle/>
          <a:p>
            <a:endParaRPr lang="en-US" dirty="0" smtClean="0"/>
          </a:p>
          <a:p>
            <a:endParaRPr lang="en-US" dirty="0" smtClean="0"/>
          </a:p>
          <a:p>
            <a:endParaRPr lang="en-US" b="1" dirty="0" smtClean="0">
              <a:solidFill>
                <a:srgbClr val="FF0000"/>
              </a:solidFill>
            </a:endParaRPr>
          </a:p>
          <a:p>
            <a:r>
              <a:rPr lang="en-US" sz="3200" b="1" dirty="0" smtClean="0">
                <a:solidFill>
                  <a:srgbClr val="FF0000"/>
                </a:solidFill>
              </a:rPr>
              <a:t>II. CHUẨN BỊ</a:t>
            </a:r>
            <a:endParaRPr lang="vi-VN"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5" name="TextBox 4"/>
          <p:cNvSpPr txBox="1"/>
          <p:nvPr/>
        </p:nvSpPr>
        <p:spPr>
          <a:xfrm>
            <a:off x="785786" y="2285992"/>
            <a:ext cx="7286676" cy="1015663"/>
          </a:xfrm>
          <a:prstGeom prst="rect">
            <a:avLst/>
          </a:prstGeom>
          <a:noFill/>
        </p:spPr>
        <p:txBody>
          <a:bodyPr wrap="square" rtlCol="0">
            <a:spAutoFit/>
          </a:bodyPr>
          <a:lstStyle/>
          <a:p>
            <a:r>
              <a:rPr lang="vi-VN" sz="6000" dirty="0" smtClean="0"/>
              <a:t>CÁCH TIẾN HÀNH</a:t>
            </a:r>
            <a:endParaRPr lang="vi-VN"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style.rotation</p:attrName>
                                        </p:attrNameLst>
                                      </p:cBhvr>
                                      <p:tavLst>
                                        <p:tav tm="0">
                                          <p:val>
                                            <p:fltVal val="720"/>
                                          </p:val>
                                        </p:tav>
                                        <p:tav tm="100000">
                                          <p:val>
                                            <p:fltVal val="0"/>
                                          </p:val>
                                        </p:tav>
                                      </p:tavLst>
                                    </p:anim>
                                    <p:anim calcmode="lin" valueType="num">
                                      <p:cBhvr>
                                        <p:cTn id="9" dur="2000" fill="hold"/>
                                        <p:tgtEl>
                                          <p:spTgt spid="5"/>
                                        </p:tgtEl>
                                        <p:attrNameLst>
                                          <p:attrName>ppt_h</p:attrName>
                                        </p:attrNameLst>
                                      </p:cBhvr>
                                      <p:tavLst>
                                        <p:tav tm="0">
                                          <p:val>
                                            <p:fltVal val="0"/>
                                          </p:val>
                                        </p:tav>
                                        <p:tav tm="100000">
                                          <p:val>
                                            <p:strVal val="#ppt_h"/>
                                          </p:val>
                                        </p:tav>
                                      </p:tavLst>
                                    </p:anim>
                                    <p:anim calcmode="lin" valueType="num">
                                      <p:cBhvr>
                                        <p:cTn id="10"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1"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i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5" name="TextBox 4"/>
          <p:cNvSpPr txBox="1"/>
          <p:nvPr/>
        </p:nvSpPr>
        <p:spPr>
          <a:xfrm>
            <a:off x="928662" y="2143116"/>
            <a:ext cx="7572428" cy="3293209"/>
          </a:xfrm>
          <a:prstGeom prst="rect">
            <a:avLst/>
          </a:prstGeom>
          <a:noFill/>
        </p:spPr>
        <p:txBody>
          <a:bodyPr wrap="square" rtlCol="0">
            <a:spAutoFit/>
          </a:bodyPr>
          <a:lstStyle/>
          <a:p>
            <a:pPr lvl="0" algn="ctr" fontAlgn="base">
              <a:spcBef>
                <a:spcPct val="0"/>
              </a:spcBef>
              <a:spcAft>
                <a:spcPct val="0"/>
              </a:spcAft>
            </a:pPr>
            <a:r>
              <a:rPr lang="vi-VN" sz="4800" b="1" dirty="0" smtClean="0">
                <a:ea typeface="Times New Roman" pitchFamily="18" charset="0"/>
                <a:cs typeface="Times New Roman" pitchFamily="18" charset="0"/>
              </a:rPr>
              <a:t>Ổn định tổ </a:t>
            </a:r>
            <a:r>
              <a:rPr lang="vi-VN" sz="4800" b="1" smtClean="0">
                <a:ea typeface="Times New Roman" pitchFamily="18" charset="0"/>
                <a:cs typeface="Times New Roman" pitchFamily="18" charset="0"/>
              </a:rPr>
              <a:t>chức:</a:t>
            </a:r>
            <a:endParaRPr lang="en-US" sz="4800" b="1" smtClean="0">
              <a:ea typeface="Times New Roman" pitchFamily="18" charset="0"/>
              <a:cs typeface="Times New Roman" pitchFamily="18" charset="0"/>
            </a:endParaRPr>
          </a:p>
          <a:p>
            <a:pPr algn="ctr" fontAlgn="base">
              <a:spcBef>
                <a:spcPct val="0"/>
              </a:spcBef>
              <a:spcAft>
                <a:spcPct val="0"/>
              </a:spcAft>
            </a:pPr>
            <a:r>
              <a:rPr lang="en-US" sz="4000"/>
              <a:t>- Cô tập chung trẻ, cho trẻ chơi trò chơi: “ Tập tầm vông”, gây hứng thú cho trẻ trước khi tập thể dục.</a:t>
            </a:r>
            <a:endParaRPr lang="vi-VN" sz="4000"/>
          </a:p>
          <a:p>
            <a:pPr lvl="0" algn="ctr" fontAlgn="base">
              <a:spcBef>
                <a:spcPct val="0"/>
              </a:spcBef>
              <a:spcAft>
                <a:spcPct val="0"/>
              </a:spcAft>
            </a:pPr>
            <a:endParaRPr lang="vi-VN" sz="4000" dirty="0" smtClean="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fmla="#ppt_w*sin(2.5*pi*$)">
                                          <p:val>
                                            <p:fltVal val="0"/>
                                          </p:val>
                                        </p:tav>
                                        <p:tav tm="100000">
                                          <p:val>
                                            <p:fltVal val="1"/>
                                          </p:val>
                                        </p:tav>
                                      </p:tavLst>
                                    </p:anim>
                                    <p:anim calcmode="lin" valueType="num">
                                      <p:cBhvr>
                                        <p:cTn id="8" dur="5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6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71600" y="476672"/>
            <a:ext cx="7772400" cy="1524000"/>
          </a:xfrm>
        </p:spPr>
        <p:txBody>
          <a:bodyPr>
            <a:normAutofit/>
          </a:bodyPr>
          <a:lstStyle/>
          <a:p>
            <a:r>
              <a:rPr lang="en-US" sz="7200" b="1" dirty="0" smtClean="0">
                <a:solidFill>
                  <a:schemeClr val="accent6">
                    <a:lumMod val="75000"/>
                  </a:schemeClr>
                </a:solidFill>
                <a:latin typeface="+mn-lt"/>
              </a:rPr>
              <a:t>KHỞI ĐỘNG !</a:t>
            </a:r>
            <a:endParaRPr lang="en-US" sz="7200" b="1" dirty="0">
              <a:solidFill>
                <a:schemeClr val="accent6">
                  <a:lumMod val="75000"/>
                </a:schemeClr>
              </a:solidFill>
              <a:latin typeface="+mn-lt"/>
            </a:endParaRPr>
          </a:p>
        </p:txBody>
      </p:sp>
      <p:sp>
        <p:nvSpPr>
          <p:cNvPr id="4" name="TextBox 3"/>
          <p:cNvSpPr txBox="1"/>
          <p:nvPr/>
        </p:nvSpPr>
        <p:spPr>
          <a:xfrm>
            <a:off x="500034" y="2857496"/>
            <a:ext cx="7572428" cy="830997"/>
          </a:xfrm>
          <a:prstGeom prst="rect">
            <a:avLst/>
          </a:prstGeom>
          <a:noFill/>
        </p:spPr>
        <p:txBody>
          <a:bodyPr wrap="square" rtlCol="0">
            <a:spAutoFit/>
          </a:bodyPr>
          <a:lstStyle/>
          <a:p>
            <a:pPr lvl="0" algn="ctr" fontAlgn="base">
              <a:spcBef>
                <a:spcPct val="0"/>
              </a:spcBef>
              <a:spcAft>
                <a:spcPct val="0"/>
              </a:spcAft>
            </a:pPr>
            <a:r>
              <a:rPr lang="pt-BR" sz="2400" dirty="0" smtClean="0">
                <a:ea typeface=".VnTime" pitchFamily="34" charset="0"/>
                <a:cs typeface="Times New Roman" pitchFamily="18" charset="0"/>
              </a:rPr>
              <a:t>Cô và trẻ đi thường, chạy, chạy nhanh, chạy chậm, đi thường quanh sân, đứng thành vòng tròn.</a:t>
            </a:r>
            <a:endParaRPr lang="pt-BR" sz="3200" dirty="0" smtClean="0">
              <a:cs typeface="Arial" pitchFamily="34" charset="0"/>
            </a:endParaRPr>
          </a:p>
        </p:txBody>
      </p:sp>
      <p:pic>
        <p:nvPicPr>
          <p:cNvPr id="6" name="đi vòng tròn - đoàn tàu nhỏ xíu">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72200" y="5638800"/>
            <a:ext cx="609600" cy="6096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9769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6"/>
                </p:tgtEl>
              </p:cMediaNode>
            </p:audio>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4282" y="571481"/>
            <a:ext cx="8624918" cy="1143008"/>
          </a:xfrm>
        </p:spPr>
        <p:txBody>
          <a:bodyPr/>
          <a:lstStyle/>
          <a:p>
            <a:r>
              <a:rPr lang="en-US" b="1" dirty="0" smtClean="0">
                <a:solidFill>
                  <a:srgbClr val="0070C0"/>
                </a:solidFill>
                <a:effectLst>
                  <a:outerShdw blurRad="38100" dist="38100" dir="2700000" algn="tl">
                    <a:srgbClr val="000000">
                      <a:alpha val="43137"/>
                    </a:srgbClr>
                  </a:outerShdw>
                </a:effectLst>
                <a:latin typeface="+mn-lt"/>
              </a:rPr>
              <a:t>BÀI TẬP PHÁT TRIỂN CHUNG !</a:t>
            </a:r>
            <a:endParaRPr lang="en-US" b="1" dirty="0">
              <a:solidFill>
                <a:srgbClr val="0070C0"/>
              </a:solidFill>
              <a:effectLst>
                <a:outerShdw blurRad="38100" dist="38100" dir="2700000" algn="tl">
                  <a:srgbClr val="000000">
                    <a:alpha val="43137"/>
                  </a:srgbClr>
                </a:outerShdw>
              </a:effectLst>
              <a:latin typeface="+mn-lt"/>
            </a:endParaRPr>
          </a:p>
        </p:txBody>
      </p:sp>
      <p:sp>
        <p:nvSpPr>
          <p:cNvPr id="5" name="TextBox 4"/>
          <p:cNvSpPr txBox="1"/>
          <p:nvPr/>
        </p:nvSpPr>
        <p:spPr>
          <a:xfrm>
            <a:off x="1000100" y="2214554"/>
            <a:ext cx="7286676" cy="1815882"/>
          </a:xfrm>
          <a:prstGeom prst="rect">
            <a:avLst/>
          </a:prstGeom>
          <a:noFill/>
        </p:spPr>
        <p:txBody>
          <a:bodyPr wrap="square" rtlCol="0">
            <a:spAutoFit/>
          </a:bodyPr>
          <a:lstStyle/>
          <a:p>
            <a:pPr lvl="0" eaLnBrk="0" fontAlgn="base" hangingPunct="0">
              <a:spcBef>
                <a:spcPct val="0"/>
              </a:spcBef>
              <a:spcAft>
                <a:spcPct val="0"/>
              </a:spcAft>
            </a:pPr>
            <a:r>
              <a:rPr lang="pt-BR" sz="2800" smtClean="0">
                <a:solidFill>
                  <a:schemeClr val="tx1">
                    <a:lumMod val="85000"/>
                    <a:lumOff val="15000"/>
                  </a:schemeClr>
                </a:solidFill>
                <a:ea typeface="Times New Roman" pitchFamily="18" charset="0"/>
                <a:cs typeface="Times New Roman" pitchFamily="18" charset="0"/>
              </a:rPr>
              <a:t>ĐT1</a:t>
            </a:r>
            <a:r>
              <a:rPr lang="pt-BR" sz="2800" dirty="0" smtClean="0">
                <a:solidFill>
                  <a:schemeClr val="tx1">
                    <a:lumMod val="85000"/>
                    <a:lumOff val="15000"/>
                  </a:schemeClr>
                </a:solidFill>
                <a:ea typeface="Times New Roman" pitchFamily="18" charset="0"/>
                <a:cs typeface="Times New Roman" pitchFamily="18" charset="0"/>
              </a:rPr>
              <a:t>: Tay đưa ra trước, sau  (4l x 2n). </a:t>
            </a:r>
            <a:endParaRPr lang="vi-VN" sz="2000" dirty="0" smtClean="0">
              <a:solidFill>
                <a:schemeClr val="tx1">
                  <a:lumMod val="85000"/>
                  <a:lumOff val="15000"/>
                </a:schemeClr>
              </a:solidFill>
              <a:cs typeface="Arial" pitchFamily="34" charset="0"/>
            </a:endParaRPr>
          </a:p>
          <a:p>
            <a:pPr lvl="0" eaLnBrk="0" fontAlgn="base" hangingPunct="0">
              <a:spcBef>
                <a:spcPct val="0"/>
              </a:spcBef>
              <a:spcAft>
                <a:spcPct val="0"/>
              </a:spcAft>
            </a:pPr>
            <a:r>
              <a:rPr lang="pt-BR" sz="2800" dirty="0" smtClean="0">
                <a:solidFill>
                  <a:schemeClr val="tx1">
                    <a:lumMod val="85000"/>
                    <a:lumOff val="15000"/>
                  </a:schemeClr>
                </a:solidFill>
                <a:ea typeface="Times New Roman" pitchFamily="18" charset="0"/>
                <a:cs typeface="Times New Roman" pitchFamily="18" charset="0"/>
              </a:rPr>
              <a:t>ĐT2: Nhún chân (6l x 2n)   </a:t>
            </a:r>
            <a:endParaRPr lang="vi-VN" sz="2000" dirty="0" smtClean="0">
              <a:solidFill>
                <a:schemeClr val="tx1">
                  <a:lumMod val="85000"/>
                  <a:lumOff val="15000"/>
                </a:schemeClr>
              </a:solidFill>
              <a:cs typeface="Arial" pitchFamily="34" charset="0"/>
            </a:endParaRPr>
          </a:p>
          <a:p>
            <a:pPr lvl="0" eaLnBrk="0" fontAlgn="base" hangingPunct="0">
              <a:spcBef>
                <a:spcPct val="0"/>
              </a:spcBef>
              <a:spcAft>
                <a:spcPct val="0"/>
              </a:spcAft>
            </a:pPr>
            <a:r>
              <a:rPr lang="pt-BR" sz="2800" dirty="0" smtClean="0">
                <a:solidFill>
                  <a:schemeClr val="tx1">
                    <a:lumMod val="85000"/>
                    <a:lumOff val="15000"/>
                  </a:schemeClr>
                </a:solidFill>
                <a:ea typeface="Times New Roman" pitchFamily="18" charset="0"/>
                <a:cs typeface="Times New Roman" pitchFamily="18" charset="0"/>
              </a:rPr>
              <a:t>ĐT3: Tay đưa lên cao, cúi gập (4l x 2n). </a:t>
            </a:r>
            <a:endParaRPr lang="vi-VN" sz="2000" dirty="0" smtClean="0">
              <a:solidFill>
                <a:schemeClr val="tx1">
                  <a:lumMod val="85000"/>
                  <a:lumOff val="15000"/>
                </a:schemeClr>
              </a:solidFill>
              <a:cs typeface="Arial" pitchFamily="34" charset="0"/>
            </a:endParaRPr>
          </a:p>
          <a:p>
            <a:pPr lvl="0" eaLnBrk="0" fontAlgn="base" hangingPunct="0">
              <a:spcBef>
                <a:spcPct val="0"/>
              </a:spcBef>
              <a:spcAft>
                <a:spcPct val="0"/>
              </a:spcAft>
            </a:pPr>
            <a:r>
              <a:rPr lang="pt-BR" sz="2800" dirty="0" smtClean="0">
                <a:solidFill>
                  <a:schemeClr val="tx1">
                    <a:lumMod val="85000"/>
                    <a:lumOff val="15000"/>
                  </a:schemeClr>
                </a:solidFill>
                <a:ea typeface="Times New Roman" pitchFamily="18" charset="0"/>
                <a:cs typeface="Times New Roman" pitchFamily="18" charset="0"/>
              </a:rPr>
              <a:t>ĐT4: Bật </a:t>
            </a:r>
            <a:r>
              <a:rPr lang="pt-BR" sz="2800" smtClean="0">
                <a:solidFill>
                  <a:schemeClr val="tx1">
                    <a:lumMod val="85000"/>
                    <a:lumOff val="15000"/>
                  </a:schemeClr>
                </a:solidFill>
                <a:ea typeface="Times New Roman" pitchFamily="18" charset="0"/>
                <a:cs typeface="Times New Roman" pitchFamily="18" charset="0"/>
              </a:rPr>
              <a:t>tại chỗ(6l </a:t>
            </a:r>
            <a:r>
              <a:rPr lang="pt-BR" sz="2800" dirty="0" smtClean="0">
                <a:solidFill>
                  <a:schemeClr val="tx1">
                    <a:lumMod val="85000"/>
                    <a:lumOff val="15000"/>
                  </a:schemeClr>
                </a:solidFill>
                <a:ea typeface="Times New Roman" pitchFamily="18" charset="0"/>
                <a:cs typeface="Times New Roman" pitchFamily="18" charset="0"/>
              </a:rPr>
              <a:t>x 2n)   </a:t>
            </a:r>
            <a:endParaRPr lang="pt-BR" sz="3600" dirty="0" smtClean="0">
              <a:solidFill>
                <a:schemeClr val="tx1">
                  <a:lumMod val="85000"/>
                  <a:lumOff val="15000"/>
                </a:schemeClr>
              </a:solidFill>
              <a:cs typeface="Arial" pitchFamily="34" charset="0"/>
            </a:endParaRPr>
          </a:p>
        </p:txBody>
      </p:sp>
      <p:pic>
        <p:nvPicPr>
          <p:cNvPr id="4" name="[Nhạc không lời] Tập đếm be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473014" y="4681518"/>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631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4"/>
                </p:tgtEl>
              </p:cMediaNode>
            </p:audio>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3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892480" cy="864096"/>
          </a:xfrm>
        </p:spPr>
        <p:txBody>
          <a:bodyPr>
            <a:normAutofit fontScale="90000"/>
          </a:bodyPr>
          <a:lstStyle/>
          <a:p>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a:solidFill>
                  <a:srgbClr val="FF0000"/>
                </a:solidFill>
                <a:effectLst>
                  <a:outerShdw blurRad="38100" dist="38100" dir="2700000" algn="tl">
                    <a:srgbClr val="000000">
                      <a:alpha val="43137"/>
                    </a:srgbClr>
                  </a:outerShdw>
                </a:effectLst>
                <a:latin typeface="+mn-lt"/>
              </a:rPr>
              <a:t/>
            </a:r>
            <a:br>
              <a:rPr lang="en-US" sz="4000" b="1">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a:solidFill>
                  <a:srgbClr val="FF0000"/>
                </a:solidFill>
                <a:effectLst>
                  <a:outerShdw blurRad="38100" dist="38100" dir="2700000" algn="tl">
                    <a:srgbClr val="000000">
                      <a:alpha val="43137"/>
                    </a:srgbClr>
                  </a:outerShdw>
                </a:effectLst>
                <a:latin typeface="+mn-lt"/>
              </a:rPr>
              <a:t/>
            </a:r>
            <a:br>
              <a:rPr lang="en-US" sz="4000" b="1">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VẬN </a:t>
            </a:r>
            <a:r>
              <a:rPr lang="en-US" sz="4000" b="1" dirty="0" smtClean="0">
                <a:solidFill>
                  <a:srgbClr val="FF0000"/>
                </a:solidFill>
                <a:effectLst>
                  <a:outerShdw blurRad="38100" dist="38100" dir="2700000" algn="tl">
                    <a:srgbClr val="000000">
                      <a:alpha val="43137"/>
                    </a:srgbClr>
                  </a:outerShdw>
                </a:effectLst>
                <a:latin typeface="+mn-lt"/>
              </a:rPr>
              <a:t>ĐỘNG CƠ BẢN:</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a:t>
            </a:r>
            <a:r>
              <a:rPr lang="en-US" sz="4000" b="1" dirty="0" err="1" smtClean="0">
                <a:solidFill>
                  <a:srgbClr val="FF0000"/>
                </a:solidFill>
                <a:effectLst>
                  <a:outerShdw blurRad="38100" dist="38100" dir="2700000" algn="tl">
                    <a:srgbClr val="000000">
                      <a:alpha val="43137"/>
                    </a:srgbClr>
                  </a:outerShdw>
                </a:effectLst>
                <a:latin typeface="+mn-lt"/>
              </a:rPr>
              <a:t>Đi</a:t>
            </a:r>
            <a:r>
              <a:rPr lang="en-US" sz="4000" b="1" dirty="0" smtClean="0">
                <a:solidFill>
                  <a:srgbClr val="FF0000"/>
                </a:solidFill>
                <a:effectLst>
                  <a:outerShdw blurRad="38100" dist="38100" dir="2700000" algn="tl">
                    <a:srgbClr val="000000">
                      <a:alpha val="43137"/>
                    </a:srgbClr>
                  </a:outerShdw>
                </a:effectLst>
                <a:latin typeface="+mn-lt"/>
              </a:rPr>
              <a:t> </a:t>
            </a:r>
            <a:r>
              <a:rPr lang="en-US" sz="4000" b="1" dirty="0" err="1" smtClean="0">
                <a:solidFill>
                  <a:srgbClr val="FF0000"/>
                </a:solidFill>
                <a:effectLst>
                  <a:outerShdw blurRad="38100" dist="38100" dir="2700000" algn="tl">
                    <a:srgbClr val="000000">
                      <a:alpha val="43137"/>
                    </a:srgbClr>
                  </a:outerShdw>
                </a:effectLst>
                <a:latin typeface="+mn-lt"/>
              </a:rPr>
              <a:t>theo</a:t>
            </a:r>
            <a:r>
              <a:rPr lang="en-US" sz="4000" b="1" dirty="0" smtClean="0">
                <a:solidFill>
                  <a:srgbClr val="FF0000"/>
                </a:solidFill>
                <a:effectLst>
                  <a:outerShdw blurRad="38100" dist="38100" dir="2700000" algn="tl">
                    <a:srgbClr val="000000">
                      <a:alpha val="43137"/>
                    </a:srgbClr>
                  </a:outerShdw>
                </a:effectLst>
                <a:latin typeface="+mn-lt"/>
              </a:rPr>
              <a:t> </a:t>
            </a:r>
            <a:r>
              <a:rPr lang="en-US" sz="4000" b="1" dirty="0" err="1" smtClean="0">
                <a:solidFill>
                  <a:srgbClr val="FF0000"/>
                </a:solidFill>
                <a:effectLst>
                  <a:outerShdw blurRad="38100" dist="38100" dir="2700000" algn="tl">
                    <a:srgbClr val="000000">
                      <a:alpha val="43137"/>
                    </a:srgbClr>
                  </a:outerShdw>
                </a:effectLst>
                <a:latin typeface="+mn-lt"/>
              </a:rPr>
              <a:t>hiệu</a:t>
            </a:r>
            <a:r>
              <a:rPr lang="en-US" sz="4000" b="1" dirty="0" smtClean="0">
                <a:solidFill>
                  <a:srgbClr val="FF0000"/>
                </a:solidFill>
                <a:effectLst>
                  <a:outerShdw blurRad="38100" dist="38100" dir="2700000" algn="tl">
                    <a:srgbClr val="000000">
                      <a:alpha val="43137"/>
                    </a:srgbClr>
                  </a:outerShdw>
                </a:effectLst>
                <a:latin typeface="+mn-lt"/>
              </a:rPr>
              <a:t> </a:t>
            </a:r>
            <a:r>
              <a:rPr lang="en-US" sz="4000" b="1" dirty="0" err="1" smtClean="0">
                <a:solidFill>
                  <a:srgbClr val="FF0000"/>
                </a:solidFill>
                <a:effectLst>
                  <a:outerShdw blurRad="38100" dist="38100" dir="2700000" algn="tl">
                    <a:srgbClr val="000000">
                      <a:alpha val="43137"/>
                    </a:srgbClr>
                  </a:outerShdw>
                </a:effectLst>
                <a:latin typeface="+mn-lt"/>
              </a:rPr>
              <a:t>lệnh</a:t>
            </a:r>
            <a:r>
              <a:rPr lang="en-US" sz="4000" b="1" dirty="0" smtClean="0">
                <a:solidFill>
                  <a:srgbClr val="FF0000"/>
                </a:solidFill>
                <a:effectLst>
                  <a:outerShdw blurRad="38100" dist="38100" dir="2700000" algn="tl">
                    <a:srgbClr val="000000">
                      <a:alpha val="43137"/>
                    </a:srgbClr>
                  </a:outerShdw>
                </a:effectLst>
                <a:latin typeface="+mn-lt"/>
              </a:rPr>
              <a:t>”</a:t>
            </a:r>
            <a:br>
              <a:rPr lang="en-US" sz="4000" b="1" dirty="0" smtClean="0">
                <a:solidFill>
                  <a:srgbClr val="FF0000"/>
                </a:solidFill>
                <a:effectLst>
                  <a:outerShdw blurRad="38100" dist="38100" dir="2700000" algn="tl">
                    <a:srgbClr val="000000">
                      <a:alpha val="43137"/>
                    </a:srgbClr>
                  </a:outerShdw>
                </a:effectLst>
                <a:latin typeface="+mn-lt"/>
              </a:rPr>
            </a:br>
            <a:r>
              <a:rPr lang="pt-BR" sz="4000" smtClean="0">
                <a:latin typeface="+mn-lt"/>
              </a:rPr>
              <a:t> </a:t>
            </a:r>
            <a:r>
              <a:rPr lang="pt-BR" sz="2700" smtClean="0">
                <a:latin typeface="+mn-lt"/>
              </a:rPr>
              <a:t>Cô </a:t>
            </a:r>
            <a:r>
              <a:rPr lang="pt-BR" sz="2700" dirty="0" smtClean="0">
                <a:latin typeface="+mn-lt"/>
              </a:rPr>
              <a:t>giới thiệu tên VĐCB; Cô làm mẫu lần 1: Hỏi trẻ tên bài tập</a:t>
            </a:r>
            <a:r>
              <a:rPr lang="vi-VN" sz="2700" dirty="0" smtClean="0">
                <a:latin typeface="+mn-lt"/>
              </a:rPr>
              <a:t/>
            </a:r>
            <a:br>
              <a:rPr lang="vi-VN" sz="2700" dirty="0" smtClean="0">
                <a:latin typeface="+mn-lt"/>
              </a:rPr>
            </a:br>
            <a:r>
              <a:rPr lang="pt-BR" sz="2700" dirty="0" smtClean="0">
                <a:latin typeface="+mn-lt"/>
              </a:rPr>
              <a:t> Cô làm mẫu lần 2: Chậm kết hợp phân tích động tác: TTCB: Cô đứng trước vạch chuẩn mắt nhìn thẳng, 2 tay buông tự nhiên. Khi có hiệu lệnh: “ Đi</a:t>
            </a:r>
            <a:r>
              <a:rPr lang="pt-BR" sz="2700" smtClean="0">
                <a:latin typeface="+mn-lt"/>
              </a:rPr>
              <a:t>”, cô đi </a:t>
            </a:r>
            <a:r>
              <a:rPr lang="pt-BR" sz="2700" dirty="0" smtClean="0">
                <a:latin typeface="+mn-lt"/>
              </a:rPr>
              <a:t>thẳng hướng về phía trước, khi có hiệu lệnh “Đi về phía nhà bạn Gấu”, cô nhẹ nhàng xoay người và đi thẳng về phía đặt bạn Gấu. Khi có hiệu lệnh “Đi về phía nhà bạn búp bê”, cô đi thẳng về phía nhà bạn búp bê. Khi đi không dừng lại giữa chừng, bước chân ngay ngắn, không cúi đầu. Sau khi làm xong thì về cuối hàng đứng chờ đến lượt mình. </a:t>
            </a:r>
            <a:endParaRPr lang="en-US" sz="4000" b="1" dirty="0">
              <a:solidFill>
                <a:srgbClr val="FF0000"/>
              </a:solidFill>
              <a:effectLst>
                <a:outerShdw blurRad="38100" dist="38100" dir="2700000" algn="tl">
                  <a:srgbClr val="000000">
                    <a:alpha val="43137"/>
                  </a:srgbClr>
                </a:outerShdw>
              </a:effectLst>
              <a:latin typeface="+mn-lt"/>
            </a:endParaRPr>
          </a:p>
        </p:txBody>
      </p:sp>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44000"/>
            <a:lum/>
          </a:blip>
          <a:srcRect/>
          <a:stretch>
            <a:fillRect l="-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514600"/>
            <a:ext cx="8001000" cy="1913965"/>
          </a:xfrm>
        </p:spPr>
        <p:txBody>
          <a:bodyPr>
            <a:noAutofit/>
          </a:bodyPr>
          <a:lstStyle/>
          <a:p>
            <a:pPr algn="l"/>
            <a:r>
              <a:rPr lang="en-US" sz="2400" smtClean="0">
                <a:latin typeface="+mn-lt"/>
              </a:rPr>
              <a:t>      - </a:t>
            </a:r>
            <a:r>
              <a:rPr lang="en-US" sz="2400">
                <a:latin typeface="+mn-lt"/>
              </a:rPr>
              <a:t>Cô cho 1 trẻ lên làm mẫu cho bạn nhận xét bạn tâp.</a:t>
            </a:r>
            <a:r>
              <a:rPr lang="en-US" sz="3600"/>
              <a:t> </a:t>
            </a:r>
            <a:br>
              <a:rPr lang="en-US" sz="3600"/>
            </a:br>
            <a:r>
              <a:rPr lang="en-US" sz="3600" smtClean="0"/>
              <a:t>    </a:t>
            </a:r>
            <a:r>
              <a:rPr lang="en-US" sz="2400" smtClean="0">
                <a:latin typeface="+mn-lt"/>
              </a:rPr>
              <a:t>+ </a:t>
            </a:r>
            <a:r>
              <a:rPr lang="en-US" sz="2400">
                <a:latin typeface="+mn-lt"/>
              </a:rPr>
              <a:t>Lần 1: cho 2trẻ/lần (Cô sửa sai cho </a:t>
            </a:r>
            <a:r>
              <a:rPr lang="en-US" sz="2400" smtClean="0">
                <a:latin typeface="+mn-lt"/>
              </a:rPr>
              <a:t>trẻ)</a:t>
            </a:r>
            <a:br>
              <a:rPr lang="en-US" sz="2400" smtClean="0">
                <a:latin typeface="+mn-lt"/>
              </a:rPr>
            </a:br>
            <a:r>
              <a:rPr lang="en-US" sz="2400" smtClean="0">
                <a:latin typeface="+mn-lt"/>
              </a:rPr>
              <a:t>       + </a:t>
            </a:r>
            <a:r>
              <a:rPr lang="en-US" sz="2400">
                <a:latin typeface="+mn-lt"/>
              </a:rPr>
              <a:t>Lần 2: Cho 2 tổ thi đua </a:t>
            </a:r>
            <a:r>
              <a:rPr lang="en-US" sz="3600" smtClean="0"/>
              <a:t>.</a:t>
            </a:r>
            <a:r>
              <a:rPr lang="en-US" sz="3600"/>
              <a:t/>
            </a:r>
            <a:br>
              <a:rPr lang="en-US" sz="3600"/>
            </a:br>
            <a:endParaRPr lang="en-US" sz="3600" b="1" dirty="0">
              <a:solidFill>
                <a:srgbClr val="7030A0"/>
              </a:solidFill>
              <a:effectLst>
                <a:outerShdw blurRad="38100" dist="38100" dir="2700000" algn="tl">
                  <a:srgbClr val="000000">
                    <a:alpha val="43137"/>
                  </a:srgbClr>
                </a:outerShdw>
              </a:effectLst>
              <a:latin typeface="+mn-lt"/>
            </a:endParaRPr>
          </a:p>
        </p:txBody>
      </p:sp>
      <p:pic>
        <p:nvPicPr>
          <p:cNvPr id="5" name="Bé khỏe bé ngoan (Be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4724400"/>
            <a:ext cx="609600" cy="609600"/>
          </a:xfrm>
          <a:prstGeom prst="rect">
            <a:avLst/>
          </a:prstGeom>
        </p:spPr>
      </p:pic>
      <p:sp>
        <p:nvSpPr>
          <p:cNvPr id="3" name="Rectangle 2"/>
          <p:cNvSpPr/>
          <p:nvPr/>
        </p:nvSpPr>
        <p:spPr>
          <a:xfrm>
            <a:off x="2915816" y="1268760"/>
            <a:ext cx="3240360" cy="584775"/>
          </a:xfrm>
          <a:prstGeom prst="rect">
            <a:avLst/>
          </a:prstGeom>
        </p:spPr>
        <p:txBody>
          <a:bodyPr wrap="square">
            <a:spAutoFit/>
          </a:bodyPr>
          <a:lstStyle/>
          <a:p>
            <a:r>
              <a:rPr lang="en-US" sz="3200" b="1">
                <a:solidFill>
                  <a:srgbClr val="7030A0"/>
                </a:solidFill>
                <a:effectLst>
                  <a:outerShdw blurRad="38100" dist="38100" dir="2700000" algn="tl">
                    <a:srgbClr val="000000">
                      <a:alpha val="43137"/>
                    </a:srgbClr>
                  </a:outerShdw>
                </a:effectLst>
              </a:rPr>
              <a:t>Trẻ thực hiện</a:t>
            </a:r>
            <a:endParaRPr 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102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502</TotalTime>
  <Words>360</Words>
  <Application>Microsoft Office PowerPoint</Application>
  <PresentationFormat>On-screen Show (4:3)</PresentationFormat>
  <Paragraphs>54</Paragraphs>
  <Slides>12</Slides>
  <Notes>1</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.VnTime</vt: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KHỞI ĐỘNG !</vt:lpstr>
      <vt:lpstr>BÀI TẬP PHÁT TRIỂN CHUNG !</vt:lpstr>
      <vt:lpstr>           VẬN ĐỘNG CƠ BẢN: “Đi theo hiệu lệnh”  Cô giới thiệu tên VĐCB; Cô làm mẫu lần 1: Hỏi trẻ tên bài tập  Cô làm mẫu lần 2: Chậm kết hợp phân tích động tác: TTCB: Cô đứng trước vạch chuẩn mắt nhìn thẳng, 2 tay buông tự nhiên. Khi có hiệu lệnh: “ Đi”, cô đi thẳng hướng về phía trước, khi có hiệu lệnh “Đi về phía nhà bạn Gấu”, cô nhẹ nhàng xoay người và đi thẳng về phía đặt bạn Gấu. Khi có hiệu lệnh “Đi về phía nhà bạn búp bê”, cô đi thẳng về phía nhà bạn búp bê. Khi đi không dừng lại giữa chừng, bước chân ngay ngắn, không cúi đầu. Sau khi làm xong thì về cuối hàng đứng chờ đến lượt mình. </vt:lpstr>
      <vt:lpstr>      - Cô cho 1 trẻ lên làm mẫu cho bạn nhận xét bạn tâp.      + Lần 1: cho 2trẻ/lần (Cô sửa sai cho trẻ)        + Lần 2: Cho 2 tổ thi đua . </vt:lpstr>
      <vt:lpstr>TRÒ CHƠI VẬN ĐỘNG !!</vt:lpstr>
      <vt:lpstr>HỒI TĨNH ! Cho trẻ đi nhẹ nhàng trong sân tập. </vt:lpstr>
      <vt:lpstr>Kết thúc giờ học!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MayTinhDucDung</dc:creator>
  <cp:lastModifiedBy>Lop D2</cp:lastModifiedBy>
  <cp:revision>44</cp:revision>
  <dcterms:created xsi:type="dcterms:W3CDTF">2018-04-14T01:34:07Z</dcterms:created>
  <dcterms:modified xsi:type="dcterms:W3CDTF">2023-06-23T05:47:39Z</dcterms:modified>
</cp:coreProperties>
</file>