
<file path=[Content_Types].xml><?xml version="1.0" encoding="utf-8"?>
<Types xmlns="http://schemas.openxmlformats.org/package/2006/content-types">
  <Default Extension="mp3" ContentType="audio/mpeg"/>
  <Default Extension="png" ContentType="image/png"/>
  <Default Extension="jfif" ContentType="image/jpeg"/>
  <Default Extension="m4a" ContentType="audio/mp4"/>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7" r:id="rId1"/>
  </p:sldMasterIdLst>
  <p:sldIdLst>
    <p:sldId id="256" r:id="rId2"/>
    <p:sldId id="312" r:id="rId3"/>
    <p:sldId id="284" r:id="rId4"/>
    <p:sldId id="313" r:id="rId5"/>
    <p:sldId id="258" r:id="rId6"/>
    <p:sldId id="295" r:id="rId7"/>
    <p:sldId id="276" r:id="rId8"/>
    <p:sldId id="259" r:id="rId9"/>
    <p:sldId id="285" r:id="rId10"/>
    <p:sldId id="296" r:id="rId11"/>
    <p:sldId id="297" r:id="rId12"/>
    <p:sldId id="277" r:id="rId13"/>
    <p:sldId id="289" r:id="rId14"/>
    <p:sldId id="282" r:id="rId15"/>
    <p:sldId id="300" r:id="rId16"/>
    <p:sldId id="301" r:id="rId17"/>
    <p:sldId id="302" r:id="rId18"/>
    <p:sldId id="303" r:id="rId19"/>
    <p:sldId id="290" r:id="rId20"/>
    <p:sldId id="304" r:id="rId21"/>
    <p:sldId id="305" r:id="rId22"/>
    <p:sldId id="306" r:id="rId23"/>
    <p:sldId id="307" r:id="rId24"/>
    <p:sldId id="280" r:id="rId25"/>
    <p:sldId id="308" r:id="rId26"/>
    <p:sldId id="286" r:id="rId27"/>
    <p:sldId id="309" r:id="rId28"/>
    <p:sldId id="283" r:id="rId29"/>
    <p:sldId id="288" r:id="rId30"/>
    <p:sldId id="311" r:id="rId31"/>
    <p:sldId id="294" r:id="rId32"/>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78" autoAdjust="0"/>
    <p:restoredTop sz="94660"/>
  </p:normalViewPr>
  <p:slideViewPr>
    <p:cSldViewPr snapToGrid="0">
      <p:cViewPr varScale="1">
        <p:scale>
          <a:sx n="79" d="100"/>
          <a:sy n="79" d="100"/>
        </p:scale>
        <p:origin x="15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FC0DED-7638-486D-AF0A-0629BB708A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xmlns="" id="{3DB7118D-6035-4442-9DF9-7769BB8717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xmlns="" id="{6F842565-4754-44D0-84B6-9FD2A95C1F95}"/>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5" name="Footer Placeholder 4">
            <a:extLst>
              <a:ext uri="{FF2B5EF4-FFF2-40B4-BE49-F238E27FC236}">
                <a16:creationId xmlns:a16="http://schemas.microsoft.com/office/drawing/2014/main" xmlns="" id="{99F44879-30C2-44FF-8B63-214DD173AAAB}"/>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66E325B1-FD35-4169-AAAD-EE60AD1A9B80}"/>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4269955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4BEBBC-35A4-472E-B601-13D6601BBA59}"/>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xmlns="" id="{AE776A8E-AB0C-4F01-BB86-491F39636C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xmlns="" id="{C51C622E-7332-4083-92B4-6FC8AC8849A7}"/>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5" name="Footer Placeholder 4">
            <a:extLst>
              <a:ext uri="{FF2B5EF4-FFF2-40B4-BE49-F238E27FC236}">
                <a16:creationId xmlns:a16="http://schemas.microsoft.com/office/drawing/2014/main" xmlns="" id="{CE99B704-934A-4955-B440-88027595A800}"/>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5EF6CF97-15F6-4891-8668-FF7D5E79E293}"/>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2116882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C2D6420C-6D3C-4E08-ABCC-67D7CCFD300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xmlns="" id="{8D7343B5-1785-4C84-81E0-B796D7A5E0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xmlns="" id="{69FE5CA0-BE28-4D4B-986C-570F902635F2}"/>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5" name="Footer Placeholder 4">
            <a:extLst>
              <a:ext uri="{FF2B5EF4-FFF2-40B4-BE49-F238E27FC236}">
                <a16:creationId xmlns:a16="http://schemas.microsoft.com/office/drawing/2014/main" xmlns="" id="{2FEEB06F-F37C-4238-9545-C3CEEC5DB68F}"/>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E7E131E5-8D94-4058-8EF9-E1B5365101FB}"/>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1420316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88A227-4DD3-4E98-981A-D8821AF242A3}"/>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xmlns="" id="{05273C0B-1EE7-49B3-A756-B49F869445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xmlns="" id="{05A02D5B-E48A-49EB-BE3A-20C794C6EF29}"/>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5" name="Footer Placeholder 4">
            <a:extLst>
              <a:ext uri="{FF2B5EF4-FFF2-40B4-BE49-F238E27FC236}">
                <a16:creationId xmlns:a16="http://schemas.microsoft.com/office/drawing/2014/main" xmlns="" id="{F9A82028-4D50-43D2-8388-1CDF682B71E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ACA39429-4E4B-4727-995D-E627AD9EB8B3}"/>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751692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BB579D-38C8-42BA-AAD1-39FE0DC426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xmlns="" id="{B4781253-949C-441C-879C-D29F2082EC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2523292B-4B75-4C9F-9A0A-2D027FD25E1B}"/>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5" name="Footer Placeholder 4">
            <a:extLst>
              <a:ext uri="{FF2B5EF4-FFF2-40B4-BE49-F238E27FC236}">
                <a16:creationId xmlns:a16="http://schemas.microsoft.com/office/drawing/2014/main" xmlns="" id="{6E70D4E1-F1E2-40B8-BC5B-6B4662EB514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AAB64AF2-9258-49D6-A15B-9CCDD4EDCEE4}"/>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91066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74C438-CF97-4357-B003-D9F5F91F1B0F}"/>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xmlns="" id="{F8314606-2BCC-4CFF-9E65-6F8B6DAC59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xmlns="" id="{869E86AE-2BA9-4C8D-B498-D62506A61F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xmlns="" id="{029703A4-63C5-42B1-9CC8-03807FF14464}"/>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6" name="Footer Placeholder 5">
            <a:extLst>
              <a:ext uri="{FF2B5EF4-FFF2-40B4-BE49-F238E27FC236}">
                <a16:creationId xmlns:a16="http://schemas.microsoft.com/office/drawing/2014/main" xmlns="" id="{877ED55B-9D4D-40FD-B42C-8A05A9A9AC91}"/>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xmlns="" id="{86A9C812-F6B6-41BD-9565-B614371E7684}"/>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137812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54BF99-D06F-41F2-A446-51AC380DB12A}"/>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xmlns="" id="{ED89DFBF-B5AC-4E38-A83F-452B977E8B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5FF559EB-BCC9-41E9-B188-F07529B600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xmlns="" id="{A78AF738-AB58-4267-9C5B-AC1FE99DAC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5184BCAE-A9BD-4A04-94EF-957FB6525C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xmlns="" id="{716D670E-C971-4C21-9851-DCE640B9D3BE}"/>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8" name="Footer Placeholder 7">
            <a:extLst>
              <a:ext uri="{FF2B5EF4-FFF2-40B4-BE49-F238E27FC236}">
                <a16:creationId xmlns:a16="http://schemas.microsoft.com/office/drawing/2014/main" xmlns="" id="{9A564C71-C6D6-46D0-B58A-780F3E941A0B}"/>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xmlns="" id="{B4F1F805-8F0E-4C0E-B534-E6A3ADF8088B}"/>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593998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219AE3-CAA2-4F92-B453-E69D1F9FF5D3}"/>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xmlns="" id="{B8B233FE-B79C-4516-8552-D7A03E986006}"/>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4" name="Footer Placeholder 3">
            <a:extLst>
              <a:ext uri="{FF2B5EF4-FFF2-40B4-BE49-F238E27FC236}">
                <a16:creationId xmlns:a16="http://schemas.microsoft.com/office/drawing/2014/main" xmlns="" id="{8352ED75-9601-4DA0-B3D9-33BB47BCC779}"/>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xmlns="" id="{049FD94B-DEE9-4F72-A470-3C57DB91D89A}"/>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21049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BBCAA46-7EDE-44F5-9CD1-FC149917CAB0}"/>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3" name="Footer Placeholder 2">
            <a:extLst>
              <a:ext uri="{FF2B5EF4-FFF2-40B4-BE49-F238E27FC236}">
                <a16:creationId xmlns:a16="http://schemas.microsoft.com/office/drawing/2014/main" xmlns="" id="{95194CB1-CE08-45C5-9253-3D97B0236442}"/>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xmlns="" id="{D0458F6E-6AC1-4611-A5B3-19C8449673D7}"/>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991606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13D383-5C34-4DF2-AFC3-59B12765D8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xmlns="" id="{6C897CE9-5A6D-4458-97A3-FA48905A93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xmlns="" id="{B41EE58C-E1E9-480A-AABE-7EA1C8517E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0979C6C-C547-49B1-B20C-CABB91671DC2}"/>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6" name="Footer Placeholder 5">
            <a:extLst>
              <a:ext uri="{FF2B5EF4-FFF2-40B4-BE49-F238E27FC236}">
                <a16:creationId xmlns:a16="http://schemas.microsoft.com/office/drawing/2014/main" xmlns="" id="{572E7197-21D6-4EF1-B91F-D107820276CE}"/>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xmlns="" id="{A4652115-DD7E-49FD-AF87-7AFC48BC3FC2}"/>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40016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031C6A-6DD5-46D0-BE66-85B98C9283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xmlns="" id="{BC932BA8-5513-45C7-AB82-B11008F82D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xmlns="" id="{EFA75CBA-158F-4EF3-8CF7-39D55FB707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F83E300F-E6E1-4B4C-99C2-EFE53D5BD604}"/>
              </a:ext>
            </a:extLst>
          </p:cNvPr>
          <p:cNvSpPr>
            <a:spLocks noGrp="1"/>
          </p:cNvSpPr>
          <p:nvPr>
            <p:ph type="dt" sz="half" idx="10"/>
          </p:nvPr>
        </p:nvSpPr>
        <p:spPr/>
        <p:txBody>
          <a:bodyPr/>
          <a:lstStyle/>
          <a:p>
            <a:fld id="{B9818448-53BD-4A96-BE6D-E06B8432992F}" type="datetimeFigureOut">
              <a:rPr lang="vi-VN" smtClean="0"/>
              <a:t>23/06/2023</a:t>
            </a:fld>
            <a:endParaRPr lang="vi-VN"/>
          </a:p>
        </p:txBody>
      </p:sp>
      <p:sp>
        <p:nvSpPr>
          <p:cNvPr id="6" name="Footer Placeholder 5">
            <a:extLst>
              <a:ext uri="{FF2B5EF4-FFF2-40B4-BE49-F238E27FC236}">
                <a16:creationId xmlns:a16="http://schemas.microsoft.com/office/drawing/2014/main" xmlns="" id="{481B55C3-8FE7-4122-B194-B989C6230395}"/>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xmlns="" id="{62B9903C-F256-4A2F-BCF2-1199FB3410DC}"/>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423014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476ED973-2871-46A0-A688-4CCEDE81B3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xmlns="" id="{D5564957-D963-415F-9EC3-1CA17FB1BF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xmlns="" id="{3BFE7C75-9704-46AE-B05F-EEB9CE6DDF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818448-53BD-4A96-BE6D-E06B8432992F}" type="datetimeFigureOut">
              <a:rPr lang="vi-VN" smtClean="0"/>
              <a:t>23/06/2023</a:t>
            </a:fld>
            <a:endParaRPr lang="vi-VN"/>
          </a:p>
        </p:txBody>
      </p:sp>
      <p:sp>
        <p:nvSpPr>
          <p:cNvPr id="5" name="Footer Placeholder 4">
            <a:extLst>
              <a:ext uri="{FF2B5EF4-FFF2-40B4-BE49-F238E27FC236}">
                <a16:creationId xmlns:a16="http://schemas.microsoft.com/office/drawing/2014/main" xmlns="" id="{BA0B376D-79FC-4161-91AA-46E72606B1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xmlns="" id="{A65FEC74-401F-4054-916C-45DA8472E5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CA76BD-EE27-4220-A14C-5747BCF3A37F}" type="slidenum">
              <a:rPr lang="vi-VN" smtClean="0"/>
              <a:t>‹#›</a:t>
            </a:fld>
            <a:endParaRPr lang="vi-VN"/>
          </a:p>
        </p:txBody>
      </p:sp>
    </p:spTree>
    <p:extLst>
      <p:ext uri="{BB962C8B-B14F-4D97-AF65-F5344CB8AC3E}">
        <p14:creationId xmlns:p14="http://schemas.microsoft.com/office/powerpoint/2010/main" val="225311146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9.mp4"/><Relationship Id="rId7" Type="http://schemas.openxmlformats.org/officeDocument/2006/relationships/image" Target="../media/image2.png"/><Relationship Id="rId2" Type="http://schemas.microsoft.com/office/2007/relationships/media" Target="../media/media8.m4a"/><Relationship Id="rId1" Type="http://schemas.openxmlformats.org/officeDocument/2006/relationships/audio" Target="NULL" TargetMode="External"/><Relationship Id="rId6" Type="http://schemas.openxmlformats.org/officeDocument/2006/relationships/image" Target="../media/image4.jpg"/><Relationship Id="rId5" Type="http://schemas.openxmlformats.org/officeDocument/2006/relationships/slideLayout" Target="../slideLayouts/slideLayout6.xml"/><Relationship Id="rId4" Type="http://schemas.openxmlformats.org/officeDocument/2006/relationships/video" Target="../media/media9.mp4"/></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0.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2.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7.jfif"/><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png"/><Relationship Id="rId2" Type="http://schemas.microsoft.com/office/2007/relationships/media" Target="../media/media13.m4a"/><Relationship Id="rId1" Type="http://schemas.openxmlformats.org/officeDocument/2006/relationships/audio" Target="NULL" TargetMode="Externa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4.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NULL" TargetMode="External"/><Relationship Id="rId7" Type="http://schemas.openxmlformats.org/officeDocument/2006/relationships/image" Target="../media/image14.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21.jpg"/><Relationship Id="rId5" Type="http://schemas.openxmlformats.org/officeDocument/2006/relationships/slideLayout" Target="../slideLayouts/slideLayout6.xml"/><Relationship Id="rId4" Type="http://schemas.microsoft.com/office/2007/relationships/media" Target="../media/media15.m4a"/></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6.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7.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1.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8.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9.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1.jp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0.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1.jfif"/><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1.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2.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NULL" TargetMode="External"/><Relationship Id="rId7" Type="http://schemas.openxmlformats.org/officeDocument/2006/relationships/image" Target="../media/image14.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24.jpg"/><Relationship Id="rId5" Type="http://schemas.openxmlformats.org/officeDocument/2006/relationships/slideLayout" Target="../slideLayouts/slideLayout2.xml"/><Relationship Id="rId4" Type="http://schemas.microsoft.com/office/2007/relationships/media" Target="../media/media23.m4a"/></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4.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1.jpg"/></Relationships>
</file>

<file path=ppt/slides/_rels/slide28.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9.mp4"/><Relationship Id="rId7" Type="http://schemas.openxmlformats.org/officeDocument/2006/relationships/image" Target="../media/image2.png"/><Relationship Id="rId2" Type="http://schemas.microsoft.com/office/2007/relationships/media" Target="../media/media25.m4a"/><Relationship Id="rId1" Type="http://schemas.openxmlformats.org/officeDocument/2006/relationships/audio" Target="NULL" TargetMode="External"/><Relationship Id="rId6" Type="http://schemas.openxmlformats.org/officeDocument/2006/relationships/image" Target="../media/image25.jpg"/><Relationship Id="rId5" Type="http://schemas.openxmlformats.org/officeDocument/2006/relationships/slideLayout" Target="../slideLayouts/slideLayout2.xml"/><Relationship Id="rId4" Type="http://schemas.openxmlformats.org/officeDocument/2006/relationships/video" Target="../media/media9.mp4"/></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26.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7.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5.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p4"/><Relationship Id="rId1" Type="http://schemas.openxmlformats.org/officeDocument/2006/relationships/video" Target="NULL" TargetMode="Externa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xml"/><Relationship Id="rId7" Type="http://schemas.openxmlformats.org/officeDocument/2006/relationships/image" Target="../media/image13.jpeg"/><Relationship Id="rId2" Type="http://schemas.microsoft.com/office/2007/relationships/media" Target="../media/media7.m4a"/><Relationship Id="rId1" Type="http://schemas.openxmlformats.org/officeDocument/2006/relationships/audio" Target="NULL" TargetMode="External"/><Relationship Id="rId6" Type="http://schemas.openxmlformats.org/officeDocument/2006/relationships/image" Target="../media/image12.jfif"/><Relationship Id="rId5" Type="http://schemas.openxmlformats.org/officeDocument/2006/relationships/image" Target="../media/image11.jfif"/><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4000" b="-14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8035211-B996-47D6-B26D-470F5F8CDFE3}"/>
              </a:ext>
            </a:extLst>
          </p:cNvPr>
          <p:cNvSpPr>
            <a:spLocks noGrp="1"/>
          </p:cNvSpPr>
          <p:nvPr>
            <p:ph type="ctrTitle"/>
          </p:nvPr>
        </p:nvSpPr>
        <p:spPr>
          <a:xfrm>
            <a:off x="1916935" y="286440"/>
            <a:ext cx="8947711" cy="1123720"/>
          </a:xfrm>
        </p:spPr>
        <p:txBody>
          <a:bodyPr>
            <a:normAutofit fontScale="90000"/>
          </a:bodyPr>
          <a:lstStyle/>
          <a:p>
            <a:r>
              <a:rPr lang="vi-VN" sz="4000" dirty="0"/>
              <a:t>UBND QUẬN LONG BIÊN</a:t>
            </a:r>
            <a:br>
              <a:rPr lang="vi-VN" sz="4000" dirty="0"/>
            </a:br>
            <a:r>
              <a:rPr lang="vi-VN" sz="4000"/>
              <a:t>TRƯỜNG </a:t>
            </a:r>
            <a:r>
              <a:rPr lang="vi-VN" sz="4000" smtClean="0"/>
              <a:t>MẦM</a:t>
            </a:r>
            <a:r>
              <a:rPr lang="en-US" sz="4000" smtClean="0"/>
              <a:t> </a:t>
            </a:r>
            <a:r>
              <a:rPr lang="en-US" sz="4000" smtClean="0">
                <a:latin typeface="Times New Roman" pitchFamily="18" charset="0"/>
                <a:cs typeface="Times New Roman" pitchFamily="18" charset="0"/>
              </a:rPr>
              <a:t>NON</a:t>
            </a:r>
            <a:r>
              <a:rPr lang="en-US" sz="4000" smtClean="0"/>
              <a:t> </a:t>
            </a:r>
            <a:r>
              <a:rPr lang="en-US" sz="4000" smtClean="0">
                <a:latin typeface="Times New Roman" pitchFamily="18" charset="0"/>
                <a:cs typeface="Times New Roman" pitchFamily="18" charset="0"/>
              </a:rPr>
              <a:t>GIA THƯỢNG</a:t>
            </a:r>
            <a:endParaRPr lang="vi-VN" sz="4000"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xmlns="" id="{9CB42A23-000C-43AD-ACBE-E9E6BBE74428}"/>
              </a:ext>
            </a:extLst>
          </p:cNvPr>
          <p:cNvSpPr>
            <a:spLocks noGrp="1"/>
          </p:cNvSpPr>
          <p:nvPr>
            <p:ph type="subTitle" idx="1"/>
          </p:nvPr>
        </p:nvSpPr>
        <p:spPr>
          <a:xfrm>
            <a:off x="1780334" y="3060555"/>
            <a:ext cx="9163664" cy="1744739"/>
          </a:xfrm>
        </p:spPr>
        <p:txBody>
          <a:bodyPr>
            <a:normAutofit fontScale="25000" lnSpcReduction="20000"/>
          </a:bodyPr>
          <a:lstStyle/>
          <a:p>
            <a:r>
              <a:rPr lang="en-US" sz="14400" smtClean="0">
                <a:solidFill>
                  <a:srgbClr val="FF0000"/>
                </a:solidFill>
                <a:latin typeface="Times New Roman" pitchFamily="18" charset="0"/>
                <a:cs typeface="Times New Roman" pitchFamily="18" charset="0"/>
              </a:rPr>
              <a:t>LÀM QUEN VĂN HỌC</a:t>
            </a:r>
            <a:endParaRPr lang="vi-VN" sz="14400" dirty="0">
              <a:solidFill>
                <a:srgbClr val="FF0000"/>
              </a:solidFill>
              <a:latin typeface="Times New Roman" pitchFamily="18" charset="0"/>
              <a:cs typeface="Times New Roman" pitchFamily="18" charset="0"/>
            </a:endParaRPr>
          </a:p>
          <a:p>
            <a:r>
              <a:rPr lang="vi-VN" sz="14400" dirty="0">
                <a:solidFill>
                  <a:srgbClr val="FF0000"/>
                </a:solidFill>
                <a:latin typeface="+mj-lt"/>
              </a:rPr>
              <a:t>Câu chuyện: Chú Vịt xám</a:t>
            </a:r>
          </a:p>
          <a:p>
            <a:endParaRPr lang="en-US" sz="14400" dirty="0">
              <a:solidFill>
                <a:srgbClr val="FF0000"/>
              </a:solidFill>
              <a:latin typeface="+mj-lt"/>
            </a:endParaRPr>
          </a:p>
          <a:p>
            <a:r>
              <a:rPr lang="vi-VN" sz="11100" smtClean="0">
                <a:solidFill>
                  <a:srgbClr val="FF3300"/>
                </a:solidFill>
                <a:latin typeface="+mj-lt"/>
              </a:rPr>
              <a:t>Người </a:t>
            </a:r>
            <a:r>
              <a:rPr lang="vi-VN" sz="11100" dirty="0">
                <a:solidFill>
                  <a:srgbClr val="FF3300"/>
                </a:solidFill>
                <a:latin typeface="+mj-lt"/>
              </a:rPr>
              <a:t>dạy</a:t>
            </a:r>
            <a:r>
              <a:rPr lang="vi-VN" sz="11100">
                <a:solidFill>
                  <a:srgbClr val="FF3300"/>
                </a:solidFill>
                <a:latin typeface="+mj-lt"/>
              </a:rPr>
              <a:t>: </a:t>
            </a:r>
            <a:r>
              <a:rPr lang="en-US" sz="11100" smtClean="0">
                <a:solidFill>
                  <a:srgbClr val="FF3300"/>
                </a:solidFill>
                <a:latin typeface="Times New Roman" panose="02020603050405020304" pitchFamily="18" charset="0"/>
                <a:cs typeface="Times New Roman" panose="02020603050405020304" pitchFamily="18" charset="0"/>
              </a:rPr>
              <a:t>Trịnh Thị Nhung</a:t>
            </a:r>
            <a:endParaRPr lang="vi-VN" sz="11100" dirty="0">
              <a:solidFill>
                <a:srgbClr val="FF3300"/>
              </a:solidFill>
              <a:latin typeface="Times New Roman" panose="02020603050405020304" pitchFamily="18" charset="0"/>
              <a:cs typeface="Times New Roman" panose="02020603050405020304" pitchFamily="18" charset="0"/>
            </a:endParaRPr>
          </a:p>
          <a:p>
            <a:r>
              <a:rPr lang="vi-VN" sz="11100" smtClean="0">
                <a:solidFill>
                  <a:srgbClr val="FF3300"/>
                </a:solidFill>
                <a:latin typeface="Times New Roman" panose="02020603050405020304" pitchFamily="18" charset="0"/>
                <a:cs typeface="Times New Roman" panose="02020603050405020304" pitchFamily="18" charset="0"/>
              </a:rPr>
              <a:t>L</a:t>
            </a:r>
            <a:r>
              <a:rPr lang="en-US" sz="11100" smtClean="0">
                <a:solidFill>
                  <a:srgbClr val="FF3300"/>
                </a:solidFill>
                <a:latin typeface="Times New Roman" panose="02020603050405020304" pitchFamily="18" charset="0"/>
                <a:cs typeface="Times New Roman" panose="02020603050405020304" pitchFamily="18" charset="0"/>
              </a:rPr>
              <a:t>ứa tuổi: 24-36 tháng</a:t>
            </a:r>
            <a:endParaRPr lang="vi-VN" sz="11100" dirty="0">
              <a:solidFill>
                <a:srgbClr val="FF3300"/>
              </a:solidFill>
              <a:latin typeface="Times New Roman" panose="02020603050405020304" pitchFamily="18" charset="0"/>
              <a:cs typeface="Times New Roman" panose="02020603050405020304" pitchFamily="18" charset="0"/>
            </a:endParaRPr>
          </a:p>
          <a:p>
            <a:endParaRPr lang="vi-VN" sz="11100" dirty="0">
              <a:solidFill>
                <a:srgbClr val="FF3300"/>
              </a:solidFill>
              <a:latin typeface="+mj-lt"/>
            </a:endParaRPr>
          </a:p>
          <a:p>
            <a:endParaRPr lang="vi-VN" sz="3200" dirty="0">
              <a:solidFill>
                <a:srgbClr val="FF0000"/>
              </a:solidFill>
              <a:latin typeface="+mj-lt"/>
            </a:endParaRPr>
          </a:p>
          <a:p>
            <a:endParaRPr lang="vi-VN" sz="3200" dirty="0">
              <a:solidFill>
                <a:srgbClr val="FF0000"/>
              </a:solidFill>
              <a:latin typeface="+mj-lt"/>
            </a:endParaRPr>
          </a:p>
          <a:p>
            <a:endParaRPr lang="vi-VN" sz="3200" dirty="0">
              <a:solidFill>
                <a:srgbClr val="FF0000"/>
              </a:solidFill>
              <a:latin typeface="+mj-lt"/>
            </a:endParaRPr>
          </a:p>
        </p:txBody>
      </p:sp>
      <p:pic>
        <p:nvPicPr>
          <p:cNvPr id="4" name="nhac nhẹ">
            <a:hlinkClick r:id="" action="ppaction://media"/>
            <a:extLst>
              <a:ext uri="{FF2B5EF4-FFF2-40B4-BE49-F238E27FC236}">
                <a16:creationId xmlns:a16="http://schemas.microsoft.com/office/drawing/2014/main" xmlns="" id="{EBFCD276-9B7C-40A9-B7A6-E0585F94107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92125" y="368300"/>
            <a:ext cx="406400" cy="406400"/>
          </a:xfrm>
          <a:prstGeom prst="rect">
            <a:avLst/>
          </a:prstGeom>
        </p:spPr>
      </p:pic>
      <p:pic>
        <p:nvPicPr>
          <p:cNvPr id="7" name="Picture 14"/>
          <p:cNvPicPr>
            <a:picLocks noChangeAspect="1" noChangeArrowheads="1"/>
          </p:cNvPicPr>
          <p:nvPr/>
        </p:nvPicPr>
        <p:blipFill>
          <a:blip r:embed="rId6"/>
          <a:srcRect/>
          <a:stretch>
            <a:fillRect/>
          </a:stretch>
        </p:blipFill>
        <p:spPr bwMode="auto">
          <a:xfrm>
            <a:off x="5337672" y="1528591"/>
            <a:ext cx="1266033" cy="1207042"/>
          </a:xfrm>
          <a:prstGeom prst="rect">
            <a:avLst/>
          </a:prstGeom>
          <a:noFill/>
          <a:ln w="9525">
            <a:noFill/>
            <a:miter lim="800000"/>
            <a:headEnd/>
            <a:tailEnd/>
          </a:ln>
        </p:spPr>
      </p:pic>
      <p:sp>
        <p:nvSpPr>
          <p:cNvPr id="8" name="TextBox 7"/>
          <p:cNvSpPr txBox="1"/>
          <p:nvPr/>
        </p:nvSpPr>
        <p:spPr>
          <a:xfrm>
            <a:off x="5337672" y="6321425"/>
            <a:ext cx="2082621" cy="369332"/>
          </a:xfrm>
          <a:prstGeom prst="rect">
            <a:avLst/>
          </a:prstGeom>
          <a:noFill/>
        </p:spPr>
        <p:txBody>
          <a:bodyPr wrap="none" rtlCol="0">
            <a:spAutoFit/>
          </a:bodyPr>
          <a:lstStyle/>
          <a:p>
            <a:r>
              <a:rPr lang="en-US" dirty="0" err="1" smtClean="0">
                <a:latin typeface="Times New Roman" pitchFamily="18" charset="0"/>
                <a:cs typeface="Times New Roman" pitchFamily="18" charset="0"/>
              </a:rPr>
              <a:t>Năm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2022-2023</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6473757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C19C8F5-7493-4ECF-BB9B-48FC634278C2}"/>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50250F9F-F7A9-46B8-9C95-8EBBA6E057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ộp Văn bản 4">
            <a:extLst>
              <a:ext uri="{FF2B5EF4-FFF2-40B4-BE49-F238E27FC236}">
                <a16:creationId xmlns:a16="http://schemas.microsoft.com/office/drawing/2014/main" xmlns="" id="{883881AA-DC1D-4CB3-B687-9A1B8D1419DB}"/>
              </a:ext>
            </a:extLst>
          </p:cNvPr>
          <p:cNvSpPr txBox="1"/>
          <p:nvPr/>
        </p:nvSpPr>
        <p:spPr>
          <a:xfrm>
            <a:off x="636103" y="666712"/>
            <a:ext cx="11306755" cy="584775"/>
          </a:xfrm>
          <a:prstGeom prst="rect">
            <a:avLst/>
          </a:prstGeom>
          <a:noFill/>
        </p:spPr>
        <p:txBody>
          <a:bodyPr wrap="square" rtlCol="0">
            <a:spAutoFit/>
          </a:bodyPr>
          <a:lstStyle/>
          <a:p>
            <a:pPr algn="ctr"/>
            <a:r>
              <a:rPr lang="en-US" sz="3200" dirty="0">
                <a:solidFill>
                  <a:srgbClr val="FF3300"/>
                </a:solidFill>
                <a:latin typeface="Times New Roman" panose="02020603050405020304" pitchFamily="18" charset="0"/>
                <a:cs typeface="Times New Roman" panose="02020603050405020304" pitchFamily="18" charset="0"/>
              </a:rPr>
              <a:t>CÔ VỪA KỂ CHO CÁC CON NGHE CÂU CHUYỆN GÌ?</a:t>
            </a:r>
          </a:p>
        </p:txBody>
      </p:sp>
      <p:sp>
        <p:nvSpPr>
          <p:cNvPr id="6" name="Hình chữ nhật: Góc Tròn 5">
            <a:extLst>
              <a:ext uri="{FF2B5EF4-FFF2-40B4-BE49-F238E27FC236}">
                <a16:creationId xmlns:a16="http://schemas.microsoft.com/office/drawing/2014/main" xmlns="" id="{B0B70AD9-71C7-447B-9E15-2D9AD5BE016D}"/>
              </a:ext>
            </a:extLst>
          </p:cNvPr>
          <p:cNvSpPr/>
          <p:nvPr/>
        </p:nvSpPr>
        <p:spPr>
          <a:xfrm>
            <a:off x="2520563" y="2154803"/>
            <a:ext cx="2337684" cy="882595"/>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Chú</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vịt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xám</a:t>
            </a:r>
            <a:endParaRPr lang="en-US" sz="2400" dirty="0">
              <a:latin typeface="Times New Roman" panose="02020603050405020304" pitchFamily="18" charset="0"/>
              <a:cs typeface="Times New Roman" panose="02020603050405020304" pitchFamily="18" charset="0"/>
            </a:endParaRPr>
          </a:p>
        </p:txBody>
      </p:sp>
      <p:sp>
        <p:nvSpPr>
          <p:cNvPr id="7" name="Hình chữ nhật: Góc Tròn 6">
            <a:extLst>
              <a:ext uri="{FF2B5EF4-FFF2-40B4-BE49-F238E27FC236}">
                <a16:creationId xmlns:a16="http://schemas.microsoft.com/office/drawing/2014/main" xmlns="" id="{534AF5A1-E590-46E6-B21E-83124DD1751B}"/>
              </a:ext>
            </a:extLst>
          </p:cNvPr>
          <p:cNvSpPr/>
          <p:nvPr/>
        </p:nvSpPr>
        <p:spPr>
          <a:xfrm>
            <a:off x="6498868" y="2154803"/>
            <a:ext cx="2337684" cy="8825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cs typeface="Times New Roman" panose="02020603050405020304" pitchFamily="18" charset="0"/>
              </a:rPr>
              <a:t>Chú</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xám</a:t>
            </a:r>
            <a:endParaRPr lang="en-US" sz="2400" dirty="0">
              <a:latin typeface="Times New Roman" panose="02020603050405020304" pitchFamily="18" charset="0"/>
              <a:cs typeface="Times New Roman" panose="02020603050405020304" pitchFamily="18" charset="0"/>
            </a:endParaRPr>
          </a:p>
        </p:txBody>
      </p:sp>
      <p:pic>
        <p:nvPicPr>
          <p:cNvPr id="3" name="Bản ghi Mới (1)">
            <a:hlinkClick r:id="" action="ppaction://media"/>
            <a:extLst>
              <a:ext uri="{FF2B5EF4-FFF2-40B4-BE49-F238E27FC236}">
                <a16:creationId xmlns:a16="http://schemas.microsoft.com/office/drawing/2014/main" xmlns="" id="{A6A6A31A-3AA6-4F72-9B4A-F44AD43DE187}"/>
              </a:ext>
            </a:extLst>
          </p:cNvPr>
          <p:cNvPicPr>
            <a:picLocks noChangeAspect="1"/>
          </p:cNvPicPr>
          <p:nvPr>
            <a:audioFile r:link="rId1"/>
            <p:extLst>
              <p:ext uri="{DAA4B4D4-6D71-4841-9C94-3DE7FCFB9230}">
                <p14:media xmlns:p14="http://schemas.microsoft.com/office/powerpoint/2010/main" r:embed="rId2">
                  <p14:trim st="304" end="675.25"/>
                </p14:media>
              </p:ext>
            </p:extLst>
          </p:nvPr>
        </p:nvPicPr>
        <p:blipFill>
          <a:blip r:embed="rId7"/>
          <a:stretch>
            <a:fillRect/>
          </a:stretch>
        </p:blipFill>
        <p:spPr>
          <a:xfrm>
            <a:off x="11536458" y="6293197"/>
            <a:ext cx="406400" cy="406400"/>
          </a:xfrm>
          <a:prstGeom prst="rect">
            <a:avLst/>
          </a:prstGeom>
        </p:spPr>
      </p:pic>
      <p:pic>
        <p:nvPicPr>
          <p:cNvPr id="8" name="Đếm ngược 5s (1)">
            <a:hlinkClick r:id="" action="ppaction://media"/>
            <a:extLst>
              <a:ext uri="{FF2B5EF4-FFF2-40B4-BE49-F238E27FC236}">
                <a16:creationId xmlns:a16="http://schemas.microsoft.com/office/drawing/2014/main" xmlns="" id="{43CEFCBA-0B39-4396-9DEF-26F31A59E4ED}"/>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242463" y="5447140"/>
            <a:ext cx="2508195" cy="1410860"/>
          </a:xfrm>
          <a:prstGeom prst="rect">
            <a:avLst/>
          </a:prstGeom>
        </p:spPr>
      </p:pic>
    </p:spTree>
    <p:extLst>
      <p:ext uri="{BB962C8B-B14F-4D97-AF65-F5344CB8AC3E}">
        <p14:creationId xmlns:p14="http://schemas.microsoft.com/office/powerpoint/2010/main" val="71783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018" fill="hold"/>
                                        <p:tgtEl>
                                          <p:spTgt spid="3"/>
                                        </p:tgtEl>
                                      </p:cBhvr>
                                    </p:cmd>
                                  </p:childTnLst>
                                </p:cTn>
                              </p:par>
                              <p:par>
                                <p:cTn id="7" presetID="2" presetClass="entr" presetSubtype="4" fill="hold" grpId="0" nodeType="withEffect">
                                  <p:stCondLst>
                                    <p:cond delay="300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1" presetClass="mediacall" presetSubtype="0" fill="hold" nodeType="withEffect">
                                  <p:stCondLst>
                                    <p:cond delay="9000"/>
                                  </p:stCondLst>
                                  <p:childTnLst>
                                    <p:cmd type="call" cmd="playFrom(0.0)">
                                      <p:cBhvr>
                                        <p:cTn id="16" dur="705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video>
              <p:cMediaNode vol="80000">
                <p:cTn id="18" fill="hold" display="0">
                  <p:stCondLst>
                    <p:cond delay="indefinite"/>
                  </p:stCondLst>
                </p:cTn>
                <p:tgtEl>
                  <p:spTgt spid="8"/>
                </p:tgtEl>
              </p:cMediaNode>
            </p:video>
            <p:seq concurrent="1" nextAc="seek">
              <p:cTn id="19" restart="whenNotActive" fill="hold" evtFilter="cancelBubble" nodeType="interactiveSeq">
                <p:stCondLst>
                  <p:cond evt="onClick" delay="0">
                    <p:tgtEl>
                      <p:spTgt spid="8"/>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withEffect">
                                  <p:stCondLst>
                                    <p:cond delay="8000"/>
                                  </p:stCondLst>
                                  <p:childTnLst>
                                    <p:cmd type="call" cmd="togglePause">
                                      <p:cBhvr>
                                        <p:cTn id="23" dur="1" fill="hold"/>
                                        <p:tgtEl>
                                          <p:spTgt spid="8"/>
                                        </p:tgtEl>
                                      </p:cBhvr>
                                    </p:cmd>
                                  </p:childTnLst>
                                </p:cTn>
                              </p:par>
                            </p:childTnLst>
                          </p:cTn>
                        </p:par>
                      </p:childTnLst>
                    </p:cTn>
                  </p:par>
                </p:childTnLst>
              </p:cTn>
              <p:nextCondLst>
                <p:cond evt="onClick" delay="0">
                  <p:tgtEl>
                    <p:spTgt spid="8"/>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446A331-81C5-4B27-A3F2-1A0EAF8846A0}"/>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4E83CE66-B4C9-46FF-8559-C43AF259CD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772" y="0"/>
            <a:ext cx="12192000" cy="6858000"/>
          </a:xfrm>
          <a:prstGeom prst="rect">
            <a:avLst/>
          </a:prstGeom>
        </p:spPr>
      </p:pic>
      <p:sp>
        <p:nvSpPr>
          <p:cNvPr id="5" name="Hình chữ nhật: Góc Tròn 4">
            <a:extLst>
              <a:ext uri="{FF2B5EF4-FFF2-40B4-BE49-F238E27FC236}">
                <a16:creationId xmlns:a16="http://schemas.microsoft.com/office/drawing/2014/main" xmlns="" id="{C26864DF-D038-4618-94EB-54E4EC640C9F}"/>
              </a:ext>
            </a:extLst>
          </p:cNvPr>
          <p:cNvSpPr/>
          <p:nvPr/>
        </p:nvSpPr>
        <p:spPr>
          <a:xfrm>
            <a:off x="4165457" y="2836221"/>
            <a:ext cx="3224981" cy="1042219"/>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endParaRPr lang="en-US" sz="2800" dirty="0">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E684B2A7-AADE-48B9-B78A-9EAB2935C08B}"/>
              </a:ext>
            </a:extLst>
          </p:cNvPr>
          <p:cNvSpPr txBox="1"/>
          <p:nvPr/>
        </p:nvSpPr>
        <p:spPr>
          <a:xfrm>
            <a:off x="4575448" y="381575"/>
            <a:ext cx="2533017" cy="646331"/>
          </a:xfrm>
          <a:prstGeom prst="rect">
            <a:avLst/>
          </a:prstGeom>
          <a:noFill/>
        </p:spPr>
        <p:txBody>
          <a:bodyPr wrap="square" rtlCol="0">
            <a:spAutoFit/>
          </a:bodyPr>
          <a:lstStyle/>
          <a:p>
            <a:pPr algn="ctr"/>
            <a:r>
              <a:rPr lang="en-US" sz="3600" dirty="0">
                <a:solidFill>
                  <a:srgbClr val="FF0000"/>
                </a:solidFill>
                <a:latin typeface="Times New Roman" panose="02020603050405020304" pitchFamily="18" charset="0"/>
                <a:cs typeface="Times New Roman" panose="02020603050405020304" pitchFamily="18" charset="0"/>
              </a:rPr>
              <a:t>ĐÁP ÁN</a:t>
            </a:r>
          </a:p>
        </p:txBody>
      </p:sp>
      <p:pic>
        <p:nvPicPr>
          <p:cNvPr id="3" name="Bản ghi Mới (2)">
            <a:hlinkClick r:id="" action="ppaction://media"/>
            <a:extLst>
              <a:ext uri="{FF2B5EF4-FFF2-40B4-BE49-F238E27FC236}">
                <a16:creationId xmlns:a16="http://schemas.microsoft.com/office/drawing/2014/main" xmlns="" id="{B05E5BBB-E47B-4D97-9867-ECD7CDE081FB}"/>
              </a:ext>
            </a:extLst>
          </p:cNvPr>
          <p:cNvPicPr>
            <a:picLocks noChangeAspect="1"/>
          </p:cNvPicPr>
          <p:nvPr>
            <a:audioFile r:link="rId1"/>
            <p:extLst>
              <p:ext uri="{DAA4B4D4-6D71-4841-9C94-3DE7FCFB9230}">
                <p14:media xmlns:p14="http://schemas.microsoft.com/office/powerpoint/2010/main" r:embed="rId2">
                  <p14:trim st="1002" end="675.9791"/>
                </p14:media>
              </p:ext>
            </p:extLst>
          </p:nvPr>
        </p:nvPicPr>
        <p:blipFill>
          <a:blip r:embed="rId5"/>
          <a:stretch>
            <a:fillRect/>
          </a:stretch>
        </p:blipFill>
        <p:spPr>
          <a:xfrm>
            <a:off x="11503891" y="6243320"/>
            <a:ext cx="406400" cy="406400"/>
          </a:xfrm>
          <a:prstGeom prst="rect">
            <a:avLst/>
          </a:prstGeom>
        </p:spPr>
      </p:pic>
    </p:spTree>
    <p:extLst>
      <p:ext uri="{BB962C8B-B14F-4D97-AF65-F5344CB8AC3E}">
        <p14:creationId xmlns:p14="http://schemas.microsoft.com/office/powerpoint/2010/main" val="326047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120" fill="hold"/>
                                        <p:tgtEl>
                                          <p:spTgt spid="3"/>
                                        </p:tgtEl>
                                      </p:cBhvr>
                                    </p:cmd>
                                  </p:childTnLst>
                                </p:cTn>
                              </p:par>
                              <p:par>
                                <p:cTn id="7" presetID="2" presetClass="entr" presetSubtype="4"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BCF6034-4779-4894-A54A-F32054C83AD1}"/>
              </a:ext>
            </a:extLst>
          </p:cNvPr>
          <p:cNvSpPr>
            <a:spLocks noGrp="1"/>
          </p:cNvSpPr>
          <p:nvPr>
            <p:ph type="title"/>
          </p:nvPr>
        </p:nvSpPr>
        <p:spPr>
          <a:xfrm>
            <a:off x="1418304" y="4278363"/>
            <a:ext cx="8512277" cy="1325563"/>
          </a:xfrm>
        </p:spPr>
        <p:txBody>
          <a:bodyPr>
            <a:normAutofit/>
          </a:bodyPr>
          <a:lstStyle/>
          <a:p>
            <a:r>
              <a:rPr lang="vi-VN" sz="3100" b="0" i="0" dirty="0">
                <a:solidFill>
                  <a:srgbClr val="000000"/>
                </a:solidFill>
                <a:effectLst/>
                <a:latin typeface="times new roman" panose="02020603050405020304" pitchFamily="18" charset="0"/>
              </a:rPr>
              <a:t> </a:t>
            </a:r>
            <a:r>
              <a:rPr lang="vi-VN" sz="3100" dirty="0">
                <a:solidFill>
                  <a:srgbClr val="000000"/>
                </a:solidFill>
                <a:latin typeface="times new roman" panose="02020603050405020304" pitchFamily="18" charset="0"/>
              </a:rPr>
              <a:t>* </a:t>
            </a:r>
            <a:r>
              <a:rPr lang="vi-VN" sz="3200" dirty="0">
                <a:solidFill>
                  <a:srgbClr val="000000"/>
                </a:solidFill>
                <a:latin typeface="times new roman" panose="02020603050405020304" pitchFamily="18" charset="0"/>
              </a:rPr>
              <a:t>Cô kể chuyện lần 2:</a:t>
            </a:r>
            <a:endParaRPr lang="vi-VN" sz="3200" dirty="0"/>
          </a:p>
        </p:txBody>
      </p:sp>
    </p:spTree>
    <p:extLst>
      <p:ext uri="{BB962C8B-B14F-4D97-AF65-F5344CB8AC3E}">
        <p14:creationId xmlns:p14="http://schemas.microsoft.com/office/powerpoint/2010/main" val="41754969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1635514288">
            <a:hlinkClick r:id="" action="ppaction://media"/>
            <a:extLst>
              <a:ext uri="{FF2B5EF4-FFF2-40B4-BE49-F238E27FC236}">
                <a16:creationId xmlns:a16="http://schemas.microsoft.com/office/drawing/2014/main" xmlns="" id="{6D7151BA-A046-4C9E-9029-DB18833507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2000" cy="6857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7802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06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01FAB4AE-4AD9-49E7-8AE4-FBC40CD413B2}"/>
              </a:ext>
            </a:extLst>
          </p:cNvPr>
          <p:cNvSpPr>
            <a:spLocks noGrp="1"/>
          </p:cNvSpPr>
          <p:nvPr>
            <p:ph type="title"/>
          </p:nvPr>
        </p:nvSpPr>
        <p:spPr>
          <a:xfrm>
            <a:off x="2333624" y="365125"/>
            <a:ext cx="7606789" cy="3063875"/>
          </a:xfrm>
        </p:spPr>
        <p:txBody>
          <a:bodyPr>
            <a:normAutofit/>
          </a:bodyPr>
          <a:lstStyle/>
          <a:p>
            <a:r>
              <a:rPr lang="vi-VN" sz="3600" b="0" i="0" dirty="0">
                <a:effectLst/>
                <a:latin typeface="Times New Roman" panose="02020603050405020304" pitchFamily="18" charset="0"/>
              </a:rPr>
              <a:t>Trong truyện có những nhân vật nào? </a:t>
            </a:r>
            <a:br>
              <a:rPr lang="vi-VN" sz="3600" b="0" i="0" dirty="0">
                <a:effectLst/>
                <a:latin typeface="Times New Roman" panose="02020603050405020304" pitchFamily="18" charset="0"/>
              </a:rPr>
            </a:br>
            <a:r>
              <a:rPr lang="vi-VN" sz="3600" dirty="0"/>
              <a:t/>
            </a:r>
            <a:br>
              <a:rPr lang="vi-VN" sz="3600" dirty="0"/>
            </a:br>
            <a:endParaRPr lang="vi-VN" sz="3600" dirty="0"/>
          </a:p>
        </p:txBody>
      </p:sp>
      <p:pic>
        <p:nvPicPr>
          <p:cNvPr id="6" name="Picture 5">
            <a:extLst>
              <a:ext uri="{FF2B5EF4-FFF2-40B4-BE49-F238E27FC236}">
                <a16:creationId xmlns:a16="http://schemas.microsoft.com/office/drawing/2014/main" xmlns="" id="{5717E50B-541C-4838-A565-95983D83BC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6424" y="1773937"/>
            <a:ext cx="4919472" cy="5084064"/>
          </a:xfrm>
          <a:prstGeom prst="rect">
            <a:avLst/>
          </a:prstGeom>
        </p:spPr>
      </p:pic>
      <p:sp>
        <p:nvSpPr>
          <p:cNvPr id="3" name="Hình chữ nhật: Góc Tròn 2">
            <a:extLst>
              <a:ext uri="{FF2B5EF4-FFF2-40B4-BE49-F238E27FC236}">
                <a16:creationId xmlns:a16="http://schemas.microsoft.com/office/drawing/2014/main" xmlns="" id="{E38F7D18-A2DA-4E33-992D-C82531304938}"/>
              </a:ext>
            </a:extLst>
          </p:cNvPr>
          <p:cNvSpPr/>
          <p:nvPr/>
        </p:nvSpPr>
        <p:spPr>
          <a:xfrm>
            <a:off x="6483096" y="1897062"/>
            <a:ext cx="2606040" cy="11064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Mèo</a:t>
            </a:r>
            <a:r>
              <a:rPr lang="en-US" sz="2400" dirty="0">
                <a:latin typeface="Times New Roman" panose="02020603050405020304" pitchFamily="18" charset="0"/>
                <a:cs typeface="Times New Roman" panose="02020603050405020304" pitchFamily="18" charset="0"/>
              </a:rPr>
              <a:t> con</a:t>
            </a:r>
          </a:p>
        </p:txBody>
      </p:sp>
      <p:sp>
        <p:nvSpPr>
          <p:cNvPr id="7" name="Hình chữ nhật: Góc Tròn 6">
            <a:extLst>
              <a:ext uri="{FF2B5EF4-FFF2-40B4-BE49-F238E27FC236}">
                <a16:creationId xmlns:a16="http://schemas.microsoft.com/office/drawing/2014/main" xmlns="" id="{3700894E-E2AB-47F8-B056-7D3DBF8D6B3D}"/>
              </a:ext>
            </a:extLst>
          </p:cNvPr>
          <p:cNvSpPr/>
          <p:nvPr/>
        </p:nvSpPr>
        <p:spPr>
          <a:xfrm>
            <a:off x="7699248" y="3639311"/>
            <a:ext cx="2606040" cy="11064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B. Con </a:t>
            </a:r>
            <a:r>
              <a:rPr lang="en-US" sz="2400" dirty="0" err="1">
                <a:latin typeface="Times New Roman" panose="02020603050405020304" pitchFamily="18" charset="0"/>
                <a:cs typeface="Times New Roman" panose="02020603050405020304" pitchFamily="18" charset="0"/>
              </a:rPr>
              <a:t>cáo</a:t>
            </a:r>
            <a:endParaRPr lang="en-US" sz="2400" dirty="0">
              <a:latin typeface="Times New Roman" panose="02020603050405020304" pitchFamily="18" charset="0"/>
              <a:cs typeface="Times New Roman" panose="02020603050405020304" pitchFamily="18" charset="0"/>
            </a:endParaRPr>
          </a:p>
        </p:txBody>
      </p:sp>
      <p:sp>
        <p:nvSpPr>
          <p:cNvPr id="8" name="Hình chữ nhật: Góc Tròn 7">
            <a:extLst>
              <a:ext uri="{FF2B5EF4-FFF2-40B4-BE49-F238E27FC236}">
                <a16:creationId xmlns:a16="http://schemas.microsoft.com/office/drawing/2014/main" xmlns="" id="{8378EE68-4E95-468C-B7B0-EFF27BA83565}"/>
              </a:ext>
            </a:extLst>
          </p:cNvPr>
          <p:cNvSpPr/>
          <p:nvPr/>
        </p:nvSpPr>
        <p:spPr>
          <a:xfrm>
            <a:off x="8479536" y="5638799"/>
            <a:ext cx="2606040" cy="11064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cs typeface="Times New Roman" panose="02020603050405020304" pitchFamily="18" charset="0"/>
              </a:rPr>
              <a:t>Vịt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vịt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xám</a:t>
            </a:r>
            <a:endParaRPr lang="en-US" sz="2400" dirty="0">
              <a:latin typeface="Times New Roman" panose="02020603050405020304" pitchFamily="18" charset="0"/>
              <a:cs typeface="Times New Roman" panose="02020603050405020304" pitchFamily="18" charset="0"/>
            </a:endParaRPr>
          </a:p>
        </p:txBody>
      </p:sp>
      <p:pic>
        <p:nvPicPr>
          <p:cNvPr id="5" name="Bản ghi Mới">
            <a:hlinkClick r:id="" action="ppaction://media"/>
            <a:extLst>
              <a:ext uri="{FF2B5EF4-FFF2-40B4-BE49-F238E27FC236}">
                <a16:creationId xmlns:a16="http://schemas.microsoft.com/office/drawing/2014/main" xmlns="" id="{4263C09B-99F6-465A-9CE1-4EF248899D48}"/>
              </a:ext>
            </a:extLst>
          </p:cNvPr>
          <p:cNvPicPr>
            <a:picLocks noChangeAspect="1"/>
          </p:cNvPicPr>
          <p:nvPr>
            <a:audioFile r:link="rId1"/>
            <p:extLst>
              <p:ext uri="{DAA4B4D4-6D71-4841-9C94-3DE7FCFB9230}">
                <p14:media xmlns:p14="http://schemas.microsoft.com/office/powerpoint/2010/main" r:embed="rId2">
                  <p14:trim st="1075" end="630.3541"/>
                </p14:media>
              </p:ext>
            </p:extLst>
          </p:nvPr>
        </p:nvPicPr>
        <p:blipFill>
          <a:blip r:embed="rId6"/>
          <a:stretch>
            <a:fillRect/>
          </a:stretch>
        </p:blipFill>
        <p:spPr>
          <a:xfrm>
            <a:off x="446024" y="6338823"/>
            <a:ext cx="406400" cy="406400"/>
          </a:xfrm>
          <a:prstGeom prst="rect">
            <a:avLst/>
          </a:prstGeom>
        </p:spPr>
      </p:pic>
    </p:spTree>
    <p:extLst>
      <p:ext uri="{BB962C8B-B14F-4D97-AF65-F5344CB8AC3E}">
        <p14:creationId xmlns:p14="http://schemas.microsoft.com/office/powerpoint/2010/main" val="8431350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518" fill="hold"/>
                                        <p:tgtEl>
                                          <p:spTgt spid="5"/>
                                        </p:tgtEl>
                                      </p:cBhvr>
                                    </p:cmd>
                                  </p:childTnLst>
                                </p:cTn>
                              </p:par>
                              <p:par>
                                <p:cTn id="7" presetID="2" presetClass="entr" presetSubtype="4" fill="hold" nodeType="withEffect">
                                  <p:stCondLst>
                                    <p:cond delay="700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10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120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140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5"/>
                </p:tgtEl>
              </p:cMediaNode>
            </p:audio>
          </p:childTnLst>
        </p:cTn>
      </p:par>
    </p:tnLst>
    <p:bldLst>
      <p:bldP spid="3" grpId="0" animBg="1"/>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D46E064-D87B-4F79-A844-A4E764E9074C}"/>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3A70BFFA-BF08-40FE-A9DD-5BA60B0A4F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2296"/>
            <a:ext cx="12192000" cy="6858000"/>
          </a:xfrm>
          <a:prstGeom prst="rect">
            <a:avLst/>
          </a:prstGeom>
        </p:spPr>
      </p:pic>
      <p:pic>
        <p:nvPicPr>
          <p:cNvPr id="10" name="Hình ảnh 9" descr="Ảnh có chứa văn bản&#10;&#10;Mô tả được tạo tự động">
            <a:extLst>
              <a:ext uri="{FF2B5EF4-FFF2-40B4-BE49-F238E27FC236}">
                <a16:creationId xmlns:a16="http://schemas.microsoft.com/office/drawing/2014/main" xmlns="" id="{72A81C02-A847-478E-A330-D507855FEB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4137" y="1690688"/>
            <a:ext cx="4161863" cy="2584736"/>
          </a:xfrm>
          <a:prstGeom prst="rect">
            <a:avLst/>
          </a:prstGeom>
        </p:spPr>
      </p:pic>
      <p:sp>
        <p:nvSpPr>
          <p:cNvPr id="11" name="Hình chữ nhật: Góc Tròn 10">
            <a:extLst>
              <a:ext uri="{FF2B5EF4-FFF2-40B4-BE49-F238E27FC236}">
                <a16:creationId xmlns:a16="http://schemas.microsoft.com/office/drawing/2014/main" xmlns="" id="{4A8EF069-745A-4DB5-8D22-12B44B8249B4}"/>
              </a:ext>
            </a:extLst>
          </p:cNvPr>
          <p:cNvSpPr/>
          <p:nvPr/>
        </p:nvSpPr>
        <p:spPr>
          <a:xfrm>
            <a:off x="2578608" y="4846320"/>
            <a:ext cx="2743200" cy="9875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12" name="Hình chữ nhật: Góc Tròn 11">
            <a:extLst>
              <a:ext uri="{FF2B5EF4-FFF2-40B4-BE49-F238E27FC236}">
                <a16:creationId xmlns:a16="http://schemas.microsoft.com/office/drawing/2014/main" xmlns="" id="{E714F834-2BC2-4D94-A7B1-54D90EEEBBD3}"/>
              </a:ext>
            </a:extLst>
          </p:cNvPr>
          <p:cNvSpPr/>
          <p:nvPr/>
        </p:nvSpPr>
        <p:spPr>
          <a:xfrm>
            <a:off x="7682243" y="4846320"/>
            <a:ext cx="3023616" cy="9875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endParaRPr lang="en-US" sz="2800" dirty="0">
              <a:latin typeface="Times New Roman" panose="02020603050405020304" pitchFamily="18" charset="0"/>
              <a:cs typeface="Times New Roman" panose="02020603050405020304" pitchFamily="18" charset="0"/>
            </a:endParaRPr>
          </a:p>
        </p:txBody>
      </p:sp>
      <p:sp>
        <p:nvSpPr>
          <p:cNvPr id="3" name="Hộp Văn bản 2">
            <a:extLst>
              <a:ext uri="{FF2B5EF4-FFF2-40B4-BE49-F238E27FC236}">
                <a16:creationId xmlns:a16="http://schemas.microsoft.com/office/drawing/2014/main" xmlns="" id="{E56C5933-68D3-4C38-8641-AA5006945830}"/>
              </a:ext>
            </a:extLst>
          </p:cNvPr>
          <p:cNvSpPr txBox="1"/>
          <p:nvPr/>
        </p:nvSpPr>
        <p:spPr>
          <a:xfrm>
            <a:off x="3538331" y="330674"/>
            <a:ext cx="5239910" cy="707886"/>
          </a:xfrm>
          <a:prstGeom prst="rect">
            <a:avLst/>
          </a:prstGeom>
          <a:noFill/>
        </p:spPr>
        <p:txBody>
          <a:bodyPr wrap="square" rtlCol="0">
            <a:spAutoFit/>
          </a:bodyPr>
          <a:lstStyle/>
          <a:p>
            <a:r>
              <a:rPr lang="en-US" sz="4000" dirty="0">
                <a:solidFill>
                  <a:srgbClr val="0070C0"/>
                </a:solidFill>
                <a:latin typeface="Times New Roman" panose="02020603050405020304" pitchFamily="18" charset="0"/>
                <a:cs typeface="Times New Roman" panose="02020603050405020304" pitchFamily="18" charset="0"/>
              </a:rPr>
              <a:t>ĐÁP ÁN CHÍNH XÁC:</a:t>
            </a:r>
          </a:p>
        </p:txBody>
      </p:sp>
      <p:pic>
        <p:nvPicPr>
          <p:cNvPr id="7" name="Hình ảnh 6" descr="Ảnh có chứa văn bản&#10;&#10;Mô tả được tạo tự động">
            <a:extLst>
              <a:ext uri="{FF2B5EF4-FFF2-40B4-BE49-F238E27FC236}">
                <a16:creationId xmlns:a16="http://schemas.microsoft.com/office/drawing/2014/main" xmlns="" id="{7A454AE3-52BF-46D1-8BB6-919A7F6C3CF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5152" y="1373106"/>
            <a:ext cx="3023617" cy="2988183"/>
          </a:xfrm>
          <a:prstGeom prst="rect">
            <a:avLst/>
          </a:prstGeom>
        </p:spPr>
      </p:pic>
      <p:pic>
        <p:nvPicPr>
          <p:cNvPr id="5" name="Bản ghi Mới (1)">
            <a:hlinkClick r:id="" action="ppaction://media"/>
            <a:extLst>
              <a:ext uri="{FF2B5EF4-FFF2-40B4-BE49-F238E27FC236}">
                <a16:creationId xmlns:a16="http://schemas.microsoft.com/office/drawing/2014/main" xmlns="" id="{9124E35C-63BB-4DC9-BFC0-48E6FC44339B}"/>
              </a:ext>
            </a:extLst>
          </p:cNvPr>
          <p:cNvPicPr>
            <a:picLocks noChangeAspect="1"/>
          </p:cNvPicPr>
          <p:nvPr>
            <a:audioFile r:link="rId1"/>
            <p:extLst>
              <p:ext uri="{DAA4B4D4-6D71-4841-9C94-3DE7FCFB9230}">
                <p14:media xmlns:p14="http://schemas.microsoft.com/office/powerpoint/2010/main" r:embed="rId2">
                  <p14:trim st="807" end="725.3958"/>
                </p14:media>
              </p:ext>
            </p:extLst>
          </p:nvPr>
        </p:nvPicPr>
        <p:blipFill>
          <a:blip r:embed="rId7"/>
          <a:stretch>
            <a:fillRect/>
          </a:stretch>
        </p:blipFill>
        <p:spPr>
          <a:xfrm>
            <a:off x="431800" y="6086475"/>
            <a:ext cx="406400" cy="406400"/>
          </a:xfrm>
          <a:prstGeom prst="rect">
            <a:avLst/>
          </a:prstGeom>
        </p:spPr>
      </p:pic>
    </p:spTree>
    <p:extLst>
      <p:ext uri="{BB962C8B-B14F-4D97-AF65-F5344CB8AC3E}">
        <p14:creationId xmlns:p14="http://schemas.microsoft.com/office/powerpoint/2010/main" val="306162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249" fill="hold"/>
                                        <p:tgtEl>
                                          <p:spTgt spid="5"/>
                                        </p:tgtEl>
                                      </p:cBhvr>
                                    </p:cmd>
                                  </p:childTnLst>
                                </p:cTn>
                              </p:par>
                              <p:par>
                                <p:cTn id="7" presetID="2" presetClass="entr" presetSubtype="4" fill="hold" grpId="0" nodeType="withEffect">
                                  <p:stCondLst>
                                    <p:cond delay="200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500" fill="hold"/>
                                        <p:tgtEl>
                                          <p:spTgt spid="11"/>
                                        </p:tgtEl>
                                        <p:attrNameLst>
                                          <p:attrName>ppt_x</p:attrName>
                                        </p:attrNameLst>
                                      </p:cBhvr>
                                      <p:tavLst>
                                        <p:tav tm="0">
                                          <p:val>
                                            <p:strVal val="#ppt_x"/>
                                          </p:val>
                                        </p:tav>
                                        <p:tav tm="100000">
                                          <p:val>
                                            <p:strVal val="#ppt_x"/>
                                          </p:val>
                                        </p:tav>
                                      </p:tavLst>
                                    </p:anim>
                                    <p:anim calcmode="lin" valueType="num">
                                      <p:cBhvr additive="base">
                                        <p:cTn id="10" dur="500" fill="hold"/>
                                        <p:tgtEl>
                                          <p:spTgt spid="11"/>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5"/>
                </p:tgtEl>
              </p:cMediaNode>
            </p:audio>
          </p:childTnLst>
        </p:cTn>
      </p:par>
    </p:tnLst>
    <p:bldLst>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82DBCE7-B070-4D01-87A9-ADFF22E6CEAF}"/>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4084521F-0EF2-4A25-87BE-3862AD6DE5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424928"/>
          </a:xfrm>
          <a:prstGeom prst="rect">
            <a:avLst/>
          </a:prstGeom>
        </p:spPr>
      </p:pic>
      <p:sp>
        <p:nvSpPr>
          <p:cNvPr id="5" name="Hộp Văn bản 4">
            <a:extLst>
              <a:ext uri="{FF2B5EF4-FFF2-40B4-BE49-F238E27FC236}">
                <a16:creationId xmlns:a16="http://schemas.microsoft.com/office/drawing/2014/main" xmlns="" id="{06215985-13D3-40F9-A9BB-0DD94AF5DCB0}"/>
              </a:ext>
            </a:extLst>
          </p:cNvPr>
          <p:cNvSpPr txBox="1"/>
          <p:nvPr/>
        </p:nvSpPr>
        <p:spPr>
          <a:xfrm>
            <a:off x="2889504" y="365125"/>
            <a:ext cx="7717536" cy="984885"/>
          </a:xfrm>
          <a:prstGeom prst="rect">
            <a:avLst/>
          </a:prstGeom>
          <a:noFill/>
        </p:spPr>
        <p:txBody>
          <a:bodyPr wrap="square" rtlCol="0">
            <a:spAutoFit/>
          </a:bodyPr>
          <a:lstStyle/>
          <a:p>
            <a:pPr algn="ctr"/>
            <a:r>
              <a:rPr lang="en-US" sz="4000" dirty="0" err="1">
                <a:solidFill>
                  <a:srgbClr val="FF0000"/>
                </a:solidFill>
                <a:latin typeface="Times New Roman" panose="02020603050405020304" pitchFamily="18" charset="0"/>
                <a:cs typeface="Times New Roman" panose="02020603050405020304" pitchFamily="18" charset="0"/>
              </a:rPr>
              <a:t>Cô</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giảng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giải</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nội</a:t>
            </a:r>
            <a:r>
              <a:rPr lang="en-US" sz="4000" dirty="0">
                <a:solidFill>
                  <a:srgbClr val="FF0000"/>
                </a:solidFill>
                <a:latin typeface="Times New Roman" panose="02020603050405020304" pitchFamily="18" charset="0"/>
                <a:cs typeface="Times New Roman" panose="02020603050405020304" pitchFamily="18" charset="0"/>
              </a:rPr>
              <a:t> dung </a:t>
            </a:r>
            <a:r>
              <a:rPr lang="en-US" sz="4000" dirty="0" err="1">
                <a:solidFill>
                  <a:srgbClr val="FF0000"/>
                </a:solidFill>
                <a:latin typeface="Times New Roman" panose="02020603050405020304" pitchFamily="18" charset="0"/>
                <a:cs typeface="Times New Roman" panose="02020603050405020304" pitchFamily="18" charset="0"/>
              </a:rPr>
              <a:t>câu</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chuyện</a:t>
            </a:r>
            <a:r>
              <a:rPr lang="en-US" sz="4000" dirty="0">
                <a:solidFill>
                  <a:srgbClr val="FF0000"/>
                </a:solidFill>
                <a:latin typeface="Times New Roman" panose="02020603050405020304" pitchFamily="18" charset="0"/>
                <a:cs typeface="Times New Roman" panose="02020603050405020304" pitchFamily="18" charset="0"/>
              </a:rPr>
              <a:t>:</a:t>
            </a:r>
          </a:p>
          <a:p>
            <a:endParaRPr lang="en-US" dirty="0"/>
          </a:p>
        </p:txBody>
      </p:sp>
      <p:sp>
        <p:nvSpPr>
          <p:cNvPr id="6" name="Hộp Văn bản 5">
            <a:extLst>
              <a:ext uri="{FF2B5EF4-FFF2-40B4-BE49-F238E27FC236}">
                <a16:creationId xmlns:a16="http://schemas.microsoft.com/office/drawing/2014/main" xmlns="" id="{98301D48-545E-4232-B132-8B0B68BD2807}"/>
              </a:ext>
            </a:extLst>
          </p:cNvPr>
          <p:cNvSpPr txBox="1"/>
          <p:nvPr/>
        </p:nvSpPr>
        <p:spPr>
          <a:xfrm>
            <a:off x="3200400" y="2249424"/>
            <a:ext cx="6227064" cy="4062651"/>
          </a:xfrm>
          <a:prstGeom prst="rect">
            <a:avLst/>
          </a:prstGeom>
          <a:noFill/>
        </p:spPr>
        <p:txBody>
          <a:bodyPr wrap="square" rtlCol="0">
            <a:spAutoFit/>
          </a:bodyPr>
          <a:lstStyle/>
          <a:p>
            <a:pPr algn="l"/>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Giáo</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dục</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trẻ</a:t>
            </a:r>
            <a:r>
              <a:rPr lang="vi-VN" sz="2400" b="0" i="0" dirty="0">
                <a:solidFill>
                  <a:srgbClr val="3C3C3C"/>
                </a:solidFill>
                <a:effectLst/>
                <a:latin typeface="Times New Roman" panose="02020603050405020304" pitchFamily="18" charset="0"/>
              </a:rPr>
              <a:t>: Qua câu </a:t>
            </a:r>
            <a:r>
              <a:rPr lang="vi-VN" sz="2400" b="0" i="0" dirty="0" err="1">
                <a:solidFill>
                  <a:srgbClr val="3C3C3C"/>
                </a:solidFill>
                <a:effectLst/>
                <a:latin typeface="Times New Roman" panose="02020603050405020304" pitchFamily="18" charset="0"/>
              </a:rPr>
              <a:t>chuyện</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vừa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rồi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thấy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Xám</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đã</a:t>
            </a:r>
            <a:r>
              <a:rPr lang="vi-VN" sz="2400" b="0" i="0" dirty="0">
                <a:solidFill>
                  <a:srgbClr val="3C3C3C"/>
                </a:solidFill>
                <a:effectLst/>
                <a:latin typeface="Times New Roman" panose="02020603050405020304" pitchFamily="18" charset="0"/>
              </a:rPr>
              <a:t> ngoan chưa? Sao con </a:t>
            </a:r>
            <a:r>
              <a:rPr lang="vi-VN" sz="2400" b="0" i="0" dirty="0" err="1">
                <a:solidFill>
                  <a:srgbClr val="3C3C3C"/>
                </a:solidFill>
                <a:effectLst/>
                <a:latin typeface="Times New Roman" panose="02020603050405020304" pitchFamily="18" charset="0"/>
              </a:rPr>
              <a:t>biết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Xám</a:t>
            </a:r>
            <a:r>
              <a:rPr lang="vi-VN" sz="2400" b="0" i="0" dirty="0">
                <a:solidFill>
                  <a:srgbClr val="3C3C3C"/>
                </a:solidFill>
                <a:effectLst/>
                <a:latin typeface="Times New Roman" panose="02020603050405020304" pitchFamily="18" charset="0"/>
              </a:rPr>
              <a:t> chưa ngoan?</a:t>
            </a:r>
          </a:p>
          <a:p>
            <a:pPr algn="l"/>
            <a:r>
              <a:rPr lang="vi-VN" sz="2400" b="0" i="0" dirty="0" err="1">
                <a:solidFill>
                  <a:srgbClr val="3C3C3C"/>
                </a:solidFill>
                <a:effectLst/>
                <a:latin typeface="Times New Roman" panose="02020603050405020304" pitchFamily="18" charset="0"/>
              </a:rPr>
              <a:t>Đúng</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rồi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đấy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Xám</a:t>
            </a:r>
            <a:r>
              <a:rPr lang="vi-VN" sz="2400" b="0" i="0" dirty="0">
                <a:solidFill>
                  <a:srgbClr val="3C3C3C"/>
                </a:solidFill>
                <a:effectLst/>
                <a:latin typeface="Times New Roman" panose="02020603050405020304" pitchFamily="18" charset="0"/>
              </a:rPr>
              <a:t> chưa ngoan </a:t>
            </a:r>
            <a:r>
              <a:rPr lang="vi-VN" sz="2400" b="0" i="0" dirty="0" err="1">
                <a:solidFill>
                  <a:srgbClr val="3C3C3C"/>
                </a:solidFill>
                <a:effectLst/>
                <a:latin typeface="Times New Roman" panose="02020603050405020304" pitchFamily="18" charset="0"/>
              </a:rPr>
              <a:t>vì</a:t>
            </a:r>
            <a:r>
              <a:rPr lang="vi-VN" sz="2400" b="0" i="0" dirty="0">
                <a:solidFill>
                  <a:srgbClr val="3C3C3C"/>
                </a:solidFill>
                <a:effectLst/>
                <a:latin typeface="Times New Roman" panose="02020603050405020304" pitchFamily="18" charset="0"/>
              </a:rPr>
              <a:t> không nghe </a:t>
            </a:r>
            <a:r>
              <a:rPr lang="vi-VN" sz="2400" b="0" i="0" dirty="0" err="1">
                <a:solidFill>
                  <a:srgbClr val="3C3C3C"/>
                </a:solidFill>
                <a:effectLst/>
                <a:latin typeface="Times New Roman" panose="02020603050405020304" pitchFamily="18" charset="0"/>
              </a:rPr>
              <a:t>lời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mẹ</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dặn</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suýt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nữa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bị</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Cáo</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nó</a:t>
            </a:r>
            <a:r>
              <a:rPr lang="vi-VN" sz="2400" b="0" i="0" dirty="0">
                <a:solidFill>
                  <a:srgbClr val="3C3C3C"/>
                </a:solidFill>
                <a:effectLst/>
                <a:latin typeface="Times New Roman" panose="02020603050405020304" pitchFamily="18" charset="0"/>
              </a:rPr>
              <a:t> ăn </a:t>
            </a:r>
            <a:r>
              <a:rPr lang="vi-VN" sz="2400" b="0" i="0" dirty="0" err="1">
                <a:solidFill>
                  <a:srgbClr val="3C3C3C"/>
                </a:solidFill>
                <a:effectLst/>
                <a:latin typeface="Times New Roman" panose="02020603050405020304" pitchFamily="18" charset="0"/>
              </a:rPr>
              <a:t>thịt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đấy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Vì</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vậy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phải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biết</a:t>
            </a:r>
            <a:r>
              <a:rPr lang="vi-VN" sz="2400" b="0" i="0" dirty="0">
                <a:solidFill>
                  <a:srgbClr val="3C3C3C"/>
                </a:solidFill>
                <a:effectLst/>
                <a:latin typeface="Times New Roman" panose="02020603050405020304" pitchFamily="18" charset="0"/>
              </a:rPr>
              <a:t> vâng </a:t>
            </a:r>
            <a:r>
              <a:rPr lang="vi-VN" sz="2400" b="0" i="0" dirty="0" err="1">
                <a:solidFill>
                  <a:srgbClr val="3C3C3C"/>
                </a:solidFill>
                <a:effectLst/>
                <a:latin typeface="Times New Roman" panose="02020603050405020304" pitchFamily="18" charset="0"/>
              </a:rPr>
              <a:t>lời</a:t>
            </a:r>
            <a:r>
              <a:rPr lang="vi-VN" sz="2400" b="0" i="0" dirty="0">
                <a:solidFill>
                  <a:srgbClr val="3C3C3C"/>
                </a:solidFill>
                <a:effectLst/>
                <a:latin typeface="Times New Roman" panose="02020603050405020304" pitchFamily="18" charset="0"/>
              </a:rPr>
              <a:t> ông </a:t>
            </a:r>
            <a:r>
              <a:rPr lang="vi-VN" sz="2400" b="0" i="0" dirty="0" err="1">
                <a:solidFill>
                  <a:srgbClr val="3C3C3C"/>
                </a:solidFill>
                <a:effectLst/>
                <a:latin typeface="Times New Roman" panose="02020603050405020304" pitchFamily="18" charset="0"/>
              </a:rPr>
              <a:t>bà</a:t>
            </a:r>
            <a:r>
              <a:rPr lang="vi-VN" sz="2400" b="0" i="0" dirty="0">
                <a:solidFill>
                  <a:srgbClr val="3C3C3C"/>
                </a:solidFill>
                <a:effectLst/>
                <a:latin typeface="Times New Roman" panose="02020603050405020304" pitchFamily="18" charset="0"/>
              </a:rPr>
              <a:t> cha </a:t>
            </a:r>
            <a:r>
              <a:rPr lang="vi-VN" sz="2400" b="0" i="0" dirty="0" err="1">
                <a:solidFill>
                  <a:srgbClr val="3C3C3C"/>
                </a:solidFill>
                <a:effectLst/>
                <a:latin typeface="Times New Roman" panose="02020603050405020304" pitchFamily="18" charset="0"/>
              </a:rPr>
              <a:t>mẹ</a:t>
            </a:r>
            <a:r>
              <a:rPr lang="vi-VN" sz="2400" b="0" i="0" dirty="0">
                <a:solidFill>
                  <a:srgbClr val="3C3C3C"/>
                </a:solidFill>
                <a:effectLst/>
                <a:latin typeface="Times New Roman" panose="02020603050405020304" pitchFamily="18" charset="0"/>
              </a:rPr>
              <a:t> cô </a:t>
            </a:r>
            <a:r>
              <a:rPr lang="vi-VN" sz="2400" b="0" i="0" dirty="0" err="1">
                <a:solidFill>
                  <a:srgbClr val="3C3C3C"/>
                </a:solidFill>
                <a:effectLst/>
                <a:latin typeface="Times New Roman" panose="02020603050405020304" pitchFamily="18" charset="0"/>
              </a:rPr>
              <a:t>giáo</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và</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những</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người</a:t>
            </a:r>
            <a:r>
              <a:rPr lang="vi-VN" sz="2400" b="0" i="0" dirty="0">
                <a:solidFill>
                  <a:srgbClr val="3C3C3C"/>
                </a:solidFill>
                <a:effectLst/>
                <a:latin typeface="Times New Roman" panose="02020603050405020304" pitchFamily="18" charset="0"/>
              </a:rPr>
              <a:t> thân </a:t>
            </a:r>
            <a:r>
              <a:rPr lang="vi-VN" sz="2400" b="0" i="0" dirty="0" err="1">
                <a:solidFill>
                  <a:srgbClr val="3C3C3C"/>
                </a:solidFill>
                <a:effectLst/>
                <a:latin typeface="Times New Roman" panose="02020603050405020304" pitchFamily="18" charset="0"/>
              </a:rPr>
              <a:t>của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mình</a:t>
            </a:r>
            <a:r>
              <a:rPr lang="en-US" sz="2400" b="0" i="0" dirty="0">
                <a:solidFill>
                  <a:srgbClr val="3C3C3C"/>
                </a:solidFill>
                <a:effectLst/>
                <a:latin typeface="Times New Roman" panose="02020603050405020304" pitchFamily="18" charset="0"/>
              </a:rPr>
              <a:t>,</a:t>
            </a:r>
            <a:r>
              <a:rPr lang="vi-VN" sz="2400" b="0" i="0" dirty="0">
                <a:solidFill>
                  <a:srgbClr val="3C3C3C"/>
                </a:solidFill>
                <a:effectLst/>
                <a:latin typeface="Times New Roman" panose="02020603050405020304" pitchFamily="18" charset="0"/>
              </a:rPr>
              <a:t> không </a:t>
            </a:r>
            <a:r>
              <a:rPr lang="vi-VN" sz="2400" b="0" i="0" dirty="0" err="1">
                <a:solidFill>
                  <a:srgbClr val="3C3C3C"/>
                </a:solidFill>
                <a:effectLst/>
                <a:latin typeface="Times New Roman" panose="02020603050405020304" pitchFamily="18" charset="0"/>
              </a:rPr>
              <a:t>được</a:t>
            </a:r>
            <a:r>
              <a:rPr lang="vi-VN" sz="2400" b="0" i="0" dirty="0">
                <a:solidFill>
                  <a:srgbClr val="3C3C3C"/>
                </a:solidFill>
                <a:effectLst/>
                <a:latin typeface="Times New Roman" panose="02020603050405020304" pitchFamily="18" charset="0"/>
              </a:rPr>
              <a:t> đi chơi xa</a:t>
            </a:r>
            <a:r>
              <a:rPr lang="en-US" sz="2400" b="0" i="0" dirty="0">
                <a:solidFill>
                  <a:srgbClr val="3C3C3C"/>
                </a:solidFill>
                <a:effectLst/>
                <a:latin typeface="Times New Roman" panose="02020603050405020304" pitchFamily="18" charset="0"/>
              </a:rPr>
              <a:t>,</a:t>
            </a:r>
            <a:r>
              <a:rPr lang="vi-VN" sz="2400" b="0" i="0" dirty="0">
                <a:solidFill>
                  <a:srgbClr val="3C3C3C"/>
                </a:solidFill>
                <a:effectLst/>
                <a:latin typeface="Times New Roman" panose="02020603050405020304" pitchFamily="18" charset="0"/>
              </a:rPr>
              <a:t> đi chơi </a:t>
            </a:r>
            <a:r>
              <a:rPr lang="vi-VN" sz="2400" b="0" i="0" dirty="0" err="1">
                <a:solidFill>
                  <a:srgbClr val="3C3C3C"/>
                </a:solidFill>
                <a:effectLst/>
                <a:latin typeface="Times New Roman" panose="02020603050405020304" pitchFamily="18" charset="0"/>
              </a:rPr>
              <a:t>một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mình</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và</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nhận</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quà</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của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người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lạ</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nhé</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Kẻo</a:t>
            </a:r>
            <a:r>
              <a:rPr lang="en-US" sz="2400" dirty="0">
                <a:solidFill>
                  <a:srgbClr val="3C3C3C"/>
                </a:solidFill>
                <a:latin typeface="Times New Roman" panose="02020603050405020304" pitchFamily="18" charset="0"/>
              </a:rPr>
              <a:t> </a:t>
            </a:r>
            <a:r>
              <a:rPr lang="vi-VN" sz="2400" b="0" i="0" dirty="0" err="1">
                <a:solidFill>
                  <a:srgbClr val="3C3C3C"/>
                </a:solidFill>
                <a:effectLst/>
                <a:latin typeface="Times New Roman" panose="02020603050405020304" pitchFamily="18" charset="0"/>
              </a:rPr>
              <a:t>sẽ</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bắt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đi</a:t>
            </a:r>
            <a:r>
              <a:rPr lang="en-US" sz="2400" b="0" i="0" dirty="0">
                <a:solidFill>
                  <a:srgbClr val="3C3C3C"/>
                </a:solidFill>
                <a:effectLst/>
                <a:latin typeface="Times New Roman" panose="02020603050405020304" pitchFamily="18" charset="0"/>
              </a:rPr>
              <a:t> </a:t>
            </a:r>
            <a:r>
              <a:rPr lang="en-US" sz="2400" b="0" i="0" dirty="0" err="1">
                <a:solidFill>
                  <a:srgbClr val="3C3C3C"/>
                </a:solidFill>
                <a:effectLst/>
                <a:latin typeface="Times New Roman" panose="02020603050405020304" pitchFamily="18" charset="0"/>
              </a:rPr>
              <a:t>đấy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nhớ</a:t>
            </a:r>
            <a:r>
              <a:rPr lang="vi-VN" sz="2400" b="0" i="0" dirty="0">
                <a:solidFill>
                  <a:srgbClr val="3C3C3C"/>
                </a:solidFill>
                <a:effectLst/>
                <a:latin typeface="Times New Roman" panose="02020603050405020304" pitchFamily="18" charset="0"/>
              </a:rPr>
              <a:t> chưa</a:t>
            </a:r>
            <a:r>
              <a:rPr lang="en-US" sz="2400" b="0" i="0" dirty="0">
                <a:solidFill>
                  <a:srgbClr val="3C3C3C"/>
                </a:solidFill>
                <a:effectLst/>
                <a:latin typeface="Times New Roman" panose="02020603050405020304" pitchFamily="18" charset="0"/>
              </a:rPr>
              <a:t> </a:t>
            </a:r>
            <a:r>
              <a:rPr lang="en-US" sz="2400" b="0" i="0" dirty="0" err="1">
                <a:solidFill>
                  <a:srgbClr val="3C3C3C"/>
                </a:solidFill>
                <a:effectLst/>
                <a:latin typeface="Times New Roman" panose="02020603050405020304" pitchFamily="18" charset="0"/>
              </a:rPr>
              <a:t>nào</a:t>
            </a:r>
            <a:r>
              <a:rPr lang="vi-VN" sz="2400" b="0" i="0" dirty="0">
                <a:solidFill>
                  <a:srgbClr val="3C3C3C"/>
                </a:solidFill>
                <a:effectLst/>
                <a:latin typeface="Times New Roman" panose="02020603050405020304" pitchFamily="18" charset="0"/>
              </a:rPr>
              <a:t>?</a:t>
            </a:r>
          </a:p>
          <a:p>
            <a:endParaRPr lang="en-US" dirty="0"/>
          </a:p>
        </p:txBody>
      </p:sp>
      <p:pic>
        <p:nvPicPr>
          <p:cNvPr id="3" name="Bản ghi Mới (1)">
            <a:hlinkClick r:id="" action="ppaction://media"/>
            <a:extLst>
              <a:ext uri="{FF2B5EF4-FFF2-40B4-BE49-F238E27FC236}">
                <a16:creationId xmlns:a16="http://schemas.microsoft.com/office/drawing/2014/main" xmlns="" id="{205D2F2D-78C8-42D2-81D2-28F57247B8CC}"/>
              </a:ext>
            </a:extLst>
          </p:cNvPr>
          <p:cNvPicPr>
            <a:picLocks noChangeAspect="1"/>
          </p:cNvPicPr>
          <p:nvPr>
            <a:audioFile r:link="rId1"/>
            <p:extLst>
              <p:ext uri="{DAA4B4D4-6D71-4841-9C94-3DE7FCFB9230}">
                <p14:media xmlns:p14="http://schemas.microsoft.com/office/powerpoint/2010/main" r:embed="rId2">
                  <p14:trim st="278" end="530"/>
                </p14:media>
              </p:ext>
            </p:extLst>
          </p:nvPr>
        </p:nvPicPr>
        <p:blipFill>
          <a:blip r:embed="rId5"/>
          <a:stretch>
            <a:fillRect/>
          </a:stretch>
        </p:blipFill>
        <p:spPr>
          <a:xfrm>
            <a:off x="431800" y="6471009"/>
            <a:ext cx="406400" cy="406400"/>
          </a:xfrm>
          <a:prstGeom prst="rect">
            <a:avLst/>
          </a:prstGeom>
        </p:spPr>
      </p:pic>
    </p:spTree>
    <p:extLst>
      <p:ext uri="{BB962C8B-B14F-4D97-AF65-F5344CB8AC3E}">
        <p14:creationId xmlns:p14="http://schemas.microsoft.com/office/powerpoint/2010/main" val="277465130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3292" fill="hold"/>
                                        <p:tgtEl>
                                          <p:spTgt spid="3"/>
                                        </p:tgtEl>
                                      </p:cBhvr>
                                    </p:cmd>
                                  </p:childTnLst>
                                </p:cTn>
                              </p:par>
                              <p:par>
                                <p:cTn id="7" presetID="2" presetClass="entr" presetSubtype="4"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D1080E8-A024-475A-94AB-734A7C4D59F9}"/>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BCF68E1B-7285-459B-899D-4569D08DFC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ộp Văn bản 4">
            <a:extLst>
              <a:ext uri="{FF2B5EF4-FFF2-40B4-BE49-F238E27FC236}">
                <a16:creationId xmlns:a16="http://schemas.microsoft.com/office/drawing/2014/main" xmlns="" id="{7D93B594-856A-4533-8CBF-B37429F1D027}"/>
              </a:ext>
            </a:extLst>
          </p:cNvPr>
          <p:cNvSpPr txBox="1"/>
          <p:nvPr/>
        </p:nvSpPr>
        <p:spPr>
          <a:xfrm>
            <a:off x="3058602" y="834887"/>
            <a:ext cx="6074796" cy="1077218"/>
          </a:xfrm>
          <a:prstGeom prst="rect">
            <a:avLst/>
          </a:prstGeom>
          <a:noFill/>
        </p:spPr>
        <p:txBody>
          <a:bodyPr wrap="square" rtlCol="0">
            <a:spAutoFit/>
          </a:bodyPr>
          <a:lstStyle/>
          <a:p>
            <a:pPr algn="ctr"/>
            <a:r>
              <a:rPr lang="en-US" sz="3200" dirty="0">
                <a:latin typeface="Times New Roman" panose="02020603050405020304" pitchFamily="18" charset="0"/>
                <a:cs typeface="Times New Roman" panose="02020603050405020304" pitchFamily="18" charset="0"/>
              </a:rPr>
              <a:t>ĐÀM THOẠI, TRÍCH DẪN NỘI DUNG CÂU CHUYỆN</a:t>
            </a:r>
          </a:p>
        </p:txBody>
      </p:sp>
    </p:spTree>
    <p:extLst>
      <p:ext uri="{BB962C8B-B14F-4D97-AF65-F5344CB8AC3E}">
        <p14:creationId xmlns:p14="http://schemas.microsoft.com/office/powerpoint/2010/main" val="2503623019"/>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E4D3C26-A7A6-4EB9-92D5-BC1A2996657A}"/>
              </a:ext>
            </a:extLst>
          </p:cNvPr>
          <p:cNvSpPr>
            <a:spLocks noGrp="1"/>
          </p:cNvSpPr>
          <p:nvPr>
            <p:ph type="title"/>
          </p:nvPr>
        </p:nvSpPr>
        <p:spPr/>
        <p:txBody>
          <a:bodyPr/>
          <a:lstStyle/>
          <a:p>
            <a:endParaRPr lang="en-US"/>
          </a:p>
        </p:txBody>
      </p:sp>
      <p:pic>
        <p:nvPicPr>
          <p:cNvPr id="6" name="Hình ảnh 5">
            <a:extLst>
              <a:ext uri="{FF2B5EF4-FFF2-40B4-BE49-F238E27FC236}">
                <a16:creationId xmlns:a16="http://schemas.microsoft.com/office/drawing/2014/main" xmlns="" id="{B7A10A4E-4B68-442E-9AE0-2DD50F8691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260826" cy="6858000"/>
          </a:xfrm>
          <a:prstGeom prst="rect">
            <a:avLst/>
          </a:prstGeom>
        </p:spPr>
      </p:pic>
      <p:sp>
        <p:nvSpPr>
          <p:cNvPr id="7" name="Hộp Văn bản 6">
            <a:extLst>
              <a:ext uri="{FF2B5EF4-FFF2-40B4-BE49-F238E27FC236}">
                <a16:creationId xmlns:a16="http://schemas.microsoft.com/office/drawing/2014/main" xmlns="" id="{850D807B-72C5-4F40-80A9-B898F7FF77B0}"/>
              </a:ext>
            </a:extLst>
          </p:cNvPr>
          <p:cNvSpPr txBox="1"/>
          <p:nvPr/>
        </p:nvSpPr>
        <p:spPr>
          <a:xfrm>
            <a:off x="1216550" y="381575"/>
            <a:ext cx="10424160" cy="1200329"/>
          </a:xfrm>
          <a:prstGeom prst="rect">
            <a:avLst/>
          </a:prstGeom>
          <a:noFill/>
        </p:spPr>
        <p:txBody>
          <a:bodyPr wrap="square" rtlCol="0">
            <a:spAutoFit/>
          </a:bodyPr>
          <a:lstStyle/>
          <a:p>
            <a:r>
              <a:rPr lang="vi-VN" sz="3600" b="0" i="0" dirty="0" err="1">
                <a:solidFill>
                  <a:srgbClr val="000000"/>
                </a:solidFill>
                <a:effectLst/>
                <a:latin typeface="Times New Roman" panose="02020603050405020304" pitchFamily="18" charset="0"/>
              </a:rPr>
              <a:t>Trước</a:t>
            </a:r>
            <a:r>
              <a:rPr lang="vi-VN" sz="3600" b="0" i="0" dirty="0">
                <a:solidFill>
                  <a:srgbClr val="000000"/>
                </a:solidFill>
                <a:effectLst/>
                <a:latin typeface="Times New Roman" panose="02020603050405020304" pitchFamily="18" charset="0"/>
              </a:rPr>
              <a:t> khi đi chơi, </a:t>
            </a:r>
            <a:r>
              <a:rPr lang="vi-VN" sz="3600" b="0" i="0" dirty="0" err="1">
                <a:solidFill>
                  <a:srgbClr val="000000"/>
                </a:solidFill>
                <a:effectLst/>
                <a:latin typeface="Times New Roman" panose="02020603050405020304" pitchFamily="18" charset="0"/>
              </a:rPr>
              <a:t>vịt</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mẹ</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đã</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dặn</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vịt</a:t>
            </a:r>
            <a:r>
              <a:rPr lang="vi-VN" sz="3600" b="0" i="0" dirty="0">
                <a:solidFill>
                  <a:srgbClr val="000000"/>
                </a:solidFill>
                <a:effectLst/>
                <a:latin typeface="Times New Roman" panose="02020603050405020304" pitchFamily="18" charset="0"/>
              </a:rPr>
              <a:t> con </a:t>
            </a:r>
            <a:r>
              <a:rPr lang="en-US" sz="3600" b="0" i="0" dirty="0" err="1">
                <a:solidFill>
                  <a:srgbClr val="000000"/>
                </a:solidFill>
                <a:effectLst/>
                <a:latin typeface="Times New Roman" panose="02020603050405020304" pitchFamily="18" charset="0"/>
              </a:rPr>
              <a:t>không</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được</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tách</a:t>
            </a:r>
            <a:r>
              <a:rPr lang="en-US" sz="3600" b="0" i="0" dirty="0">
                <a:solidFill>
                  <a:srgbClr val="000000"/>
                </a:solidFill>
                <a:effectLst/>
                <a:latin typeface="Times New Roman" panose="02020603050405020304" pitchFamily="18" charset="0"/>
              </a:rPr>
              <a:t> ra </a:t>
            </a:r>
            <a:r>
              <a:rPr lang="en-US" sz="3600" b="0" i="0" dirty="0" err="1">
                <a:solidFill>
                  <a:srgbClr val="000000"/>
                </a:solidFill>
                <a:effectLst/>
                <a:latin typeface="Times New Roman" panose="02020603050405020304" pitchFamily="18" charset="0"/>
              </a:rPr>
              <a:t>một</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mình</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kẻo</a:t>
            </a:r>
            <a:r>
              <a:rPr lang="en-US" sz="3600" b="0" i="0" dirty="0">
                <a:solidFill>
                  <a:srgbClr val="000000"/>
                </a:solidFill>
                <a:effectLst/>
                <a:latin typeface="Times New Roman" panose="02020603050405020304" pitchFamily="18" charset="0"/>
              </a:rPr>
              <a:t> con </a:t>
            </a:r>
            <a:r>
              <a:rPr lang="en-US" sz="3600" b="0" i="0" dirty="0" err="1">
                <a:solidFill>
                  <a:srgbClr val="000000"/>
                </a:solidFill>
                <a:effectLst/>
                <a:latin typeface="Times New Roman" panose="02020603050405020304" pitchFamily="18" charset="0"/>
              </a:rPr>
              <a:t>gì</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ăn</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thịt</a:t>
            </a:r>
            <a:r>
              <a:rPr lang="vi-VN" sz="3600" b="0" i="0" dirty="0">
                <a:solidFill>
                  <a:srgbClr val="000000"/>
                </a:solidFill>
                <a:effectLst/>
                <a:latin typeface="Times New Roman" panose="02020603050405020304" pitchFamily="18" charset="0"/>
              </a:rPr>
              <a:t>?</a:t>
            </a:r>
            <a:endParaRPr lang="en-US" sz="3600" dirty="0"/>
          </a:p>
        </p:txBody>
      </p:sp>
      <p:sp>
        <p:nvSpPr>
          <p:cNvPr id="9" name="Hình chữ nhật: Góc Tròn 8">
            <a:extLst>
              <a:ext uri="{FF2B5EF4-FFF2-40B4-BE49-F238E27FC236}">
                <a16:creationId xmlns:a16="http://schemas.microsoft.com/office/drawing/2014/main" xmlns="" id="{EE816F1F-4767-469B-9F3A-94ABB3BF8DDA}"/>
              </a:ext>
            </a:extLst>
          </p:cNvPr>
          <p:cNvSpPr/>
          <p:nvPr/>
        </p:nvSpPr>
        <p:spPr>
          <a:xfrm>
            <a:off x="1733385" y="2282601"/>
            <a:ext cx="2146852" cy="85079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10" name="Hình chữ nhật: Góc Tròn 9">
            <a:extLst>
              <a:ext uri="{FF2B5EF4-FFF2-40B4-BE49-F238E27FC236}">
                <a16:creationId xmlns:a16="http://schemas.microsoft.com/office/drawing/2014/main" xmlns="" id="{7831B966-A819-41F4-AF16-5A777A3E239C}"/>
              </a:ext>
            </a:extLst>
          </p:cNvPr>
          <p:cNvSpPr/>
          <p:nvPr/>
        </p:nvSpPr>
        <p:spPr>
          <a:xfrm>
            <a:off x="7085937" y="2282601"/>
            <a:ext cx="2146852" cy="85079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Con </a:t>
            </a:r>
            <a:r>
              <a:rPr lang="en-US" sz="2800" dirty="0" err="1">
                <a:latin typeface="Times New Roman" panose="02020603050405020304" pitchFamily="18" charset="0"/>
                <a:cs typeface="Times New Roman" panose="02020603050405020304" pitchFamily="18" charset="0"/>
              </a:rPr>
              <a:t>dê</a:t>
            </a:r>
            <a:endParaRPr lang="en-US" sz="2800" dirty="0">
              <a:latin typeface="Times New Roman" panose="02020603050405020304" pitchFamily="18" charset="0"/>
              <a:cs typeface="Times New Roman" panose="02020603050405020304" pitchFamily="18" charset="0"/>
            </a:endParaRPr>
          </a:p>
        </p:txBody>
      </p:sp>
      <p:pic>
        <p:nvPicPr>
          <p:cNvPr id="11" name="Đếm ngược 5s (1)">
            <a:hlinkClick r:id="" action="ppaction://media"/>
            <a:extLst>
              <a:ext uri="{FF2B5EF4-FFF2-40B4-BE49-F238E27FC236}">
                <a16:creationId xmlns:a16="http://schemas.microsoft.com/office/drawing/2014/main" xmlns="" id="{0992EE57-9D3B-45D4-8342-F9E3FC8F139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574408" y="5490736"/>
            <a:ext cx="2430691" cy="1367263"/>
          </a:xfrm>
          <a:prstGeom prst="rect">
            <a:avLst/>
          </a:prstGeom>
        </p:spPr>
      </p:pic>
      <p:pic>
        <p:nvPicPr>
          <p:cNvPr id="3" name="Bản ghi Mới (2)">
            <a:hlinkClick r:id="" action="ppaction://media"/>
            <a:extLst>
              <a:ext uri="{FF2B5EF4-FFF2-40B4-BE49-F238E27FC236}">
                <a16:creationId xmlns:a16="http://schemas.microsoft.com/office/drawing/2014/main" xmlns="" id="{EA1B3F60-D16A-4388-B0D3-20B851E5F3F4}"/>
              </a:ext>
            </a:extLst>
          </p:cNvPr>
          <p:cNvPicPr>
            <a:picLocks noChangeAspect="1"/>
          </p:cNvPicPr>
          <p:nvPr>
            <a:audioFile r:link="rId3"/>
            <p:extLst>
              <p:ext uri="{DAA4B4D4-6D71-4841-9C94-3DE7FCFB9230}">
                <p14:media xmlns:p14="http://schemas.microsoft.com/office/powerpoint/2010/main" r:embed="rId4">
                  <p14:trim st="414" end="502.4166"/>
                </p14:media>
              </p:ext>
            </p:extLst>
          </p:nvPr>
        </p:nvPicPr>
        <p:blipFill>
          <a:blip r:embed="rId8"/>
          <a:stretch>
            <a:fillRect/>
          </a:stretch>
        </p:blipFill>
        <p:spPr>
          <a:xfrm>
            <a:off x="231471" y="6310906"/>
            <a:ext cx="406400" cy="406400"/>
          </a:xfrm>
          <a:prstGeom prst="rect">
            <a:avLst/>
          </a:prstGeom>
        </p:spPr>
      </p:pic>
    </p:spTree>
    <p:extLst>
      <p:ext uri="{BB962C8B-B14F-4D97-AF65-F5344CB8AC3E}">
        <p14:creationId xmlns:p14="http://schemas.microsoft.com/office/powerpoint/2010/main" val="343758810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0" fill="hold"/>
                                        <p:tgtEl>
                                          <p:spTgt spid="3"/>
                                        </p:tgtEl>
                                      </p:cBhvr>
                                    </p:cmd>
                                  </p:childTnLst>
                                </p:cTn>
                              </p:par>
                              <p:par>
                                <p:cTn id="7" presetID="2" presetClass="entr" presetSubtype="4" fill="hold" grpId="0" nodeType="withEffect">
                                  <p:stCondLst>
                                    <p:cond delay="900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500" fill="hold"/>
                                        <p:tgtEl>
                                          <p:spTgt spid="9"/>
                                        </p:tgtEl>
                                        <p:attrNameLst>
                                          <p:attrName>ppt_x</p:attrName>
                                        </p:attrNameLst>
                                      </p:cBhvr>
                                      <p:tavLst>
                                        <p:tav tm="0">
                                          <p:val>
                                            <p:strVal val="#ppt_x"/>
                                          </p:val>
                                        </p:tav>
                                        <p:tav tm="100000">
                                          <p:val>
                                            <p:strVal val="#ppt_x"/>
                                          </p:val>
                                        </p:tav>
                                      </p:tavLst>
                                    </p:anim>
                                    <p:anim calcmode="lin" valueType="num">
                                      <p:cBhvr additive="base">
                                        <p:cTn id="10" dur="500" fill="hold"/>
                                        <p:tgtEl>
                                          <p:spTgt spid="9"/>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120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150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1" presetClass="mediacall" presetSubtype="0" fill="hold" nodeType="withEffect">
                                  <p:stCondLst>
                                    <p:cond delay="15000"/>
                                  </p:stCondLst>
                                  <p:childTnLst>
                                    <p:cmd type="call" cmd="playFrom(0.0)">
                                      <p:cBhvr>
                                        <p:cTn id="20" dur="705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11"/>
                </p:tgtEl>
              </p:cMediaNode>
            </p:video>
            <p:audio>
              <p:cMediaNode vol="80000">
                <p:cTn id="22" fill="hold" display="0">
                  <p:stCondLst>
                    <p:cond delay="indefinite"/>
                  </p:stCondLst>
                  <p:endCondLst>
                    <p:cond evt="onStopAudio" delay="0">
                      <p:tgtEl>
                        <p:sldTgt/>
                      </p:tgtEl>
                    </p:cond>
                  </p:endCondLst>
                </p:cTn>
                <p:tgtEl>
                  <p:spTgt spid="3"/>
                </p:tgtEl>
              </p:cMediaNode>
            </p:audio>
          </p:childTnLst>
        </p:cTn>
      </p:par>
    </p:tnLst>
    <p:bldLst>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A4DEE3-8F2A-46B7-8273-F4453A263875}"/>
              </a:ext>
            </a:extLst>
          </p:cNvPr>
          <p:cNvSpPr>
            <a:spLocks noGrp="1"/>
          </p:cNvSpPr>
          <p:nvPr>
            <p:ph type="title"/>
          </p:nvPr>
        </p:nvSpPr>
        <p:spPr>
          <a:xfrm>
            <a:off x="5824728" y="2112264"/>
            <a:ext cx="6205728" cy="2930603"/>
          </a:xfrm>
        </p:spPr>
        <p:txBody>
          <a:bodyPr>
            <a:noAutofit/>
          </a:bodyPr>
          <a:lstStyle/>
          <a:p>
            <a:r>
              <a:rPr lang="vi-VN" sz="3200" b="0" i="0" dirty="0" err="1">
                <a:solidFill>
                  <a:srgbClr val="000000"/>
                </a:solidFill>
                <a:effectLst/>
                <a:latin typeface="Times New Roman" panose="02020603050405020304" pitchFamily="18" charset="0"/>
              </a:rPr>
              <a:t>Trích</a:t>
            </a:r>
            <a:r>
              <a:rPr lang="vi-VN" sz="3200" b="0" i="0" dirty="0">
                <a:solidFill>
                  <a:srgbClr val="000000"/>
                </a:solidFill>
                <a:effectLst/>
                <a:latin typeface="Times New Roman" panose="02020603050405020304" pitchFamily="18" charset="0"/>
              </a:rPr>
              <a:t> dẫn : Trước khi đi Vịt mẹ dặn </a:t>
            </a:r>
            <a:r>
              <a:rPr lang="vi-VN" sz="3200" b="0" i="0" dirty="0" err="1">
                <a:solidFill>
                  <a:srgbClr val="000000"/>
                </a:solidFill>
                <a:effectLst/>
                <a:latin typeface="Times New Roman" panose="02020603050405020304" pitchFamily="18" charset="0"/>
              </a:rPr>
              <a:t>Vịt</a:t>
            </a:r>
            <a:r>
              <a:rPr lang="vi-VN" sz="3200" b="0" i="0" dirty="0">
                <a:solidFill>
                  <a:srgbClr val="000000"/>
                </a:solidFill>
                <a:effectLst/>
                <a:latin typeface="Times New Roman" panose="02020603050405020304" pitchFamily="18" charset="0"/>
              </a:rPr>
              <a:t> con</a:t>
            </a:r>
            <a:r>
              <a:rPr lang="en-US" sz="3200" b="0" i="0" dirty="0">
                <a:solidFill>
                  <a:srgbClr val="000000"/>
                </a:solidFill>
                <a:effectLst/>
                <a:latin typeface="Times New Roman" panose="02020603050405020304" pitchFamily="18" charset="0"/>
              </a:rPr>
              <a:t>. </a:t>
            </a:r>
            <a:r>
              <a:rPr lang="vi-VN" sz="3200" dirty="0" err="1"/>
              <a:t>Các</a:t>
            </a:r>
            <a:r>
              <a:rPr lang="vi-VN" sz="3200" dirty="0"/>
              <a:t> con </a:t>
            </a:r>
            <a:r>
              <a:rPr lang="vi-VN" sz="3200" dirty="0" err="1"/>
              <a:t>phải</a:t>
            </a:r>
            <a:r>
              <a:rPr lang="vi-VN" sz="3200" dirty="0"/>
              <a:t> đi theo </a:t>
            </a:r>
            <a:r>
              <a:rPr lang="vi-VN" sz="3200" dirty="0" err="1"/>
              <a:t>mẹ</a:t>
            </a:r>
            <a:r>
              <a:rPr lang="vi-VN" sz="3200" dirty="0"/>
              <a:t>, theo </a:t>
            </a:r>
            <a:r>
              <a:rPr lang="vi-VN" sz="3200" dirty="0" err="1"/>
              <a:t>đàn</a:t>
            </a:r>
            <a:r>
              <a:rPr lang="vi-VN" sz="3200" dirty="0"/>
              <a:t>, không </a:t>
            </a:r>
            <a:r>
              <a:rPr lang="vi-VN" sz="3200" dirty="0" err="1"/>
              <a:t>được</a:t>
            </a:r>
            <a:r>
              <a:rPr lang="vi-VN" sz="3200" dirty="0"/>
              <a:t> </a:t>
            </a:r>
            <a:r>
              <a:rPr lang="vi-VN" sz="3200" dirty="0" err="1"/>
              <a:t>tách</a:t>
            </a:r>
            <a:r>
              <a:rPr lang="vi-VN" sz="3200" dirty="0"/>
              <a:t> ra đi </a:t>
            </a:r>
            <a:r>
              <a:rPr lang="vi-VN" sz="3200" dirty="0" err="1"/>
              <a:t>một</a:t>
            </a:r>
            <a:r>
              <a:rPr lang="vi-VN" sz="3200" dirty="0"/>
              <a:t> </a:t>
            </a:r>
            <a:r>
              <a:rPr lang="vi-VN" sz="3200" dirty="0" err="1"/>
              <a:t>mình</a:t>
            </a:r>
            <a:r>
              <a:rPr lang="en-US" sz="3200" dirty="0"/>
              <a:t>,</a:t>
            </a:r>
            <a:r>
              <a:rPr lang="vi-VN" sz="3200" dirty="0"/>
              <a:t> </a:t>
            </a:r>
            <a:r>
              <a:rPr lang="vi-VN" sz="3200" dirty="0" err="1"/>
              <a:t>mà</a:t>
            </a:r>
            <a:r>
              <a:rPr lang="en-US" sz="3200" dirty="0"/>
              <a:t> </a:t>
            </a:r>
            <a:r>
              <a:rPr lang="en-US" sz="3200" dirty="0">
                <a:solidFill>
                  <a:srgbClr val="000000"/>
                </a:solidFill>
                <a:latin typeface="Times New Roman" panose="02020603050405020304" pitchFamily="18" charset="0"/>
              </a:rPr>
              <a:t>c</a:t>
            </a:r>
            <a:r>
              <a:rPr lang="vi-VN" sz="3200" b="0" i="0" dirty="0" err="1">
                <a:solidFill>
                  <a:srgbClr val="000000"/>
                </a:solidFill>
                <a:effectLst/>
                <a:latin typeface="Times New Roman" panose="02020603050405020304" pitchFamily="18" charset="0"/>
              </a:rPr>
              <a:t>áo</a:t>
            </a:r>
            <a:r>
              <a:rPr lang="vi-VN" sz="3200" b="0" i="0" dirty="0">
                <a:solidFill>
                  <a:srgbClr val="000000"/>
                </a:solidFill>
                <a:effectLst/>
                <a:latin typeface="Times New Roman" panose="02020603050405020304" pitchFamily="18" charset="0"/>
              </a:rPr>
              <a:t> ăn thịt các con </a:t>
            </a:r>
            <a:r>
              <a:rPr lang="vi-VN" sz="3200" b="0" i="0" dirty="0" err="1">
                <a:solidFill>
                  <a:srgbClr val="000000"/>
                </a:solidFill>
                <a:effectLst/>
                <a:latin typeface="Times New Roman" panose="02020603050405020304" pitchFamily="18" charset="0"/>
              </a:rPr>
              <a:t>đấy</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Vậy</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các</a:t>
            </a:r>
            <a:r>
              <a:rPr lang="en-US" sz="3200" b="0" i="0" dirty="0">
                <a:solidFill>
                  <a:srgbClr val="000000"/>
                </a:solidFill>
                <a:effectLst/>
                <a:latin typeface="Times New Roman" panose="02020603050405020304" pitchFamily="18" charset="0"/>
              </a:rPr>
              <a:t> con </a:t>
            </a:r>
            <a:r>
              <a:rPr lang="en-US" sz="3200" b="0" i="0" dirty="0" err="1">
                <a:solidFill>
                  <a:srgbClr val="000000"/>
                </a:solidFill>
                <a:effectLst/>
                <a:latin typeface="Times New Roman" panose="02020603050405020304" pitchFamily="18" charset="0"/>
              </a:rPr>
              <a:t>nhớ</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là</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khi</a:t>
            </a:r>
            <a:r>
              <a:rPr lang="en-US" sz="3200" b="0" i="0" dirty="0">
                <a:solidFill>
                  <a:srgbClr val="000000"/>
                </a:solidFill>
                <a:effectLst/>
                <a:latin typeface="Times New Roman" panose="02020603050405020304" pitchFamily="18" charset="0"/>
              </a:rPr>
              <a:t> </a:t>
            </a:r>
            <a:r>
              <a:rPr lang="en-US" sz="3200" dirty="0" err="1">
                <a:solidFill>
                  <a:srgbClr val="000000"/>
                </a:solidFill>
                <a:latin typeface="Times New Roman" panose="02020603050405020304" pitchFamily="18" charset="0"/>
              </a:rPr>
              <a:t>đi</a:t>
            </a:r>
            <a:r>
              <a:rPr lang="en-US" sz="3200" dirty="0">
                <a:solidFill>
                  <a:srgbClr val="000000"/>
                </a:solidFill>
                <a:latin typeface="Times New Roman" panose="02020603050405020304" pitchFamily="18" charset="0"/>
              </a:rPr>
              <a:t> ra </a:t>
            </a:r>
            <a:r>
              <a:rPr lang="en-US" sz="3200" dirty="0" err="1">
                <a:solidFill>
                  <a:srgbClr val="000000"/>
                </a:solidFill>
                <a:latin typeface="Times New Roman" panose="02020603050405020304" pitchFamily="18" charset="0"/>
              </a:rPr>
              <a:t>ngoài</a:t>
            </a:r>
            <a:r>
              <a:rPr lang="en-US" sz="3200" dirty="0">
                <a:solidFill>
                  <a:srgbClr val="000000"/>
                </a:solidFill>
                <a:latin typeface="Times New Roman" panose="02020603050405020304" pitchFamily="18" charset="0"/>
              </a:rPr>
              <a:t> </a:t>
            </a:r>
            <a:r>
              <a:rPr lang="en-US" sz="3200" b="0" i="0" dirty="0" err="1">
                <a:solidFill>
                  <a:srgbClr val="000000"/>
                </a:solidFill>
                <a:effectLst/>
                <a:latin typeface="Times New Roman" panose="02020603050405020304" pitchFamily="18" charset="0"/>
              </a:rPr>
              <a:t>phải</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nghe</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lời</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người</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lớn</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các</a:t>
            </a:r>
            <a:r>
              <a:rPr lang="en-US" sz="3200" b="0" i="0" dirty="0">
                <a:solidFill>
                  <a:srgbClr val="000000"/>
                </a:solidFill>
                <a:effectLst/>
                <a:latin typeface="Times New Roman" panose="02020603050405020304" pitchFamily="18" charset="0"/>
              </a:rPr>
              <a:t> con </a:t>
            </a:r>
            <a:r>
              <a:rPr lang="en-US" sz="3200" b="0" i="0" dirty="0" err="1">
                <a:solidFill>
                  <a:srgbClr val="000000"/>
                </a:solidFill>
                <a:effectLst/>
                <a:latin typeface="Times New Roman" panose="02020603050405020304" pitchFamily="18" charset="0"/>
              </a:rPr>
              <a:t>đã</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nhớ</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chưa</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nào</a:t>
            </a:r>
            <a:r>
              <a:rPr lang="en-US" sz="3200" b="0" i="0" dirty="0">
                <a:solidFill>
                  <a:srgbClr val="000000"/>
                </a:solidFill>
                <a:effectLst/>
                <a:latin typeface="Times New Roman" panose="02020603050405020304" pitchFamily="18" charset="0"/>
              </a:rPr>
              <a:t>?</a:t>
            </a:r>
            <a:endParaRPr lang="vi-VN" sz="3200" dirty="0"/>
          </a:p>
        </p:txBody>
      </p:sp>
      <p:sp>
        <p:nvSpPr>
          <p:cNvPr id="6" name="Hình chữ nhật: Góc Tròn 5">
            <a:extLst>
              <a:ext uri="{FF2B5EF4-FFF2-40B4-BE49-F238E27FC236}">
                <a16:creationId xmlns:a16="http://schemas.microsoft.com/office/drawing/2014/main" xmlns="" id="{D67B7DAE-ED04-4C84-8556-FCE72CC9C9D7}"/>
              </a:ext>
            </a:extLst>
          </p:cNvPr>
          <p:cNvSpPr/>
          <p:nvPr/>
        </p:nvSpPr>
        <p:spPr>
          <a:xfrm>
            <a:off x="1170432" y="2112264"/>
            <a:ext cx="2670048" cy="113385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7" name="Hộp Văn bản 6">
            <a:extLst>
              <a:ext uri="{FF2B5EF4-FFF2-40B4-BE49-F238E27FC236}">
                <a16:creationId xmlns:a16="http://schemas.microsoft.com/office/drawing/2014/main" xmlns="" id="{AF3486F7-2FA7-4C82-ABD8-274AEED4C438}"/>
              </a:ext>
            </a:extLst>
          </p:cNvPr>
          <p:cNvSpPr txBox="1"/>
          <p:nvPr/>
        </p:nvSpPr>
        <p:spPr>
          <a:xfrm>
            <a:off x="1170432" y="146304"/>
            <a:ext cx="4925568" cy="646331"/>
          </a:xfrm>
          <a:prstGeom prst="rect">
            <a:avLst/>
          </a:prstGeom>
          <a:noFill/>
        </p:spPr>
        <p:txBody>
          <a:bodyPr wrap="square" rtlCol="0">
            <a:spAutoFit/>
          </a:bodyPr>
          <a:lstStyle/>
          <a:p>
            <a:pPr algn="ctr"/>
            <a:r>
              <a:rPr lang="en-US" sz="3600" dirty="0">
                <a:solidFill>
                  <a:srgbClr val="0070C0"/>
                </a:solidFill>
                <a:latin typeface="Times New Roman" panose="02020603050405020304" pitchFamily="18" charset="0"/>
                <a:cs typeface="Times New Roman" panose="02020603050405020304" pitchFamily="18" charset="0"/>
              </a:rPr>
              <a:t>ĐÁP ÁN CHÍNH XÁC</a:t>
            </a:r>
          </a:p>
        </p:txBody>
      </p:sp>
      <p:pic>
        <p:nvPicPr>
          <p:cNvPr id="3" name="Bản ghi Mới (3)">
            <a:hlinkClick r:id="" action="ppaction://media"/>
            <a:extLst>
              <a:ext uri="{FF2B5EF4-FFF2-40B4-BE49-F238E27FC236}">
                <a16:creationId xmlns:a16="http://schemas.microsoft.com/office/drawing/2014/main" xmlns="" id="{5078BCA2-6959-4D6E-A778-4F5BDD0AFDEB}"/>
              </a:ext>
            </a:extLst>
          </p:cNvPr>
          <p:cNvPicPr>
            <a:picLocks noChangeAspect="1"/>
          </p:cNvPicPr>
          <p:nvPr>
            <a:audioFile r:link="rId1"/>
            <p:extLst>
              <p:ext uri="{DAA4B4D4-6D71-4841-9C94-3DE7FCFB9230}">
                <p14:media xmlns:p14="http://schemas.microsoft.com/office/powerpoint/2010/main" r:embed="rId2">
                  <p14:trim st="456" end="667.4166"/>
                </p14:media>
              </p:ext>
            </p:extLst>
          </p:nvPr>
        </p:nvPicPr>
        <p:blipFill>
          <a:blip r:embed="rId5"/>
          <a:stretch>
            <a:fillRect/>
          </a:stretch>
        </p:blipFill>
        <p:spPr>
          <a:xfrm>
            <a:off x="482600" y="6216650"/>
            <a:ext cx="406400" cy="406400"/>
          </a:xfrm>
          <a:prstGeom prst="rect">
            <a:avLst/>
          </a:prstGeom>
        </p:spPr>
      </p:pic>
    </p:spTree>
    <p:extLst>
      <p:ext uri="{BB962C8B-B14F-4D97-AF65-F5344CB8AC3E}">
        <p14:creationId xmlns:p14="http://schemas.microsoft.com/office/powerpoint/2010/main" val="399078578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820"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2"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7369639-E6F7-4907-8177-9C2450952FB2}"/>
              </a:ext>
            </a:extLst>
          </p:cNvPr>
          <p:cNvSpPr>
            <a:spLocks noGrp="1"/>
          </p:cNvSpPr>
          <p:nvPr>
            <p:ph type="title"/>
          </p:nvPr>
        </p:nvSpPr>
        <p:spPr/>
        <p:txBody>
          <a:bodyPr/>
          <a:lstStyle/>
          <a:p>
            <a:endParaRPr lang="en-US"/>
          </a:p>
        </p:txBody>
      </p:sp>
      <p:pic>
        <p:nvPicPr>
          <p:cNvPr id="5" name="Chỗ dành sẵn cho Nội dung 4">
            <a:extLst>
              <a:ext uri="{FF2B5EF4-FFF2-40B4-BE49-F238E27FC236}">
                <a16:creationId xmlns:a16="http://schemas.microsoft.com/office/drawing/2014/main" xmlns="" id="{3040E6E6-FD5C-4758-9974-14144BB523AF}"/>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9270" y="-55659"/>
            <a:ext cx="12311269" cy="6857999"/>
          </a:xfrm>
        </p:spPr>
      </p:pic>
      <p:sp>
        <p:nvSpPr>
          <p:cNvPr id="6" name="Hộp Văn bản 5">
            <a:extLst>
              <a:ext uri="{FF2B5EF4-FFF2-40B4-BE49-F238E27FC236}">
                <a16:creationId xmlns:a16="http://schemas.microsoft.com/office/drawing/2014/main" xmlns="" id="{0493436C-4506-4504-AD60-BCB672695318}"/>
              </a:ext>
            </a:extLst>
          </p:cNvPr>
          <p:cNvSpPr txBox="1"/>
          <p:nvPr/>
        </p:nvSpPr>
        <p:spPr>
          <a:xfrm>
            <a:off x="3053301" y="553015"/>
            <a:ext cx="6361043" cy="707886"/>
          </a:xfrm>
          <a:prstGeom prst="rect">
            <a:avLst/>
          </a:prstGeom>
          <a:noFill/>
        </p:spPr>
        <p:txBody>
          <a:bodyPr wrap="square" rtlCol="0">
            <a:spAutoFit/>
          </a:bodyPr>
          <a:lstStyle/>
          <a:p>
            <a:pPr algn="ctr"/>
            <a:r>
              <a:rPr lang="en-US" sz="4000" dirty="0">
                <a:solidFill>
                  <a:srgbClr val="FF0000"/>
                </a:solidFill>
                <a:latin typeface="Times New Roman" panose="02020603050405020304" pitchFamily="18" charset="0"/>
                <a:cs typeface="Times New Roman" panose="02020603050405020304" pitchFamily="18" charset="0"/>
              </a:rPr>
              <a:t>CẤU TRÚC BÀI GIẢNG</a:t>
            </a:r>
          </a:p>
        </p:txBody>
      </p:sp>
      <p:sp>
        <p:nvSpPr>
          <p:cNvPr id="7" name="Hộp Văn bản 6">
            <a:extLst>
              <a:ext uri="{FF2B5EF4-FFF2-40B4-BE49-F238E27FC236}">
                <a16:creationId xmlns:a16="http://schemas.microsoft.com/office/drawing/2014/main" xmlns="" id="{9ABA7EC7-B505-43F6-81FE-66A8D21EBEDF}"/>
              </a:ext>
            </a:extLst>
          </p:cNvPr>
          <p:cNvSpPr txBox="1"/>
          <p:nvPr/>
        </p:nvSpPr>
        <p:spPr>
          <a:xfrm>
            <a:off x="4222144" y="2505670"/>
            <a:ext cx="5740842" cy="184665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I. </a:t>
            </a:r>
            <a:r>
              <a:rPr lang="en-US" sz="3200" dirty="0" err="1">
                <a:solidFill>
                  <a:srgbClr val="002060"/>
                </a:solidFill>
                <a:latin typeface="Times New Roman" panose="02020603050405020304" pitchFamily="18" charset="0"/>
                <a:cs typeface="Times New Roman" panose="02020603050405020304" pitchFamily="18" charset="0"/>
              </a:rPr>
              <a:t>Mục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đích</a:t>
            </a:r>
            <a:r>
              <a:rPr lang="en-US" sz="3200" dirty="0">
                <a:solidFill>
                  <a:srgbClr val="002060"/>
                </a:solidFill>
                <a:latin typeface="Times New Roman" panose="02020603050405020304" pitchFamily="18" charset="0"/>
                <a:cs typeface="Times New Roman" panose="02020603050405020304" pitchFamily="18" charset="0"/>
              </a:rPr>
              <a:t> - </a:t>
            </a:r>
            <a:r>
              <a:rPr lang="en-US" sz="3200" dirty="0" err="1">
                <a:solidFill>
                  <a:srgbClr val="002060"/>
                </a:solidFill>
                <a:latin typeface="Times New Roman" panose="02020603050405020304" pitchFamily="18" charset="0"/>
                <a:cs typeface="Times New Roman" panose="02020603050405020304" pitchFamily="18" charset="0"/>
              </a:rPr>
              <a:t>yêu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cầu</a:t>
            </a:r>
            <a:endParaRPr lang="en-US" sz="3200" dirty="0">
              <a:solidFill>
                <a:srgbClr val="002060"/>
              </a:solidFill>
              <a:latin typeface="Times New Roman" panose="02020603050405020304" pitchFamily="18" charset="0"/>
              <a:cs typeface="Times New Roman" panose="02020603050405020304" pitchFamily="18" charset="0"/>
            </a:endParaRPr>
          </a:p>
          <a:p>
            <a:r>
              <a:rPr lang="en-US" sz="3200" dirty="0">
                <a:solidFill>
                  <a:srgbClr val="002060"/>
                </a:solidFill>
                <a:latin typeface="Times New Roman" panose="02020603050405020304" pitchFamily="18" charset="0"/>
                <a:cs typeface="Times New Roman" panose="02020603050405020304" pitchFamily="18" charset="0"/>
              </a:rPr>
              <a:t>II. </a:t>
            </a:r>
            <a:r>
              <a:rPr lang="en-US" sz="3200" dirty="0" err="1" smtClean="0">
                <a:solidFill>
                  <a:srgbClr val="002060"/>
                </a:solidFill>
                <a:latin typeface="Times New Roman" panose="02020603050405020304" pitchFamily="18" charset="0"/>
                <a:cs typeface="Times New Roman" panose="02020603050405020304" pitchFamily="18" charset="0"/>
              </a:rPr>
              <a:t>Chuẩn</a:t>
            </a:r>
            <a:r>
              <a:rPr lang="en-US" sz="3200" dirty="0" smtClean="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bị</a:t>
            </a:r>
            <a:endParaRPr lang="en-US" sz="3200" dirty="0">
              <a:solidFill>
                <a:srgbClr val="002060"/>
              </a:solidFill>
              <a:latin typeface="Times New Roman" panose="02020603050405020304" pitchFamily="18" charset="0"/>
              <a:cs typeface="Times New Roman" panose="02020603050405020304" pitchFamily="18" charset="0"/>
            </a:endParaRPr>
          </a:p>
          <a:p>
            <a:r>
              <a:rPr lang="en-US" sz="3200" dirty="0">
                <a:solidFill>
                  <a:srgbClr val="002060"/>
                </a:solidFill>
                <a:latin typeface="Times New Roman" panose="02020603050405020304" pitchFamily="18" charset="0"/>
                <a:cs typeface="Times New Roman" panose="02020603050405020304" pitchFamily="18" charset="0"/>
              </a:rPr>
              <a:t>III. </a:t>
            </a:r>
            <a:r>
              <a:rPr lang="en-US" sz="3200" dirty="0" err="1">
                <a:solidFill>
                  <a:srgbClr val="002060"/>
                </a:solidFill>
                <a:latin typeface="Times New Roman" panose="02020603050405020304" pitchFamily="18" charset="0"/>
                <a:cs typeface="Times New Roman" panose="02020603050405020304" pitchFamily="18" charset="0"/>
              </a:rPr>
              <a:t>Cách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tiến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hành</a:t>
            </a:r>
            <a:endParaRPr lang="en-US" sz="3200" dirty="0">
              <a:solidFill>
                <a:srgbClr val="002060"/>
              </a:solidFill>
              <a:latin typeface="Times New Roman" panose="02020603050405020304" pitchFamily="18" charset="0"/>
              <a:cs typeface="Times New Roman" panose="02020603050405020304" pitchFamily="18" charset="0"/>
            </a:endParaRPr>
          </a:p>
          <a:p>
            <a:endParaRPr lang="en-US" dirty="0"/>
          </a:p>
        </p:txBody>
      </p:sp>
      <p:pic>
        <p:nvPicPr>
          <p:cNvPr id="8" name="Âm thanh đã ghi">
            <a:hlinkClick r:id="" action="ppaction://media"/>
            <a:extLst>
              <a:ext uri="{FF2B5EF4-FFF2-40B4-BE49-F238E27FC236}">
                <a16:creationId xmlns:a16="http://schemas.microsoft.com/office/drawing/2014/main" xmlns="" id="{D5E54584-8074-4BD3-A59C-0C69530B549D}"/>
              </a:ext>
            </a:extLst>
          </p:cNvPr>
          <p:cNvPicPr>
            <a:picLocks noChangeAspect="1"/>
          </p:cNvPicPr>
          <p:nvPr>
            <a:audioFile r:link="rId1"/>
            <p:extLst>
              <p:ext uri="{DAA4B4D4-6D71-4841-9C94-3DE7FCFB9230}">
                <p14:media xmlns:p14="http://schemas.microsoft.com/office/powerpoint/2010/main" r:embed="rId2">
                  <p14:trim st="1885" end="417.1337"/>
                </p14:media>
              </p:ext>
            </p:extLst>
          </p:nvPr>
        </p:nvPicPr>
        <p:blipFill>
          <a:blip r:embed="rId5"/>
          <a:stretch>
            <a:fillRect/>
          </a:stretch>
        </p:blipFill>
        <p:spPr>
          <a:xfrm>
            <a:off x="11353800" y="6289675"/>
            <a:ext cx="406400" cy="406400"/>
          </a:xfrm>
          <a:prstGeom prst="rect">
            <a:avLst/>
          </a:prstGeom>
        </p:spPr>
      </p:pic>
    </p:spTree>
    <p:extLst>
      <p:ext uri="{BB962C8B-B14F-4D97-AF65-F5344CB8AC3E}">
        <p14:creationId xmlns:p14="http://schemas.microsoft.com/office/powerpoint/2010/main" val="64360037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269" fill="hold"/>
                                        <p:tgtEl>
                                          <p:spTgt spid="8"/>
                                        </p:tgtEl>
                                      </p:cBhvr>
                                    </p:cmd>
                                  </p:childTnLst>
                                </p:cTn>
                              </p:par>
                              <p:par>
                                <p:cTn id="7" presetID="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ppt_x"/>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8"/>
                </p:tgtEl>
              </p:cMediaNode>
            </p:audio>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0F7497E-7270-41C1-ABFA-037E87F6BF1F}"/>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5B0D5957-3C54-4859-8336-E0B7B47BA3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ộp Văn bản 4">
            <a:extLst>
              <a:ext uri="{FF2B5EF4-FFF2-40B4-BE49-F238E27FC236}">
                <a16:creationId xmlns:a16="http://schemas.microsoft.com/office/drawing/2014/main" xmlns="" id="{FC182672-A26B-4582-B6A4-833160B2E2A0}"/>
              </a:ext>
            </a:extLst>
          </p:cNvPr>
          <p:cNvSpPr txBox="1"/>
          <p:nvPr/>
        </p:nvSpPr>
        <p:spPr>
          <a:xfrm>
            <a:off x="2971800" y="365125"/>
            <a:ext cx="6501384" cy="1323439"/>
          </a:xfrm>
          <a:prstGeom prst="rect">
            <a:avLst/>
          </a:prstGeom>
          <a:noFill/>
        </p:spPr>
        <p:txBody>
          <a:bodyPr wrap="square" rtlCol="0">
            <a:spAutoFit/>
          </a:bodyPr>
          <a:lstStyle/>
          <a:p>
            <a:pPr algn="ctr"/>
            <a:r>
              <a:rPr lang="vi-VN" sz="4000" b="0" i="0" dirty="0" err="1">
                <a:solidFill>
                  <a:srgbClr val="3C3C3C"/>
                </a:solidFill>
                <a:effectLst/>
                <a:latin typeface="Times New Roman" panose="02020603050405020304" pitchFamily="18" charset="0"/>
              </a:rPr>
              <a:t>Vừa</a:t>
            </a:r>
            <a:r>
              <a:rPr lang="vi-VN" sz="4000" b="0" i="0" dirty="0">
                <a:solidFill>
                  <a:srgbClr val="3C3C3C"/>
                </a:solidFill>
                <a:effectLst/>
                <a:latin typeface="Times New Roman" panose="02020603050405020304" pitchFamily="18" charset="0"/>
              </a:rPr>
              <a:t> ra </a:t>
            </a:r>
            <a:r>
              <a:rPr lang="vi-VN" sz="4000" b="0" i="0" dirty="0" err="1">
                <a:solidFill>
                  <a:srgbClr val="3C3C3C"/>
                </a:solidFill>
                <a:effectLst/>
                <a:latin typeface="Times New Roman" panose="02020603050405020304" pitchFamily="18" charset="0"/>
              </a:rPr>
              <a:t>khỏi</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cổng</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làng</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Vịt</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xám</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đã</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lẻn</a:t>
            </a:r>
            <a:r>
              <a:rPr lang="vi-VN" sz="4000" b="0" i="0" dirty="0">
                <a:solidFill>
                  <a:srgbClr val="3C3C3C"/>
                </a:solidFill>
                <a:effectLst/>
                <a:latin typeface="Times New Roman" panose="02020603050405020304" pitchFamily="18" charset="0"/>
              </a:rPr>
              <a:t> đi </a:t>
            </a:r>
            <a:r>
              <a:rPr lang="en-US" sz="4000" dirty="0" err="1">
                <a:solidFill>
                  <a:srgbClr val="3C3C3C"/>
                </a:solidFill>
                <a:latin typeface="Times New Roman" panose="02020603050405020304" pitchFamily="18" charset="0"/>
              </a:rPr>
              <a:t>đâu</a:t>
            </a:r>
            <a:r>
              <a:rPr lang="en-US" sz="4000" dirty="0">
                <a:solidFill>
                  <a:srgbClr val="3C3C3C"/>
                </a:solidFill>
                <a:latin typeface="Times New Roman" panose="02020603050405020304" pitchFamily="18" charset="0"/>
              </a:rPr>
              <a:t>?</a:t>
            </a:r>
            <a:endParaRPr lang="en-US" sz="4000" dirty="0"/>
          </a:p>
        </p:txBody>
      </p:sp>
      <p:sp>
        <p:nvSpPr>
          <p:cNvPr id="7" name="Hình chữ nhật: Góc Tròn 6">
            <a:extLst>
              <a:ext uri="{FF2B5EF4-FFF2-40B4-BE49-F238E27FC236}">
                <a16:creationId xmlns:a16="http://schemas.microsoft.com/office/drawing/2014/main" xmlns="" id="{EBDE4311-7F9C-40F4-9204-7768C7995E7E}"/>
              </a:ext>
            </a:extLst>
          </p:cNvPr>
          <p:cNvSpPr/>
          <p:nvPr/>
        </p:nvSpPr>
        <p:spPr>
          <a:xfrm>
            <a:off x="1298448" y="2377440"/>
            <a:ext cx="2670048" cy="113385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endParaRPr lang="en-US" sz="2800" dirty="0">
              <a:latin typeface="Times New Roman" panose="02020603050405020304" pitchFamily="18" charset="0"/>
              <a:cs typeface="Times New Roman" panose="02020603050405020304" pitchFamily="18" charset="0"/>
            </a:endParaRPr>
          </a:p>
        </p:txBody>
      </p:sp>
      <p:sp>
        <p:nvSpPr>
          <p:cNvPr id="8" name="Hình chữ nhật: Góc Tròn 7">
            <a:extLst>
              <a:ext uri="{FF2B5EF4-FFF2-40B4-BE49-F238E27FC236}">
                <a16:creationId xmlns:a16="http://schemas.microsoft.com/office/drawing/2014/main" xmlns="" id="{310705D9-97B7-4890-A1BC-53B93096C21D}"/>
              </a:ext>
            </a:extLst>
          </p:cNvPr>
          <p:cNvSpPr/>
          <p:nvPr/>
        </p:nvSpPr>
        <p:spPr>
          <a:xfrm>
            <a:off x="5910074" y="2377440"/>
            <a:ext cx="2670048" cy="113385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Lẻn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endParaRPr lang="en-US" sz="2800" dirty="0">
              <a:latin typeface="Times New Roman" panose="02020603050405020304" pitchFamily="18" charset="0"/>
              <a:cs typeface="Times New Roman" panose="02020603050405020304" pitchFamily="18" charset="0"/>
            </a:endParaRPr>
          </a:p>
        </p:txBody>
      </p:sp>
      <p:pic>
        <p:nvPicPr>
          <p:cNvPr id="3" name="Bản ghi Mới (4)">
            <a:hlinkClick r:id="" action="ppaction://media"/>
            <a:extLst>
              <a:ext uri="{FF2B5EF4-FFF2-40B4-BE49-F238E27FC236}">
                <a16:creationId xmlns:a16="http://schemas.microsoft.com/office/drawing/2014/main" xmlns="" id="{215B658E-15FD-4527-9CC4-03B32FCF9E69}"/>
              </a:ext>
            </a:extLst>
          </p:cNvPr>
          <p:cNvPicPr>
            <a:picLocks noChangeAspect="1"/>
          </p:cNvPicPr>
          <p:nvPr>
            <a:audioFile r:link="rId1"/>
            <p:extLst>
              <p:ext uri="{DAA4B4D4-6D71-4841-9C94-3DE7FCFB9230}">
                <p14:media xmlns:p14="http://schemas.microsoft.com/office/powerpoint/2010/main" r:embed="rId2">
                  <p14:trim st="280" end="515.1041"/>
                </p14:media>
              </p:ext>
            </p:extLst>
          </p:nvPr>
        </p:nvPicPr>
        <p:blipFill>
          <a:blip r:embed="rId5"/>
          <a:stretch>
            <a:fillRect/>
          </a:stretch>
        </p:blipFill>
        <p:spPr>
          <a:xfrm>
            <a:off x="11353800" y="6289675"/>
            <a:ext cx="406400" cy="406400"/>
          </a:xfrm>
          <a:prstGeom prst="rect">
            <a:avLst/>
          </a:prstGeom>
        </p:spPr>
      </p:pic>
    </p:spTree>
    <p:extLst>
      <p:ext uri="{BB962C8B-B14F-4D97-AF65-F5344CB8AC3E}">
        <p14:creationId xmlns:p14="http://schemas.microsoft.com/office/powerpoint/2010/main" val="139911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538" fill="hold"/>
                                        <p:tgtEl>
                                          <p:spTgt spid="3"/>
                                        </p:tgtEl>
                                      </p:cBhvr>
                                    </p:cmd>
                                  </p:childTnLst>
                                </p:cTn>
                              </p:par>
                              <p:par>
                                <p:cTn id="7" presetID="2" presetClass="entr" presetSubtype="4" fill="hold" grpId="0" nodeType="withEffect">
                                  <p:stCondLst>
                                    <p:cond delay="500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ppt_x"/>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70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C78942F9-1CCC-4040-8003-C9596497D85C}"/>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597E7EC0-2E00-4C2B-B185-FA301410B0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ình chữ nhật: Góc Tròn 4">
            <a:extLst>
              <a:ext uri="{FF2B5EF4-FFF2-40B4-BE49-F238E27FC236}">
                <a16:creationId xmlns:a16="http://schemas.microsoft.com/office/drawing/2014/main" xmlns="" id="{B7CB54D3-C0BF-4FC1-AF4E-132B405DCAAD}"/>
              </a:ext>
            </a:extLst>
          </p:cNvPr>
          <p:cNvSpPr/>
          <p:nvPr/>
        </p:nvSpPr>
        <p:spPr>
          <a:xfrm>
            <a:off x="1331976" y="1984248"/>
            <a:ext cx="2670048" cy="113385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Lẻn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endParaRPr lang="en-US" sz="2800" dirty="0">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2767BF07-C30C-4268-AC5B-19D912422DCD}"/>
              </a:ext>
            </a:extLst>
          </p:cNvPr>
          <p:cNvSpPr txBox="1"/>
          <p:nvPr/>
        </p:nvSpPr>
        <p:spPr>
          <a:xfrm>
            <a:off x="4258056" y="487525"/>
            <a:ext cx="3858768" cy="646331"/>
          </a:xfrm>
          <a:prstGeom prst="rect">
            <a:avLst/>
          </a:prstGeom>
          <a:noFill/>
        </p:spPr>
        <p:txBody>
          <a:bodyPr wrap="square" rtlCol="0">
            <a:spAutoFit/>
          </a:bodyPr>
          <a:lstStyle/>
          <a:p>
            <a:pPr algn="ctr"/>
            <a:r>
              <a:rPr lang="en-US" sz="3600" dirty="0">
                <a:solidFill>
                  <a:srgbClr val="FF0000"/>
                </a:solidFill>
                <a:latin typeface="Times New Roman" panose="02020603050405020304" pitchFamily="18" charset="0"/>
                <a:cs typeface="Times New Roman" panose="02020603050405020304" pitchFamily="18" charset="0"/>
              </a:rPr>
              <a:t>ĐÁP ÁN ĐÚNG</a:t>
            </a:r>
          </a:p>
        </p:txBody>
      </p:sp>
      <p:sp>
        <p:nvSpPr>
          <p:cNvPr id="8" name="Hình chữ nhật: Góc Tròn 7">
            <a:extLst>
              <a:ext uri="{FF2B5EF4-FFF2-40B4-BE49-F238E27FC236}">
                <a16:creationId xmlns:a16="http://schemas.microsoft.com/office/drawing/2014/main" xmlns="" id="{CB49EDFA-F06B-44AF-92A1-665409B7DFE9}"/>
              </a:ext>
            </a:extLst>
          </p:cNvPr>
          <p:cNvSpPr/>
          <p:nvPr/>
        </p:nvSpPr>
        <p:spPr>
          <a:xfrm>
            <a:off x="5843016" y="2551176"/>
            <a:ext cx="4846320" cy="202996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vi-VN"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Giảng</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giải</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từ</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khó</a:t>
            </a:r>
            <a:r>
              <a:rPr lang="en-US" sz="2800" b="0" i="0" dirty="0">
                <a:solidFill>
                  <a:srgbClr val="3C3C3C"/>
                </a:solidFill>
                <a:effectLst/>
                <a:latin typeface="Times New Roman" panose="02020603050405020304" pitchFamily="18" charset="0"/>
              </a:rPr>
              <a:t>:</a:t>
            </a:r>
            <a:r>
              <a:rPr lang="vi-VN" sz="2800" b="0" i="0" dirty="0" err="1">
                <a:solidFill>
                  <a:srgbClr val="3C3C3C"/>
                </a:solidFill>
                <a:effectLst/>
                <a:latin typeface="Times New Roman" panose="02020603050405020304" pitchFamily="18" charset="0"/>
              </a:rPr>
              <a:t>Lẻn</a:t>
            </a:r>
            <a:r>
              <a:rPr lang="vi-VN" sz="2800" b="0" i="0" dirty="0">
                <a:solidFill>
                  <a:srgbClr val="3C3C3C"/>
                </a:solidFill>
                <a:effectLst/>
                <a:latin typeface="Times New Roman" panose="02020603050405020304" pitchFamily="18" charset="0"/>
              </a:rPr>
              <a:t> đi chơi </a:t>
            </a:r>
            <a:r>
              <a:rPr lang="vi-VN" sz="2800" b="0" i="0" dirty="0" err="1">
                <a:solidFill>
                  <a:srgbClr val="3C3C3C"/>
                </a:solidFill>
                <a:effectLst/>
                <a:latin typeface="Times New Roman" panose="02020603050405020304" pitchFamily="18" charset="0"/>
              </a:rPr>
              <a:t>có</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nghĩa</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là</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gì</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các</a:t>
            </a:r>
            <a:r>
              <a:rPr lang="en-US" sz="2800" b="0" i="0" dirty="0">
                <a:solidFill>
                  <a:srgbClr val="3C3C3C"/>
                </a:solidFill>
                <a:effectLst/>
                <a:latin typeface="Times New Roman" panose="02020603050405020304" pitchFamily="18" charset="0"/>
              </a:rPr>
              <a:t> con </a:t>
            </a:r>
            <a:r>
              <a:rPr lang="en-US" sz="2800" b="0" i="0" dirty="0" err="1">
                <a:solidFill>
                  <a:srgbClr val="3C3C3C"/>
                </a:solidFill>
                <a:effectLst/>
                <a:latin typeface="Times New Roman" panose="02020603050405020304" pitchFamily="18" charset="0"/>
              </a:rPr>
              <a:t>có</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biết</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không</a:t>
            </a:r>
            <a:r>
              <a:rPr lang="vi-VN" sz="2800" b="0" i="0" dirty="0">
                <a:solidFill>
                  <a:srgbClr val="3C3C3C"/>
                </a:solidFill>
                <a:effectLst/>
                <a:latin typeface="Times New Roman" panose="02020603050405020304" pitchFamily="18" charset="0"/>
              </a:rPr>
              <a:t>?</a:t>
            </a:r>
            <a:r>
              <a:rPr lang="en-US" sz="2800" b="0" i="0" dirty="0">
                <a:solidFill>
                  <a:srgbClr val="3C3C3C"/>
                </a:solidFill>
                <a:effectLst/>
                <a:latin typeface="Times New Roman" panose="02020603050405020304" pitchFamily="18" charset="0"/>
              </a:rPr>
              <a:t>. </a:t>
            </a:r>
            <a:r>
              <a:rPr lang="en-US" sz="2800" dirty="0">
                <a:solidFill>
                  <a:srgbClr val="3C3C3C"/>
                </a:solidFill>
                <a:latin typeface="Times New Roman" panose="02020603050405020304" pitchFamily="18" charset="0"/>
              </a:rPr>
              <a:t>À </a:t>
            </a:r>
            <a:r>
              <a:rPr lang="en-US" sz="2800" dirty="0" err="1">
                <a:solidFill>
                  <a:srgbClr val="3C3C3C"/>
                </a:solidFill>
                <a:latin typeface="Times New Roman" panose="02020603050405020304" pitchFamily="18" charset="0"/>
              </a:rPr>
              <a:t>đúng</a:t>
            </a:r>
            <a:r>
              <a:rPr lang="en-US" sz="2800" dirty="0">
                <a:solidFill>
                  <a:srgbClr val="3C3C3C"/>
                </a:solidFill>
                <a:latin typeface="Times New Roman" panose="02020603050405020304" pitchFamily="18" charset="0"/>
              </a:rPr>
              <a:t> </a:t>
            </a:r>
            <a:r>
              <a:rPr lang="en-US" sz="2800" dirty="0" err="1">
                <a:solidFill>
                  <a:srgbClr val="3C3C3C"/>
                </a:solidFill>
                <a:latin typeface="Times New Roman" panose="02020603050405020304" pitchFamily="18" charset="0"/>
              </a:rPr>
              <a:t>rồi</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có</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nghĩa</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là</a:t>
            </a:r>
            <a:r>
              <a:rPr lang="vi-VN" sz="2800" b="0" i="0" dirty="0">
                <a:solidFill>
                  <a:srgbClr val="3C3C3C"/>
                </a:solidFill>
                <a:effectLst/>
                <a:latin typeface="Times New Roman" panose="02020603050405020304" pitchFamily="18" charset="0"/>
              </a:rPr>
              <a:t> </a:t>
            </a:r>
            <a:r>
              <a:rPr lang="en-US" sz="2800" dirty="0">
                <a:solidFill>
                  <a:srgbClr val="3C3C3C"/>
                </a:solidFill>
                <a:latin typeface="Times New Roman" panose="02020603050405020304" pitchFamily="18" charset="0"/>
              </a:rPr>
              <a:t>tr</a:t>
            </a:r>
            <a:r>
              <a:rPr lang="vi-VN" sz="2800" b="0" i="0" dirty="0" err="1">
                <a:solidFill>
                  <a:srgbClr val="3C3C3C"/>
                </a:solidFill>
                <a:effectLst/>
                <a:latin typeface="Times New Roman" panose="02020603050405020304" pitchFamily="18" charset="0"/>
              </a:rPr>
              <a:t>ốn</a:t>
            </a:r>
            <a:r>
              <a:rPr lang="vi-VN" sz="2800" b="0" i="0" dirty="0">
                <a:solidFill>
                  <a:srgbClr val="3C3C3C"/>
                </a:solidFill>
                <a:effectLst/>
                <a:latin typeface="Times New Roman" panose="02020603050405020304" pitchFamily="18" charset="0"/>
              </a:rPr>
              <a:t> đi chơi </a:t>
            </a:r>
            <a:r>
              <a:rPr lang="en-US" sz="2800" dirty="0" err="1">
                <a:solidFill>
                  <a:srgbClr val="3C3C3C"/>
                </a:solidFill>
                <a:latin typeface="Times New Roman" panose="02020603050405020304" pitchFamily="18" charset="0"/>
              </a:rPr>
              <a:t>đấy</a:t>
            </a:r>
            <a:r>
              <a:rPr lang="en-US" sz="2800" dirty="0">
                <a:solidFill>
                  <a:srgbClr val="3C3C3C"/>
                </a:solidFill>
                <a:latin typeface="Times New Roman" panose="02020603050405020304" pitchFamily="18" charset="0"/>
              </a:rPr>
              <a:t> </a:t>
            </a:r>
            <a:r>
              <a:rPr lang="en-US" sz="2800" dirty="0" err="1">
                <a:solidFill>
                  <a:srgbClr val="3C3C3C"/>
                </a:solidFill>
                <a:latin typeface="Times New Roman" panose="02020603050405020304" pitchFamily="18" charset="0"/>
              </a:rPr>
              <a:t>các</a:t>
            </a:r>
            <a:r>
              <a:rPr lang="en-US" sz="2800" dirty="0">
                <a:solidFill>
                  <a:srgbClr val="3C3C3C"/>
                </a:solidFill>
                <a:latin typeface="Times New Roman" panose="02020603050405020304" pitchFamily="18" charset="0"/>
              </a:rPr>
              <a:t> con ạ!!</a:t>
            </a:r>
            <a:endParaRPr lang="en-US" sz="2800" dirty="0">
              <a:latin typeface="Times New Roman" panose="02020603050405020304" pitchFamily="18" charset="0"/>
              <a:cs typeface="Times New Roman" panose="02020603050405020304" pitchFamily="18" charset="0"/>
            </a:endParaRPr>
          </a:p>
        </p:txBody>
      </p:sp>
      <p:pic>
        <p:nvPicPr>
          <p:cNvPr id="3" name="Bản ghi Mới (5)">
            <a:hlinkClick r:id="" action="ppaction://media"/>
            <a:extLst>
              <a:ext uri="{FF2B5EF4-FFF2-40B4-BE49-F238E27FC236}">
                <a16:creationId xmlns:a16="http://schemas.microsoft.com/office/drawing/2014/main" xmlns="" id="{06D11984-B00A-4CE4-91C7-D66DE901C639}"/>
              </a:ext>
            </a:extLst>
          </p:cNvPr>
          <p:cNvPicPr>
            <a:picLocks noChangeAspect="1"/>
          </p:cNvPicPr>
          <p:nvPr>
            <a:audioFile r:link="rId1"/>
            <p:extLst>
              <p:ext uri="{DAA4B4D4-6D71-4841-9C94-3DE7FCFB9230}">
                <p14:media xmlns:p14="http://schemas.microsoft.com/office/powerpoint/2010/main" r:embed="rId2">
                  <p14:trim st="528" end="786.3541"/>
                </p14:media>
              </p:ext>
            </p:extLst>
          </p:nvPr>
        </p:nvPicPr>
        <p:blipFill>
          <a:blip r:embed="rId5"/>
          <a:stretch>
            <a:fillRect/>
          </a:stretch>
        </p:blipFill>
        <p:spPr>
          <a:xfrm>
            <a:off x="339725" y="6302375"/>
            <a:ext cx="406400" cy="406400"/>
          </a:xfrm>
          <a:prstGeom prst="rect">
            <a:avLst/>
          </a:prstGeom>
        </p:spPr>
      </p:pic>
    </p:spTree>
    <p:extLst>
      <p:ext uri="{BB962C8B-B14F-4D97-AF65-F5344CB8AC3E}">
        <p14:creationId xmlns:p14="http://schemas.microsoft.com/office/powerpoint/2010/main" val="14420688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953"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5"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FCCA62A-0829-486B-A0FF-6EB1BA8BB757}"/>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387862CB-D4D7-44ED-8B1B-CC3E549637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5125"/>
            <a:ext cx="12192000" cy="6858000"/>
          </a:xfrm>
          <a:prstGeom prst="rect">
            <a:avLst/>
          </a:prstGeom>
        </p:spPr>
      </p:pic>
      <p:sp>
        <p:nvSpPr>
          <p:cNvPr id="5" name="Hộp Văn bản 4">
            <a:extLst>
              <a:ext uri="{FF2B5EF4-FFF2-40B4-BE49-F238E27FC236}">
                <a16:creationId xmlns:a16="http://schemas.microsoft.com/office/drawing/2014/main" xmlns="" id="{829C1C00-E096-4CEE-8149-DDA162045EFC}"/>
              </a:ext>
            </a:extLst>
          </p:cNvPr>
          <p:cNvSpPr txBox="1"/>
          <p:nvPr/>
        </p:nvSpPr>
        <p:spPr>
          <a:xfrm>
            <a:off x="3012567" y="226889"/>
            <a:ext cx="7763256" cy="1077218"/>
          </a:xfrm>
          <a:prstGeom prst="rect">
            <a:avLst/>
          </a:prstGeom>
          <a:noFill/>
        </p:spPr>
        <p:txBody>
          <a:bodyPr wrap="square" rtlCol="0">
            <a:spAutoFit/>
          </a:bodyPr>
          <a:lstStyle/>
          <a:p>
            <a:r>
              <a:rPr lang="vi-VN" sz="3200" b="0" i="0" dirty="0" err="1">
                <a:solidFill>
                  <a:srgbClr val="3C3C3C"/>
                </a:solidFill>
                <a:effectLst/>
                <a:latin typeface="Times New Roman" panose="02020603050405020304" pitchFamily="18" charset="0"/>
              </a:rPr>
              <a:t>Vịt</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Xám</a:t>
            </a:r>
            <a:r>
              <a:rPr lang="vi-VN" sz="3200" b="0" i="0" dirty="0">
                <a:solidFill>
                  <a:srgbClr val="3C3C3C"/>
                </a:solidFill>
                <a:effectLst/>
                <a:latin typeface="Times New Roman" panose="02020603050405020304" pitchFamily="18" charset="0"/>
              </a:rPr>
              <a:t> đi chơi </a:t>
            </a:r>
            <a:r>
              <a:rPr lang="vi-VN" sz="3200" b="0" i="0" dirty="0" err="1">
                <a:solidFill>
                  <a:srgbClr val="3C3C3C"/>
                </a:solidFill>
                <a:effectLst/>
                <a:latin typeface="Times New Roman" panose="02020603050405020304" pitchFamily="18" charset="0"/>
              </a:rPr>
              <a:t>hết</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chỗ</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này</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tới</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chỗ</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khác</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cuối</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cùng</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Vịt</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Xám</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đã</a:t>
            </a:r>
            <a:r>
              <a:rPr lang="vi-VN" sz="3200" b="0" i="0" dirty="0">
                <a:solidFill>
                  <a:srgbClr val="3C3C3C"/>
                </a:solidFill>
                <a:effectLst/>
                <a:latin typeface="Times New Roman" panose="02020603050405020304" pitchFamily="18" charset="0"/>
              </a:rPr>
              <a:t> </a:t>
            </a:r>
            <a:r>
              <a:rPr lang="en-US" sz="3200" b="0" i="0" dirty="0" err="1">
                <a:solidFill>
                  <a:srgbClr val="3C3C3C"/>
                </a:solidFill>
                <a:effectLst/>
                <a:latin typeface="Times New Roman" panose="02020603050405020304" pitchFamily="18" charset="0"/>
              </a:rPr>
              <a:t>nhìn</a:t>
            </a:r>
            <a:r>
              <a:rPr lang="en-US" sz="3200" b="0" i="0" dirty="0">
                <a:solidFill>
                  <a:srgbClr val="3C3C3C"/>
                </a:solidFill>
                <a:effectLst/>
                <a:latin typeface="Times New Roman" panose="02020603050405020304" pitchFamily="18" charset="0"/>
              </a:rPr>
              <a:t> </a:t>
            </a:r>
            <a:r>
              <a:rPr lang="en-US" sz="3200" b="0" i="0" dirty="0" err="1">
                <a:solidFill>
                  <a:srgbClr val="3C3C3C"/>
                </a:solidFill>
                <a:effectLst/>
                <a:latin typeface="Times New Roman" panose="02020603050405020304" pitchFamily="18" charset="0"/>
              </a:rPr>
              <a:t>thấy</a:t>
            </a:r>
            <a:r>
              <a:rPr lang="en-US"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gì</a:t>
            </a:r>
            <a:r>
              <a:rPr lang="vi-VN" sz="3200" b="0" i="0" dirty="0">
                <a:solidFill>
                  <a:srgbClr val="3C3C3C"/>
                </a:solidFill>
                <a:effectLst/>
                <a:latin typeface="Times New Roman" panose="02020603050405020304" pitchFamily="18" charset="0"/>
              </a:rPr>
              <a:t>?</a:t>
            </a:r>
            <a:endParaRPr lang="en-US" sz="3200" dirty="0"/>
          </a:p>
        </p:txBody>
      </p:sp>
      <p:sp>
        <p:nvSpPr>
          <p:cNvPr id="10" name="Hình chữ nhật: Góc Tròn 9">
            <a:extLst>
              <a:ext uri="{FF2B5EF4-FFF2-40B4-BE49-F238E27FC236}">
                <a16:creationId xmlns:a16="http://schemas.microsoft.com/office/drawing/2014/main" xmlns="" id="{DCC979DC-04C7-4B1B-80B1-7F8086E6DAE2}"/>
              </a:ext>
            </a:extLst>
          </p:cNvPr>
          <p:cNvSpPr/>
          <p:nvPr/>
        </p:nvSpPr>
        <p:spPr>
          <a:xfrm>
            <a:off x="2715768" y="2926080"/>
            <a:ext cx="291693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a:t>
            </a:r>
            <a:endParaRPr lang="en-US" sz="2800" dirty="0">
              <a:latin typeface="Times New Roman" panose="02020603050405020304" pitchFamily="18" charset="0"/>
              <a:cs typeface="Times New Roman" panose="02020603050405020304" pitchFamily="18" charset="0"/>
            </a:endParaRPr>
          </a:p>
        </p:txBody>
      </p:sp>
      <p:sp>
        <p:nvSpPr>
          <p:cNvPr id="12" name="Hình chữ nhật: Góc Tròn 11">
            <a:extLst>
              <a:ext uri="{FF2B5EF4-FFF2-40B4-BE49-F238E27FC236}">
                <a16:creationId xmlns:a16="http://schemas.microsoft.com/office/drawing/2014/main" xmlns="" id="{7F29BCCF-0C70-48E2-959B-46F84DD3A354}"/>
              </a:ext>
            </a:extLst>
          </p:cNvPr>
          <p:cNvSpPr/>
          <p:nvPr/>
        </p:nvSpPr>
        <p:spPr>
          <a:xfrm>
            <a:off x="6684264" y="2926080"/>
            <a:ext cx="291693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a:t>
            </a:r>
            <a:endParaRPr lang="en-US" sz="2800" dirty="0">
              <a:latin typeface="Times New Roman" panose="02020603050405020304" pitchFamily="18" charset="0"/>
              <a:cs typeface="Times New Roman" panose="02020603050405020304" pitchFamily="18" charset="0"/>
            </a:endParaRPr>
          </a:p>
        </p:txBody>
      </p:sp>
      <p:pic>
        <p:nvPicPr>
          <p:cNvPr id="3" name="Bản ghi Mới (6)">
            <a:hlinkClick r:id="" action="ppaction://media"/>
            <a:extLst>
              <a:ext uri="{FF2B5EF4-FFF2-40B4-BE49-F238E27FC236}">
                <a16:creationId xmlns:a16="http://schemas.microsoft.com/office/drawing/2014/main" xmlns="" id="{AF0BB1BE-56B5-4FB7-8F97-D46701626C72}"/>
              </a:ext>
            </a:extLst>
          </p:cNvPr>
          <p:cNvPicPr>
            <a:picLocks noChangeAspect="1"/>
          </p:cNvPicPr>
          <p:nvPr>
            <a:audioFile r:link="rId1"/>
            <p:extLst>
              <p:ext uri="{DAA4B4D4-6D71-4841-9C94-3DE7FCFB9230}">
                <p14:media xmlns:p14="http://schemas.microsoft.com/office/powerpoint/2010/main" r:embed="rId2">
                  <p14:trim st="562" end="716"/>
                </p14:media>
              </p:ext>
            </p:extLst>
          </p:nvPr>
        </p:nvPicPr>
        <p:blipFill>
          <a:blip r:embed="rId5"/>
          <a:stretch>
            <a:fillRect/>
          </a:stretch>
        </p:blipFill>
        <p:spPr>
          <a:xfrm>
            <a:off x="11217275" y="5892800"/>
            <a:ext cx="406400" cy="406400"/>
          </a:xfrm>
          <a:prstGeom prst="rect">
            <a:avLst/>
          </a:prstGeom>
        </p:spPr>
      </p:pic>
    </p:spTree>
    <p:extLst>
      <p:ext uri="{BB962C8B-B14F-4D97-AF65-F5344CB8AC3E}">
        <p14:creationId xmlns:p14="http://schemas.microsoft.com/office/powerpoint/2010/main" val="33792405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022" fill="hold"/>
                                        <p:tgtEl>
                                          <p:spTgt spid="3"/>
                                        </p:tgtEl>
                                      </p:cBhvr>
                                    </p:cmd>
                                  </p:childTnLst>
                                </p:cTn>
                              </p:par>
                              <p:par>
                                <p:cTn id="7" presetID="2" presetClass="entr" presetSubtype="4" fill="hold" grpId="0" nodeType="withEffect">
                                  <p:stCondLst>
                                    <p:cond delay="700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ppt_x"/>
                                          </p:val>
                                        </p:tav>
                                        <p:tav tm="100000">
                                          <p:val>
                                            <p:strVal val="#ppt_x"/>
                                          </p:val>
                                        </p:tav>
                                      </p:tavLst>
                                    </p:anim>
                                    <p:anim calcmode="lin" valueType="num">
                                      <p:cBhvr additive="base">
                                        <p:cTn id="10" dur="500" fill="hold"/>
                                        <p:tgtEl>
                                          <p:spTgt spid="10"/>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90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10"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C1D1DA9-9623-4292-AAF7-3EF7FCE37A10}"/>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EB0EAC5F-C55B-44CE-A694-FCA8852376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ình chữ nhật: Góc Tròn 4">
            <a:extLst>
              <a:ext uri="{FF2B5EF4-FFF2-40B4-BE49-F238E27FC236}">
                <a16:creationId xmlns:a16="http://schemas.microsoft.com/office/drawing/2014/main" xmlns="" id="{33F6AA7D-B528-4E54-95A7-614F0E346D0B}"/>
              </a:ext>
            </a:extLst>
          </p:cNvPr>
          <p:cNvSpPr/>
          <p:nvPr/>
        </p:nvSpPr>
        <p:spPr>
          <a:xfrm>
            <a:off x="1353312" y="1134849"/>
            <a:ext cx="291693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a:t>
            </a:r>
            <a:endParaRPr lang="en-US" sz="2800" dirty="0">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xmlns="" id="{661A0345-41B7-4EFC-B4A0-B8D15212C15E}"/>
              </a:ext>
            </a:extLst>
          </p:cNvPr>
          <p:cNvSpPr txBox="1"/>
          <p:nvPr/>
        </p:nvSpPr>
        <p:spPr>
          <a:xfrm>
            <a:off x="3808476" y="294600"/>
            <a:ext cx="4782312" cy="646331"/>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ĐÁP ÁN CHÍNH XÁC</a:t>
            </a:r>
          </a:p>
        </p:txBody>
      </p:sp>
      <p:pic>
        <p:nvPicPr>
          <p:cNvPr id="7" name="Picture 3">
            <a:extLst>
              <a:ext uri="{FF2B5EF4-FFF2-40B4-BE49-F238E27FC236}">
                <a16:creationId xmlns:a16="http://schemas.microsoft.com/office/drawing/2014/main" xmlns="" id="{63F613FC-3AA1-4C56-AFF7-F9BCD68093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642986"/>
            <a:ext cx="5349240" cy="4215014"/>
          </a:xfrm>
          <a:prstGeom prst="rect">
            <a:avLst/>
          </a:prstGeom>
        </p:spPr>
      </p:pic>
      <p:sp>
        <p:nvSpPr>
          <p:cNvPr id="8" name="Hộp Văn bản 7">
            <a:extLst>
              <a:ext uri="{FF2B5EF4-FFF2-40B4-BE49-F238E27FC236}">
                <a16:creationId xmlns:a16="http://schemas.microsoft.com/office/drawing/2014/main" xmlns="" id="{DB5E8106-105D-4C95-A36B-29680F3FC840}"/>
              </a:ext>
            </a:extLst>
          </p:cNvPr>
          <p:cNvSpPr txBox="1"/>
          <p:nvPr/>
        </p:nvSpPr>
        <p:spPr>
          <a:xfrm>
            <a:off x="6355080" y="3032236"/>
            <a:ext cx="5422392" cy="1815882"/>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sz="2800" i="1" dirty="0" err="1">
                <a:ln w="0"/>
                <a:solidFill>
                  <a:schemeClr val="tx1"/>
                </a:solidFill>
                <a:effectLst>
                  <a:outerShdw blurRad="38100" dist="19050" dir="2700000" algn="tl" rotWithShape="0">
                    <a:schemeClr val="dk1">
                      <a:alpha val="40000"/>
                    </a:schemeClr>
                  </a:outerShdw>
                </a:effectLst>
              </a:rPr>
              <a:t>Cô</a:t>
            </a:r>
            <a:r>
              <a:rPr lang="en-US" sz="2800" i="1" dirty="0">
                <a:ln w="0"/>
                <a:solidFill>
                  <a:schemeClr val="tx1"/>
                </a:solidFill>
                <a:effectLst>
                  <a:outerShdw blurRad="38100" dist="19050" dir="2700000" algn="tl" rotWithShape="0">
                    <a:schemeClr val="dk1">
                      <a:alpha val="40000"/>
                    </a:schemeClr>
                  </a:outerShdw>
                </a:effectLst>
              </a:rPr>
              <a:t> </a:t>
            </a:r>
            <a:r>
              <a:rPr lang="en-US" sz="2800" i="1" dirty="0" err="1">
                <a:ln w="0"/>
                <a:solidFill>
                  <a:schemeClr val="tx1"/>
                </a:solidFill>
                <a:effectLst>
                  <a:outerShdw blurRad="38100" dist="19050" dir="2700000" algn="tl" rotWithShape="0">
                    <a:schemeClr val="dk1">
                      <a:alpha val="40000"/>
                    </a:schemeClr>
                  </a:outerShdw>
                </a:effectLst>
              </a:rPr>
              <a:t>kể</a:t>
            </a:r>
            <a:r>
              <a:rPr lang="en-US" sz="2800" i="1" dirty="0">
                <a:ln w="0"/>
                <a:solidFill>
                  <a:schemeClr val="tx1"/>
                </a:solidFill>
                <a:effectLst>
                  <a:outerShdw blurRad="38100" dist="19050" dir="2700000" algn="tl" rotWithShape="0">
                    <a:schemeClr val="dk1">
                      <a:alpha val="40000"/>
                    </a:schemeClr>
                  </a:outerShdw>
                </a:effectLst>
              </a:rPr>
              <a:t> </a:t>
            </a:r>
            <a:r>
              <a:rPr lang="en-US" sz="2800" i="1" dirty="0" err="1">
                <a:ln w="0"/>
                <a:solidFill>
                  <a:schemeClr val="tx1"/>
                </a:solidFill>
                <a:effectLst>
                  <a:outerShdw blurRad="38100" dist="19050" dir="2700000" algn="tl" rotWithShape="0">
                    <a:schemeClr val="dk1">
                      <a:alpha val="40000"/>
                    </a:schemeClr>
                  </a:outerShdw>
                </a:effectLst>
              </a:rPr>
              <a:t>trích</a:t>
            </a:r>
            <a:r>
              <a:rPr lang="en-US" sz="2800" i="1" dirty="0">
                <a:ln w="0"/>
                <a:solidFill>
                  <a:schemeClr val="tx1"/>
                </a:solidFill>
                <a:effectLst>
                  <a:outerShdw blurRad="38100" dist="19050" dir="2700000" algn="tl" rotWithShape="0">
                    <a:schemeClr val="dk1">
                      <a:alpha val="40000"/>
                    </a:schemeClr>
                  </a:outerShdw>
                </a:effectLst>
              </a:rPr>
              <a:t> </a:t>
            </a:r>
            <a:r>
              <a:rPr lang="en-US" sz="2800" i="1" dirty="0" err="1">
                <a:ln w="0"/>
                <a:solidFill>
                  <a:schemeClr val="tx1"/>
                </a:solidFill>
                <a:effectLst>
                  <a:outerShdw blurRad="38100" dist="19050" dir="2700000" algn="tl" rotWithShape="0">
                    <a:schemeClr val="dk1">
                      <a:alpha val="40000"/>
                    </a:schemeClr>
                  </a:outerShdw>
                </a:effectLst>
              </a:rPr>
              <a:t>dẫn</a:t>
            </a:r>
            <a:r>
              <a:rPr lang="en-US" sz="2800" i="1" dirty="0">
                <a:ln w="0"/>
                <a:solidFill>
                  <a:schemeClr val="tx1"/>
                </a:solidFill>
                <a:effectLst>
                  <a:outerShdw blurRad="38100" dist="19050" dir="2700000" algn="tl" rotWithShape="0">
                    <a:schemeClr val="dk1">
                      <a:alpha val="40000"/>
                    </a:schemeClr>
                  </a:outerShdw>
                </a:effectLst>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Chú</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lẻn</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đi chơi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một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mình</a:t>
            </a:r>
            <a:r>
              <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L</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ang thang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hết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nơi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này</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đến</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nơi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khác</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Cuối</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cùng</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chú</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đến</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một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cái</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ao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rất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nhiều</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tôm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cá</a:t>
            </a:r>
            <a:r>
              <a:rPr lang="en-US"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3" name="Bản ghi Mới (7)">
            <a:hlinkClick r:id="" action="ppaction://media"/>
            <a:extLst>
              <a:ext uri="{FF2B5EF4-FFF2-40B4-BE49-F238E27FC236}">
                <a16:creationId xmlns:a16="http://schemas.microsoft.com/office/drawing/2014/main" xmlns="" id="{8042D926-43B8-40CC-BD36-DFD8742ED28B}"/>
              </a:ext>
            </a:extLst>
          </p:cNvPr>
          <p:cNvPicPr>
            <a:picLocks noChangeAspect="1"/>
          </p:cNvPicPr>
          <p:nvPr>
            <a:audioFile r:link="rId1"/>
            <p:extLst>
              <p:ext uri="{DAA4B4D4-6D71-4841-9C94-3DE7FCFB9230}">
                <p14:media xmlns:p14="http://schemas.microsoft.com/office/powerpoint/2010/main" r:embed="rId2">
                  <p14:trim st="351" end="1411.1666"/>
                </p14:media>
              </p:ext>
            </p:extLst>
          </p:nvPr>
        </p:nvPicPr>
        <p:blipFill>
          <a:blip r:embed="rId6"/>
          <a:stretch>
            <a:fillRect/>
          </a:stretch>
        </p:blipFill>
        <p:spPr>
          <a:xfrm>
            <a:off x="11150600" y="6289675"/>
            <a:ext cx="406400" cy="406400"/>
          </a:xfrm>
          <a:prstGeom prst="rect">
            <a:avLst/>
          </a:prstGeom>
        </p:spPr>
      </p:pic>
    </p:spTree>
    <p:extLst>
      <p:ext uri="{BB962C8B-B14F-4D97-AF65-F5344CB8AC3E}">
        <p14:creationId xmlns:p14="http://schemas.microsoft.com/office/powerpoint/2010/main" val="416390699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32"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30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5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5"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8000" b="-8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3124AE7-3582-4F16-881E-B0CE87315190}"/>
              </a:ext>
            </a:extLst>
          </p:cNvPr>
          <p:cNvSpPr>
            <a:spLocks noGrp="1"/>
          </p:cNvSpPr>
          <p:nvPr>
            <p:ph type="title"/>
          </p:nvPr>
        </p:nvSpPr>
        <p:spPr>
          <a:xfrm>
            <a:off x="3621385" y="257297"/>
            <a:ext cx="8295968" cy="1325563"/>
          </a:xfrm>
        </p:spPr>
        <p:txBody>
          <a:bodyPr>
            <a:normAutofit fontScale="90000"/>
          </a:bodyPr>
          <a:lstStyle/>
          <a:p>
            <a:r>
              <a:rPr lang="vi-VN" sz="3200" dirty="0"/>
              <a:t/>
            </a:r>
            <a:br>
              <a:rPr lang="vi-VN" sz="3200" dirty="0"/>
            </a:br>
            <a:r>
              <a:rPr lang="vi-VN" sz="3200" dirty="0"/>
              <a:t/>
            </a:r>
            <a:br>
              <a:rPr lang="vi-VN" sz="3200" dirty="0"/>
            </a:br>
            <a:r>
              <a:rPr lang="vi-VN" sz="3200" dirty="0"/>
              <a:t/>
            </a:r>
            <a:br>
              <a:rPr lang="vi-VN" sz="3200" dirty="0"/>
            </a:br>
            <a:r>
              <a:rPr lang="vi-VN" sz="4000" b="0" i="0" dirty="0">
                <a:solidFill>
                  <a:srgbClr val="000000"/>
                </a:solidFill>
                <a:effectLst/>
                <a:latin typeface="Times New Roman" panose="02020603050405020304" pitchFamily="18" charset="0"/>
              </a:rPr>
              <a:t>Khi nghe tiếng kêu "Vít vít vít" của Vịt Xám thì con gì đã tỉnh giấc?</a:t>
            </a:r>
            <a:r>
              <a:rPr lang="vi-VN" sz="3200" dirty="0"/>
              <a:t/>
            </a:r>
            <a:br>
              <a:rPr lang="vi-VN" sz="3200" dirty="0"/>
            </a:br>
            <a:r>
              <a:rPr lang="vi-VN" sz="3200" dirty="0"/>
              <a:t/>
            </a:r>
            <a:br>
              <a:rPr lang="vi-VN" sz="3200" dirty="0"/>
            </a:br>
            <a:r>
              <a:rPr lang="vi-VN" sz="3200" dirty="0"/>
              <a:t/>
            </a:r>
            <a:br>
              <a:rPr lang="vi-VN" sz="3200" dirty="0"/>
            </a:br>
            <a:endParaRPr lang="vi-VN" sz="3200" dirty="0"/>
          </a:p>
        </p:txBody>
      </p:sp>
      <p:sp>
        <p:nvSpPr>
          <p:cNvPr id="5" name="Hình chữ nhật: Góc Tròn 4">
            <a:extLst>
              <a:ext uri="{FF2B5EF4-FFF2-40B4-BE49-F238E27FC236}">
                <a16:creationId xmlns:a16="http://schemas.microsoft.com/office/drawing/2014/main" xmlns="" id="{F059E02E-4B3E-4001-BB51-B89E94363009}"/>
              </a:ext>
            </a:extLst>
          </p:cNvPr>
          <p:cNvSpPr/>
          <p:nvPr/>
        </p:nvSpPr>
        <p:spPr>
          <a:xfrm>
            <a:off x="4135120" y="4775200"/>
            <a:ext cx="2783840" cy="1239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6" name="Hình chữ nhật: Góc Tròn 5">
            <a:extLst>
              <a:ext uri="{FF2B5EF4-FFF2-40B4-BE49-F238E27FC236}">
                <a16:creationId xmlns:a16="http://schemas.microsoft.com/office/drawing/2014/main" xmlns="" id="{FD47F862-228D-4878-B0AA-D392C894CC04}"/>
              </a:ext>
            </a:extLst>
          </p:cNvPr>
          <p:cNvSpPr/>
          <p:nvPr/>
        </p:nvSpPr>
        <p:spPr>
          <a:xfrm>
            <a:off x="8374888" y="4775200"/>
            <a:ext cx="2783840" cy="1239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Con </a:t>
            </a:r>
            <a:r>
              <a:rPr lang="en-US" sz="2800" dirty="0" err="1">
                <a:latin typeface="Times New Roman" panose="02020603050405020304" pitchFamily="18" charset="0"/>
                <a:cs typeface="Times New Roman" panose="02020603050405020304" pitchFamily="18" charset="0"/>
              </a:rPr>
              <a:t>vịt</a:t>
            </a:r>
            <a:endParaRPr lang="en-US" sz="2800" dirty="0">
              <a:latin typeface="Times New Roman" panose="02020603050405020304" pitchFamily="18" charset="0"/>
              <a:cs typeface="Times New Roman" panose="02020603050405020304" pitchFamily="18" charset="0"/>
            </a:endParaRPr>
          </a:p>
        </p:txBody>
      </p:sp>
      <p:pic>
        <p:nvPicPr>
          <p:cNvPr id="3" name="Bản ghi Mới (8)">
            <a:hlinkClick r:id="" action="ppaction://media"/>
            <a:extLst>
              <a:ext uri="{FF2B5EF4-FFF2-40B4-BE49-F238E27FC236}">
                <a16:creationId xmlns:a16="http://schemas.microsoft.com/office/drawing/2014/main" xmlns="" id="{57BAD5C8-7781-4F7F-815D-2F47F2E25499}"/>
              </a:ext>
            </a:extLst>
          </p:cNvPr>
          <p:cNvPicPr>
            <a:picLocks noChangeAspect="1"/>
          </p:cNvPicPr>
          <p:nvPr>
            <a:audioFile r:link="rId1"/>
            <p:extLst>
              <p:ext uri="{DAA4B4D4-6D71-4841-9C94-3DE7FCFB9230}">
                <p14:media xmlns:p14="http://schemas.microsoft.com/office/powerpoint/2010/main" r:embed="rId2">
                  <p14:trim st="1003" end="665.3541"/>
                </p14:media>
              </p:ext>
            </p:extLst>
          </p:nvPr>
        </p:nvPicPr>
        <p:blipFill>
          <a:blip r:embed="rId5"/>
          <a:stretch>
            <a:fillRect/>
          </a:stretch>
        </p:blipFill>
        <p:spPr>
          <a:xfrm>
            <a:off x="406400" y="6226175"/>
            <a:ext cx="406400" cy="406400"/>
          </a:xfrm>
          <a:prstGeom prst="rect">
            <a:avLst/>
          </a:prstGeom>
        </p:spPr>
      </p:pic>
    </p:spTree>
    <p:extLst>
      <p:ext uri="{BB962C8B-B14F-4D97-AF65-F5344CB8AC3E}">
        <p14:creationId xmlns:p14="http://schemas.microsoft.com/office/powerpoint/2010/main" val="28804284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725" fill="hold"/>
                                        <p:tgtEl>
                                          <p:spTgt spid="3"/>
                                        </p:tgtEl>
                                      </p:cBhvr>
                                    </p:cmd>
                                  </p:childTnLst>
                                </p:cTn>
                              </p:par>
                              <p:par>
                                <p:cTn id="7" presetID="2" presetClass="entr" presetSubtype="4" fill="hold" grpId="0" nodeType="withEffect">
                                  <p:stCondLst>
                                    <p:cond delay="8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10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BE042AF8-1F23-4F42-AED0-9B82CFA86F90}"/>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B698B535-0526-4365-B341-61612094DF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Hộp Văn bản 6">
            <a:extLst>
              <a:ext uri="{FF2B5EF4-FFF2-40B4-BE49-F238E27FC236}">
                <a16:creationId xmlns:a16="http://schemas.microsoft.com/office/drawing/2014/main" xmlns="" id="{862ABBF9-E79A-40FE-973B-A2B817E3CB12}"/>
              </a:ext>
            </a:extLst>
          </p:cNvPr>
          <p:cNvSpPr txBox="1"/>
          <p:nvPr/>
        </p:nvSpPr>
        <p:spPr>
          <a:xfrm>
            <a:off x="5367528" y="960120"/>
            <a:ext cx="2624328" cy="707886"/>
          </a:xfrm>
          <a:prstGeom prst="rect">
            <a:avLst/>
          </a:prstGeom>
          <a:noFill/>
        </p:spPr>
        <p:txBody>
          <a:bodyPr wrap="square" rtlCol="0">
            <a:spAutoFit/>
          </a:bodyPr>
          <a:lstStyle/>
          <a:p>
            <a:pPr algn="ctr"/>
            <a:r>
              <a:rPr lang="en-US" sz="4000" dirty="0">
                <a:solidFill>
                  <a:schemeClr val="accent2"/>
                </a:solidFill>
                <a:latin typeface="Times New Roman" panose="02020603050405020304" pitchFamily="18" charset="0"/>
                <a:cs typeface="Times New Roman" panose="02020603050405020304" pitchFamily="18" charset="0"/>
              </a:rPr>
              <a:t>ĐÁP ÁN:</a:t>
            </a:r>
          </a:p>
        </p:txBody>
      </p:sp>
      <p:sp>
        <p:nvSpPr>
          <p:cNvPr id="8" name="Hình chữ nhật: Góc Tròn 7">
            <a:extLst>
              <a:ext uri="{FF2B5EF4-FFF2-40B4-BE49-F238E27FC236}">
                <a16:creationId xmlns:a16="http://schemas.microsoft.com/office/drawing/2014/main" xmlns="" id="{08EA9D09-BD80-4874-928A-61E5D581D05C}"/>
              </a:ext>
            </a:extLst>
          </p:cNvPr>
          <p:cNvSpPr/>
          <p:nvPr/>
        </p:nvSpPr>
        <p:spPr>
          <a:xfrm>
            <a:off x="1225296" y="4416552"/>
            <a:ext cx="2871216" cy="11155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pic>
        <p:nvPicPr>
          <p:cNvPr id="9" name="Hình ảnh 8" descr="Ảnh có chứa văn bản&#10;&#10;Mô tả được tạo tự động">
            <a:extLst>
              <a:ext uri="{FF2B5EF4-FFF2-40B4-BE49-F238E27FC236}">
                <a16:creationId xmlns:a16="http://schemas.microsoft.com/office/drawing/2014/main" xmlns="" id="{FB094B9D-71B1-4E8D-BC98-E0CDBFC04F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672" y="1310095"/>
            <a:ext cx="3924756" cy="2437480"/>
          </a:xfrm>
          <a:prstGeom prst="rect">
            <a:avLst/>
          </a:prstGeom>
        </p:spPr>
      </p:pic>
      <p:sp>
        <p:nvSpPr>
          <p:cNvPr id="10" name="Hộp Văn bản 9">
            <a:extLst>
              <a:ext uri="{FF2B5EF4-FFF2-40B4-BE49-F238E27FC236}">
                <a16:creationId xmlns:a16="http://schemas.microsoft.com/office/drawing/2014/main" xmlns="" id="{2381A88E-041F-4ACB-8057-F7E67D64FBAC}"/>
              </a:ext>
            </a:extLst>
          </p:cNvPr>
          <p:cNvSpPr txBox="1"/>
          <p:nvPr/>
        </p:nvSpPr>
        <p:spPr>
          <a:xfrm>
            <a:off x="6867145" y="2285683"/>
            <a:ext cx="3749040" cy="3416320"/>
          </a:xfrm>
          <a:prstGeom prst="rect">
            <a:avLst/>
          </a:prstGeom>
          <a:noFill/>
        </p:spPr>
        <p:txBody>
          <a:bodyPr wrap="square" rtlCol="0">
            <a:spAutoFit/>
          </a:bodyPr>
          <a:lstStyle/>
          <a:p>
            <a:r>
              <a:rPr lang="en-US" sz="2400" b="0" i="0" dirty="0" err="1">
                <a:solidFill>
                  <a:srgbClr val="000000"/>
                </a:solidFill>
                <a:effectLst/>
                <a:latin typeface="Times New Roman" panose="02020603050405020304" pitchFamily="18" charset="0"/>
              </a:rPr>
              <a:t>Trích</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dẫn</a:t>
            </a:r>
            <a:r>
              <a:rPr lang="en-US" sz="2400" b="0" i="0" dirty="0">
                <a:solidFill>
                  <a:srgbClr val="000000"/>
                </a:solidFill>
                <a:effectLst/>
                <a:latin typeface="Times New Roman" panose="02020603050405020304" pitchFamily="18" charset="0"/>
              </a:rPr>
              <a:t>: </a:t>
            </a:r>
            <a:r>
              <a:rPr lang="vi-VN" sz="2400" b="0" i="0" dirty="0">
                <a:solidFill>
                  <a:srgbClr val="000000"/>
                </a:solidFill>
                <a:effectLst/>
                <a:latin typeface="Times New Roman" panose="02020603050405020304" pitchFamily="18" charset="0"/>
              </a:rPr>
              <a:t>Cô </a:t>
            </a:r>
            <a:r>
              <a:rPr lang="vi-VN" sz="2400" b="0" i="0" dirty="0" err="1">
                <a:solidFill>
                  <a:srgbClr val="000000"/>
                </a:solidFill>
                <a:effectLst/>
                <a:latin typeface="Times New Roman" panose="02020603050405020304" pitchFamily="18" charset="0"/>
              </a:rPr>
              <a:t>đố</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các</a:t>
            </a:r>
            <a:r>
              <a:rPr lang="vi-VN" sz="2400" b="0" i="0" dirty="0">
                <a:solidFill>
                  <a:srgbClr val="000000"/>
                </a:solidFill>
                <a:effectLst/>
                <a:latin typeface="Times New Roman" panose="02020603050405020304" pitchFamily="18" charset="0"/>
              </a:rPr>
              <a:t> con, con </a:t>
            </a:r>
            <a:r>
              <a:rPr lang="vi-VN" sz="2400" b="0" i="0" dirty="0" err="1">
                <a:solidFill>
                  <a:srgbClr val="000000"/>
                </a:solidFill>
                <a:effectLst/>
                <a:latin typeface="Times New Roman" panose="02020603050405020304" pitchFamily="18" charset="0"/>
              </a:rPr>
              <a:t>Cáo</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đã</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nói</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gì</a:t>
            </a:r>
            <a:r>
              <a:rPr lang="vi-VN" sz="2400" b="0" i="0" dirty="0">
                <a:solidFill>
                  <a:srgbClr val="000000"/>
                </a:solidFill>
                <a:effectLst/>
                <a:latin typeface="Times New Roman" panose="02020603050405020304" pitchFamily="18" charset="0"/>
              </a:rPr>
              <a:t> khi nghe </a:t>
            </a:r>
            <a:r>
              <a:rPr lang="vi-VN" sz="2400" b="0" i="0" dirty="0" err="1">
                <a:solidFill>
                  <a:srgbClr val="000000"/>
                </a:solidFill>
                <a:effectLst/>
                <a:latin typeface="Times New Roman" panose="02020603050405020304" pitchFamily="18" charset="0"/>
              </a:rPr>
              <a:t>tiếng</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vịt</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xám</a:t>
            </a:r>
            <a:r>
              <a:rPr lang="vi-VN" sz="2400" b="0" i="0" dirty="0">
                <a:solidFill>
                  <a:srgbClr val="000000"/>
                </a:solidFill>
                <a:effectLst/>
                <a:latin typeface="Times New Roman" panose="02020603050405020304" pitchFamily="18" charset="0"/>
              </a:rPr>
              <a:t> kêu</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nó</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lẩm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bẩm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chà</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thịt</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vịt</a:t>
            </a:r>
            <a:r>
              <a:rPr lang="en-US" sz="2400" b="0" i="0" dirty="0">
                <a:solidFill>
                  <a:srgbClr val="000000"/>
                </a:solidFill>
                <a:effectLst/>
                <a:latin typeface="Times New Roman" panose="02020603050405020304" pitchFamily="18" charset="0"/>
              </a:rPr>
              <a:t> con </a:t>
            </a:r>
            <a:r>
              <a:rPr lang="en-US" sz="2400" b="0" i="0" dirty="0" err="1">
                <a:solidFill>
                  <a:srgbClr val="000000"/>
                </a:solidFill>
                <a:effectLst/>
                <a:latin typeface="Times New Roman" panose="02020603050405020304" pitchFamily="18" charset="0"/>
              </a:rPr>
              <a:t>ngon</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lắm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đấy</a:t>
            </a:r>
            <a:r>
              <a:rPr lang="vi-VN" sz="2400" b="0" i="0" dirty="0">
                <a:solidFill>
                  <a:srgbClr val="000000"/>
                </a:solidFill>
                <a:effectLst/>
                <a:latin typeface="Times New Roman" panose="02020603050405020304" pitchFamily="18" charset="0"/>
              </a:rPr>
              <a:t>? </a:t>
            </a:r>
            <a:br>
              <a:rPr lang="vi-VN" sz="2400" b="0" i="0" dirty="0">
                <a:solidFill>
                  <a:srgbClr val="000000"/>
                </a:solidFill>
                <a:effectLst/>
                <a:latin typeface="Times New Roman" panose="02020603050405020304" pitchFamily="18" charset="0"/>
              </a:rPr>
            </a:br>
            <a:r>
              <a:rPr lang="vi-VN" sz="2400" b="0" i="0" dirty="0">
                <a:solidFill>
                  <a:srgbClr val="000000"/>
                </a:solidFill>
                <a:effectLst/>
                <a:latin typeface="Times New Roman" panose="02020603050405020304" pitchFamily="18" charset="0"/>
              </a:rPr>
              <a:t>....</a:t>
            </a:r>
            <a:r>
              <a:rPr lang="vi-VN" sz="2400" b="0" i="0" dirty="0" err="1">
                <a:solidFill>
                  <a:srgbClr val="000000"/>
                </a:solidFill>
                <a:effectLst/>
                <a:latin typeface="Times New Roman" panose="02020603050405020304" pitchFamily="18" charset="0"/>
              </a:rPr>
              <a:t>Cáo</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hí</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hửng</a:t>
            </a:r>
            <a:r>
              <a:rPr lang="vi-VN" sz="2400" b="0" i="0" dirty="0">
                <a:solidFill>
                  <a:srgbClr val="000000"/>
                </a:solidFill>
                <a:effectLst/>
                <a:latin typeface="Times New Roman" panose="02020603050405020304" pitchFamily="18" charset="0"/>
              </a:rPr>
              <a:t> đi </a:t>
            </a:r>
            <a:r>
              <a:rPr lang="vi-VN" sz="2400" b="0" i="0" dirty="0" err="1">
                <a:solidFill>
                  <a:srgbClr val="000000"/>
                </a:solidFill>
                <a:effectLst/>
                <a:latin typeface="Times New Roman" panose="02020603050405020304" pitchFamily="18" charset="0"/>
              </a:rPr>
              <a:t>về</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phía</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bờ</a:t>
            </a:r>
            <a:r>
              <a:rPr lang="vi-VN" sz="2400" b="0" i="0" dirty="0">
                <a:solidFill>
                  <a:srgbClr val="000000"/>
                </a:solidFill>
                <a:effectLst/>
                <a:latin typeface="Times New Roman" panose="02020603050405020304" pitchFamily="18" charset="0"/>
              </a:rPr>
              <a:t> ao </a:t>
            </a:r>
            <a:r>
              <a:rPr lang="vi-VN" sz="2400" b="0" i="0" dirty="0" err="1">
                <a:solidFill>
                  <a:srgbClr val="000000"/>
                </a:solidFill>
                <a:effectLst/>
                <a:latin typeface="Times New Roman" panose="02020603050405020304" pitchFamily="18" charset="0"/>
              </a:rPr>
              <a:t>để</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tìm</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vịt</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xám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đấy</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các</a:t>
            </a:r>
            <a:r>
              <a:rPr lang="en-US" sz="2400" b="0" i="0" dirty="0">
                <a:solidFill>
                  <a:srgbClr val="000000"/>
                </a:solidFill>
                <a:effectLst/>
                <a:latin typeface="Times New Roman" panose="02020603050405020304" pitchFamily="18" charset="0"/>
              </a:rPr>
              <a:t> con ạ!</a:t>
            </a:r>
            <a:r>
              <a:rPr lang="vi-VN" sz="2400" b="0" i="0" dirty="0">
                <a:solidFill>
                  <a:srgbClr val="000000"/>
                </a:solidFill>
                <a:effectLst/>
                <a:latin typeface="Times New Roman" panose="02020603050405020304" pitchFamily="18" charset="0"/>
              </a:rPr>
              <a:t>. </a:t>
            </a:r>
            <a:br>
              <a:rPr lang="vi-VN" sz="2400" b="0" i="0" dirty="0">
                <a:solidFill>
                  <a:srgbClr val="000000"/>
                </a:solidFill>
                <a:effectLst/>
                <a:latin typeface="Times New Roman" panose="02020603050405020304" pitchFamily="18" charset="0"/>
              </a:rPr>
            </a:br>
            <a:endParaRPr lang="en-US" sz="2400" dirty="0"/>
          </a:p>
        </p:txBody>
      </p:sp>
      <p:pic>
        <p:nvPicPr>
          <p:cNvPr id="3" name="Bản ghi Mới (1)">
            <a:hlinkClick r:id="" action="ppaction://media"/>
            <a:extLst>
              <a:ext uri="{FF2B5EF4-FFF2-40B4-BE49-F238E27FC236}">
                <a16:creationId xmlns:a16="http://schemas.microsoft.com/office/drawing/2014/main" xmlns="" id="{26F1F4BD-FCCA-48EC-89D9-E721937241B0}"/>
              </a:ext>
            </a:extLst>
          </p:cNvPr>
          <p:cNvPicPr>
            <a:picLocks noChangeAspect="1"/>
          </p:cNvPicPr>
          <p:nvPr>
            <a:audioFile r:link="rId1"/>
            <p:extLst>
              <p:ext uri="{DAA4B4D4-6D71-4841-9C94-3DE7FCFB9230}">
                <p14:media xmlns:p14="http://schemas.microsoft.com/office/powerpoint/2010/main" r:embed="rId2">
                  <p14:trim st="340" end="691"/>
                </p14:media>
              </p:ext>
            </p:extLst>
          </p:nvPr>
        </p:nvPicPr>
        <p:blipFill>
          <a:blip r:embed="rId6"/>
          <a:stretch>
            <a:fillRect/>
          </a:stretch>
        </p:blipFill>
        <p:spPr>
          <a:xfrm>
            <a:off x="11251979" y="6366565"/>
            <a:ext cx="406400" cy="406400"/>
          </a:xfrm>
          <a:prstGeom prst="rect">
            <a:avLst/>
          </a:prstGeom>
        </p:spPr>
      </p:pic>
    </p:spTree>
    <p:extLst>
      <p:ext uri="{BB962C8B-B14F-4D97-AF65-F5344CB8AC3E}">
        <p14:creationId xmlns:p14="http://schemas.microsoft.com/office/powerpoint/2010/main" val="20916937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269"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500" fill="hold"/>
                                        <p:tgtEl>
                                          <p:spTgt spid="8"/>
                                        </p:tgtEl>
                                        <p:attrNameLst>
                                          <p:attrName>ppt_x</p:attrName>
                                        </p:attrNameLst>
                                      </p:cBhvr>
                                      <p:tavLst>
                                        <p:tav tm="0">
                                          <p:val>
                                            <p:strVal val="#ppt_x"/>
                                          </p:val>
                                        </p:tav>
                                        <p:tav tm="100000">
                                          <p:val>
                                            <p:strVal val="#ppt_x"/>
                                          </p:val>
                                        </p:tav>
                                      </p:tavLst>
                                    </p:anim>
                                    <p:anim calcmode="lin" valueType="num">
                                      <p:cBhvr additive="base">
                                        <p:cTn id="10" dur="500" fill="hold"/>
                                        <p:tgtEl>
                                          <p:spTgt spid="8"/>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8" grpId="0" animBg="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41551275-5D2A-4ECC-A8D7-9F04BC52F4C0}"/>
              </a:ext>
            </a:extLst>
          </p:cNvPr>
          <p:cNvSpPr>
            <a:spLocks noGrp="1"/>
          </p:cNvSpPr>
          <p:nvPr>
            <p:ph type="title"/>
          </p:nvPr>
        </p:nvSpPr>
        <p:spPr>
          <a:xfrm>
            <a:off x="3517392" y="-1619123"/>
            <a:ext cx="10515600" cy="4944294"/>
          </a:xfrm>
        </p:spPr>
        <p:txBody>
          <a:bodyPr>
            <a:normAutofit/>
          </a:bodyPr>
          <a:lstStyle/>
          <a:p>
            <a:r>
              <a:rPr lang="vi-VN" b="0" i="0" dirty="0">
                <a:solidFill>
                  <a:srgbClr val="000000"/>
                </a:solidFill>
                <a:effectLst/>
                <a:latin typeface="Times New Roman" panose="02020603050405020304" pitchFamily="18" charset="0"/>
              </a:rPr>
              <a:t>Ai đã cứu vịt xám? </a:t>
            </a:r>
            <a:endParaRPr lang="vi-VN" dirty="0"/>
          </a:p>
        </p:txBody>
      </p:sp>
      <p:sp>
        <p:nvSpPr>
          <p:cNvPr id="2" name="Hình chữ nhật: Góc Tròn 1">
            <a:extLst>
              <a:ext uri="{FF2B5EF4-FFF2-40B4-BE49-F238E27FC236}">
                <a16:creationId xmlns:a16="http://schemas.microsoft.com/office/drawing/2014/main" xmlns="" id="{C8413B50-1A5D-4979-96BD-2C76A8DCDA6C}"/>
              </a:ext>
            </a:extLst>
          </p:cNvPr>
          <p:cNvSpPr/>
          <p:nvPr/>
        </p:nvSpPr>
        <p:spPr>
          <a:xfrm>
            <a:off x="2660905" y="2997906"/>
            <a:ext cx="2441448" cy="10698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Thỏ</a:t>
            </a:r>
            <a:r>
              <a:rPr lang="en-US" sz="2800" dirty="0">
                <a:latin typeface="Times New Roman" panose="02020603050405020304" pitchFamily="18" charset="0"/>
                <a:cs typeface="Times New Roman" panose="02020603050405020304" pitchFamily="18" charset="0"/>
              </a:rPr>
              <a:t> con</a:t>
            </a:r>
          </a:p>
        </p:txBody>
      </p:sp>
      <p:sp>
        <p:nvSpPr>
          <p:cNvPr id="5" name="Hình chữ nhật: Góc Tròn 4">
            <a:extLst>
              <a:ext uri="{FF2B5EF4-FFF2-40B4-BE49-F238E27FC236}">
                <a16:creationId xmlns:a16="http://schemas.microsoft.com/office/drawing/2014/main" xmlns="" id="{D4A36045-179C-49D0-9069-0A7BE8BE0A26}"/>
              </a:ext>
            </a:extLst>
          </p:cNvPr>
          <p:cNvSpPr/>
          <p:nvPr/>
        </p:nvSpPr>
        <p:spPr>
          <a:xfrm>
            <a:off x="6742178" y="2997906"/>
            <a:ext cx="2441448" cy="10698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endParaRPr lang="en-US" sz="2800" dirty="0">
              <a:latin typeface="Times New Roman" panose="02020603050405020304" pitchFamily="18" charset="0"/>
              <a:cs typeface="Times New Roman" panose="02020603050405020304" pitchFamily="18" charset="0"/>
            </a:endParaRPr>
          </a:p>
        </p:txBody>
      </p:sp>
      <p:pic>
        <p:nvPicPr>
          <p:cNvPr id="7" name="Đếm ngược 5s (1)">
            <a:hlinkClick r:id="" action="ppaction://media"/>
            <a:extLst>
              <a:ext uri="{FF2B5EF4-FFF2-40B4-BE49-F238E27FC236}">
                <a16:creationId xmlns:a16="http://schemas.microsoft.com/office/drawing/2014/main" xmlns="" id="{AAE04A8F-D32E-4001-8DC6-74D73B46BEA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574408" y="5490736"/>
            <a:ext cx="2430691" cy="1367263"/>
          </a:xfrm>
          <a:prstGeom prst="rect">
            <a:avLst/>
          </a:prstGeom>
        </p:spPr>
      </p:pic>
      <p:pic>
        <p:nvPicPr>
          <p:cNvPr id="3" name="Bản ghi Mới (2)">
            <a:hlinkClick r:id="" action="ppaction://media"/>
            <a:extLst>
              <a:ext uri="{FF2B5EF4-FFF2-40B4-BE49-F238E27FC236}">
                <a16:creationId xmlns:a16="http://schemas.microsoft.com/office/drawing/2014/main" xmlns="" id="{E0729C3B-3C11-449B-96CD-0BEB62D01496}"/>
              </a:ext>
            </a:extLst>
          </p:cNvPr>
          <p:cNvPicPr>
            <a:picLocks noChangeAspect="1"/>
          </p:cNvPicPr>
          <p:nvPr>
            <a:audioFile r:link="rId3"/>
            <p:extLst>
              <p:ext uri="{DAA4B4D4-6D71-4841-9C94-3DE7FCFB9230}">
                <p14:media xmlns:p14="http://schemas.microsoft.com/office/powerpoint/2010/main" r:embed="rId4">
                  <p14:trim st="563" end="786.1458"/>
                </p14:media>
              </p:ext>
            </p:extLst>
          </p:nvPr>
        </p:nvPicPr>
        <p:blipFill>
          <a:blip r:embed="rId8"/>
          <a:stretch>
            <a:fillRect/>
          </a:stretch>
        </p:blipFill>
        <p:spPr>
          <a:xfrm>
            <a:off x="10331450" y="5873750"/>
            <a:ext cx="406400" cy="406400"/>
          </a:xfrm>
          <a:prstGeom prst="rect">
            <a:avLst/>
          </a:prstGeom>
        </p:spPr>
      </p:pic>
    </p:spTree>
    <p:extLst>
      <p:ext uri="{BB962C8B-B14F-4D97-AF65-F5344CB8AC3E}">
        <p14:creationId xmlns:p14="http://schemas.microsoft.com/office/powerpoint/2010/main" val="5092824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9" fill="hold"/>
                                        <p:tgtEl>
                                          <p:spTgt spid="3"/>
                                        </p:tgtEl>
                                      </p:cBhvr>
                                    </p:cmd>
                                  </p:childTnLst>
                                </p:cTn>
                              </p:par>
                              <p:par>
                                <p:cTn id="7" presetID="2" presetClass="entr" presetSubtype="4" fill="hold" nodeType="withEffect">
                                  <p:stCondLst>
                                    <p:cond delay="3000"/>
                                  </p:stCondLst>
                                  <p:childTnLst>
                                    <p:set>
                                      <p:cBhvr>
                                        <p:cTn id="8" dur="1" fill="hold">
                                          <p:stCondLst>
                                            <p:cond delay="0"/>
                                          </p:stCondLst>
                                        </p:cTn>
                                        <p:tgtEl>
                                          <p:spTgt spid="2">
                                            <p:txEl>
                                              <p:pRg st="0" end="0"/>
                                            </p:txEl>
                                          </p:spTgt>
                                        </p:tgtEl>
                                        <p:attrNameLst>
                                          <p:attrName>style.visibility</p:attrName>
                                        </p:attrNameLst>
                                      </p:cBhvr>
                                      <p:to>
                                        <p:strVal val="visible"/>
                                      </p:to>
                                    </p:set>
                                    <p:anim calcmode="lin" valueType="num">
                                      <p:cBhvr additive="base">
                                        <p:cTn id="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0"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90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1" presetClass="mediacall" presetSubtype="0" fill="hold" nodeType="withEffect">
                                  <p:stCondLst>
                                    <p:cond delay="9000"/>
                                  </p:stCondLst>
                                  <p:childTnLst>
                                    <p:cmd type="call" cmd="playFrom(0.0)">
                                      <p:cBhvr>
                                        <p:cTn id="20" dur="705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7"/>
                </p:tgtEl>
              </p:cMediaNode>
            </p:video>
            <p:audio>
              <p:cMediaNode vol="80000">
                <p:cTn id="22" fill="hold" display="0">
                  <p:stCondLst>
                    <p:cond delay="indefinite"/>
                  </p:stCondLst>
                  <p:endCondLst>
                    <p:cond evt="onStopAudio" delay="0">
                      <p:tgtEl>
                        <p:sldTgt/>
                      </p:tgtEl>
                    </p:cond>
                  </p:endCondLst>
                </p:cTn>
                <p:tgtEl>
                  <p:spTgt spid="3"/>
                </p:tgtEl>
              </p:cMediaNode>
            </p:audio>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AF0666B-EA8F-4586-9474-16CAFF048D78}"/>
              </a:ext>
            </a:extLst>
          </p:cNvPr>
          <p:cNvSpPr>
            <a:spLocks noGrp="1"/>
          </p:cNvSpPr>
          <p:nvPr>
            <p:ph type="title"/>
          </p:nvPr>
        </p:nvSpPr>
        <p:spPr/>
        <p:txBody>
          <a:bodyPr/>
          <a:lstStyle/>
          <a:p>
            <a:endParaRPr lang="en-US"/>
          </a:p>
        </p:txBody>
      </p:sp>
      <p:pic>
        <p:nvPicPr>
          <p:cNvPr id="5" name="Chỗ dành sẵn cho Nội dung 4">
            <a:extLst>
              <a:ext uri="{FF2B5EF4-FFF2-40B4-BE49-F238E27FC236}">
                <a16:creationId xmlns:a16="http://schemas.microsoft.com/office/drawing/2014/main" xmlns="" id="{89A83B97-E5B3-44E0-90E6-4FF74F1F55B5}"/>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1440" y="-109728"/>
            <a:ext cx="12273279" cy="6858000"/>
          </a:xfrm>
        </p:spPr>
      </p:pic>
      <p:sp>
        <p:nvSpPr>
          <p:cNvPr id="6" name="Hộp Văn bản 5">
            <a:extLst>
              <a:ext uri="{FF2B5EF4-FFF2-40B4-BE49-F238E27FC236}">
                <a16:creationId xmlns:a16="http://schemas.microsoft.com/office/drawing/2014/main" xmlns="" id="{5CD84A2E-744C-47CD-954C-60A27345CB79}"/>
              </a:ext>
            </a:extLst>
          </p:cNvPr>
          <p:cNvSpPr txBox="1"/>
          <p:nvPr/>
        </p:nvSpPr>
        <p:spPr>
          <a:xfrm>
            <a:off x="4490720" y="601107"/>
            <a:ext cx="4854448" cy="646331"/>
          </a:xfrm>
          <a:prstGeom prst="rect">
            <a:avLst/>
          </a:prstGeom>
          <a:noFill/>
        </p:spPr>
        <p:txBody>
          <a:bodyPr wrap="square" rtlCol="0">
            <a:spAutoFit/>
          </a:bodyPr>
          <a:lstStyle/>
          <a:p>
            <a:pPr algn="ctr"/>
            <a:r>
              <a:rPr lang="en-US" sz="3600" dirty="0">
                <a:solidFill>
                  <a:schemeClr val="accent2"/>
                </a:solidFill>
                <a:latin typeface="Times New Roman" panose="02020603050405020304" pitchFamily="18" charset="0"/>
                <a:cs typeface="Times New Roman" panose="02020603050405020304" pitchFamily="18" charset="0"/>
              </a:rPr>
              <a:t>ĐÁP ÁN CHÍNH XÁC:</a:t>
            </a:r>
          </a:p>
        </p:txBody>
      </p:sp>
      <p:sp>
        <p:nvSpPr>
          <p:cNvPr id="8" name="Hình chữ nhật: Góc Tròn 7">
            <a:extLst>
              <a:ext uri="{FF2B5EF4-FFF2-40B4-BE49-F238E27FC236}">
                <a16:creationId xmlns:a16="http://schemas.microsoft.com/office/drawing/2014/main" xmlns="" id="{1516A408-E971-4838-9201-D52C619AFB65}"/>
              </a:ext>
            </a:extLst>
          </p:cNvPr>
          <p:cNvSpPr/>
          <p:nvPr/>
        </p:nvSpPr>
        <p:spPr>
          <a:xfrm>
            <a:off x="1255778" y="1690688"/>
            <a:ext cx="2441448" cy="10698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endParaRPr lang="en-US" sz="2800" dirty="0">
              <a:latin typeface="Times New Roman" panose="02020603050405020304" pitchFamily="18" charset="0"/>
              <a:cs typeface="Times New Roman" panose="02020603050405020304" pitchFamily="18" charset="0"/>
            </a:endParaRPr>
          </a:p>
        </p:txBody>
      </p:sp>
      <p:sp>
        <p:nvSpPr>
          <p:cNvPr id="9" name="Hộp Văn bản 8">
            <a:extLst>
              <a:ext uri="{FF2B5EF4-FFF2-40B4-BE49-F238E27FC236}">
                <a16:creationId xmlns:a16="http://schemas.microsoft.com/office/drawing/2014/main" xmlns="" id="{C5479A37-5922-4C47-A87F-3D2750CCAA1F}"/>
              </a:ext>
            </a:extLst>
          </p:cNvPr>
          <p:cNvSpPr txBox="1"/>
          <p:nvPr/>
        </p:nvSpPr>
        <p:spPr>
          <a:xfrm>
            <a:off x="6754368" y="1690688"/>
            <a:ext cx="5123688" cy="3539430"/>
          </a:xfrm>
          <a:prstGeom prst="rect">
            <a:avLst/>
          </a:prstGeom>
          <a:noFill/>
        </p:spPr>
        <p:txBody>
          <a:bodyPr wrap="square" rtlCol="0">
            <a:spAutoFit/>
          </a:bodyPr>
          <a:lstStyle/>
          <a:p>
            <a:r>
              <a:rPr lang="en-US" sz="2800" b="0" i="0" dirty="0" err="1">
                <a:solidFill>
                  <a:srgbClr val="000000"/>
                </a:solidFill>
                <a:effectLst/>
                <a:latin typeface="Times New Roman" panose="02020603050405020304" pitchFamily="18" charset="0"/>
                <a:cs typeface="Times New Roman" panose="02020603050405020304" pitchFamily="18" charset="0"/>
              </a:rPr>
              <a:t>Trích</a:t>
            </a:r>
            <a:r>
              <a:rPr lang="en-US" sz="2800" b="0" i="0" dirty="0">
                <a:solidFill>
                  <a:srgbClr val="000000"/>
                </a:solidFill>
                <a:effectLst/>
                <a:latin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cs typeface="Times New Roman" panose="02020603050405020304" pitchFamily="18" charset="0"/>
              </a:rPr>
              <a:t>dẫn</a:t>
            </a:r>
            <a:r>
              <a:rPr lang="en-US" sz="2800" b="0" i="0" dirty="0">
                <a:solidFill>
                  <a:srgbClr val="000000"/>
                </a:solidFill>
                <a:effectLst/>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tùm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bao </a:t>
            </a:r>
            <a:r>
              <a:rPr lang="en-US" sz="2800" dirty="0" err="1">
                <a:latin typeface="Times New Roman" panose="02020603050405020304" pitchFamily="18" charset="0"/>
                <a:cs typeface="Times New Roman" panose="02020603050405020304" pitchFamily="18" charset="0"/>
              </a:rPr>
              <a:t>giờ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dặn</a:t>
            </a:r>
            <a:r>
              <a:rPr lang="en-US" sz="2800" dirty="0">
                <a:latin typeface="Times New Roman" panose="02020603050405020304" pitchFamily="18" charset="0"/>
                <a:cs typeface="Times New Roman" panose="02020603050405020304" pitchFamily="18" charset="0"/>
              </a:rPr>
              <a:t>.</a:t>
            </a:r>
          </a:p>
          <a:p>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nhớ</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ông,bà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nhớ</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a:t>
            </a:r>
          </a:p>
        </p:txBody>
      </p:sp>
      <p:pic>
        <p:nvPicPr>
          <p:cNvPr id="3" name="Bản ghi Mới (3)">
            <a:hlinkClick r:id="" action="ppaction://media"/>
            <a:extLst>
              <a:ext uri="{FF2B5EF4-FFF2-40B4-BE49-F238E27FC236}">
                <a16:creationId xmlns:a16="http://schemas.microsoft.com/office/drawing/2014/main" xmlns="" id="{EA7E8A8A-B775-4A9D-BC7C-B30A0C4E8362}"/>
              </a:ext>
            </a:extLst>
          </p:cNvPr>
          <p:cNvPicPr>
            <a:picLocks noChangeAspect="1"/>
          </p:cNvPicPr>
          <p:nvPr>
            <a:audioFile r:link="rId1"/>
            <p:extLst>
              <p:ext uri="{DAA4B4D4-6D71-4841-9C94-3DE7FCFB9230}">
                <p14:media xmlns:p14="http://schemas.microsoft.com/office/powerpoint/2010/main" r:embed="rId2">
                  <p14:trim st="468" end="560.2291"/>
                </p14:media>
              </p:ext>
            </p:extLst>
          </p:nvPr>
        </p:nvPicPr>
        <p:blipFill>
          <a:blip r:embed="rId5"/>
          <a:stretch>
            <a:fillRect/>
          </a:stretch>
        </p:blipFill>
        <p:spPr>
          <a:xfrm>
            <a:off x="11353800" y="6289675"/>
            <a:ext cx="406400" cy="406400"/>
          </a:xfrm>
          <a:prstGeom prst="rect">
            <a:avLst/>
          </a:prstGeom>
        </p:spPr>
      </p:pic>
    </p:spTree>
    <p:extLst>
      <p:ext uri="{BB962C8B-B14F-4D97-AF65-F5344CB8AC3E}">
        <p14:creationId xmlns:p14="http://schemas.microsoft.com/office/powerpoint/2010/main" val="18898593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458"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500" fill="hold"/>
                                        <p:tgtEl>
                                          <p:spTgt spid="8"/>
                                        </p:tgtEl>
                                        <p:attrNameLst>
                                          <p:attrName>ppt_x</p:attrName>
                                        </p:attrNameLst>
                                      </p:cBhvr>
                                      <p:tavLst>
                                        <p:tav tm="0">
                                          <p:val>
                                            <p:strVal val="#ppt_x"/>
                                          </p:val>
                                        </p:tav>
                                        <p:tav tm="100000">
                                          <p:val>
                                            <p:strVal val="#ppt_x"/>
                                          </p:val>
                                        </p:tav>
                                      </p:tavLst>
                                    </p:anim>
                                    <p:anim calcmode="lin" valueType="num">
                                      <p:cBhvr additive="base">
                                        <p:cTn id="10" dur="500" fill="hold"/>
                                        <p:tgtEl>
                                          <p:spTgt spid="8"/>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8" grpId="0" animBg="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BA965C-750C-4AA0-8305-2A98D5141654}"/>
              </a:ext>
            </a:extLst>
          </p:cNvPr>
          <p:cNvSpPr>
            <a:spLocks noGrp="1"/>
          </p:cNvSpPr>
          <p:nvPr>
            <p:ph type="title"/>
          </p:nvPr>
        </p:nvSpPr>
        <p:spPr>
          <a:xfrm>
            <a:off x="1005349" y="2026776"/>
            <a:ext cx="10515600" cy="1325563"/>
          </a:xfrm>
        </p:spPr>
        <p:txBody>
          <a:bodyPr>
            <a:noAutofit/>
          </a:bodyPr>
          <a:lstStyle/>
          <a:p>
            <a:pPr algn="l"/>
            <a:r>
              <a:rPr lang="vi-VN" sz="2400" dirty="0">
                <a:solidFill>
                  <a:srgbClr val="00B0F0"/>
                </a:solidFill>
              </a:rPr>
              <a:t/>
            </a:r>
            <a:br>
              <a:rPr lang="vi-VN" sz="2400" dirty="0">
                <a:solidFill>
                  <a:srgbClr val="00B0F0"/>
                </a:solidFill>
              </a:rPr>
            </a:br>
            <a:r>
              <a:rPr lang="vi-VN" sz="2400" dirty="0">
                <a:solidFill>
                  <a:srgbClr val="00B0F0"/>
                </a:solidFill>
              </a:rPr>
              <a:t/>
            </a:r>
            <a:br>
              <a:rPr lang="vi-VN" sz="2400" dirty="0">
                <a:solidFill>
                  <a:srgbClr val="00B0F0"/>
                </a:solidFill>
              </a:rPr>
            </a:br>
            <a:r>
              <a:rPr lang="vi-VN" sz="2400" dirty="0">
                <a:solidFill>
                  <a:srgbClr val="00B0F0"/>
                </a:solidFill>
              </a:rPr>
              <a:t/>
            </a:r>
            <a:br>
              <a:rPr lang="vi-VN" sz="2400" dirty="0">
                <a:solidFill>
                  <a:srgbClr val="00B0F0"/>
                </a:solidFill>
              </a:rPr>
            </a:br>
            <a:endParaRPr lang="vi-VN" sz="2400" dirty="0">
              <a:solidFill>
                <a:srgbClr val="00B0F0"/>
              </a:solidFill>
            </a:endParaRPr>
          </a:p>
        </p:txBody>
      </p:sp>
      <p:sp>
        <p:nvSpPr>
          <p:cNvPr id="3" name="Hộp Văn bản 2">
            <a:extLst>
              <a:ext uri="{FF2B5EF4-FFF2-40B4-BE49-F238E27FC236}">
                <a16:creationId xmlns:a16="http://schemas.microsoft.com/office/drawing/2014/main" xmlns="" id="{8BB0BF10-B428-46AC-9F32-56879B30D8D3}"/>
              </a:ext>
            </a:extLst>
          </p:cNvPr>
          <p:cNvSpPr txBox="1"/>
          <p:nvPr/>
        </p:nvSpPr>
        <p:spPr>
          <a:xfrm>
            <a:off x="2866153" y="310896"/>
            <a:ext cx="6793992" cy="1354217"/>
          </a:xfrm>
          <a:prstGeom prst="rect">
            <a:avLst/>
          </a:prstGeom>
          <a:noFill/>
        </p:spPr>
        <p:txBody>
          <a:bodyPr wrap="square" rtlCol="0">
            <a:spAutoFit/>
          </a:bodyPr>
          <a:lstStyle/>
          <a:p>
            <a:pPr algn="ctr"/>
            <a:r>
              <a:rPr lang="en-US" sz="3200" dirty="0">
                <a:solidFill>
                  <a:srgbClr val="FF0000"/>
                </a:solidFill>
                <a:latin typeface="Times New Roman" panose="02020603050405020304" pitchFamily="18" charset="0"/>
                <a:cs typeface="Times New Roman" panose="02020603050405020304" pitchFamily="18" charset="0"/>
              </a:rPr>
              <a:t>QUA CÂU CHUYỆN KHUYÊN CÁC CON ĐIỀU GÌ?</a:t>
            </a:r>
          </a:p>
          <a:p>
            <a:endParaRPr lang="en-US" dirty="0"/>
          </a:p>
        </p:txBody>
      </p:sp>
      <p:sp>
        <p:nvSpPr>
          <p:cNvPr id="5" name="Hình chữ nhật: Góc Tròn 4">
            <a:extLst>
              <a:ext uri="{FF2B5EF4-FFF2-40B4-BE49-F238E27FC236}">
                <a16:creationId xmlns:a16="http://schemas.microsoft.com/office/drawing/2014/main" xmlns="" id="{39159DF2-D7EF-4899-989B-585CEEC1F60D}"/>
              </a:ext>
            </a:extLst>
          </p:cNvPr>
          <p:cNvSpPr/>
          <p:nvPr/>
        </p:nvSpPr>
        <p:spPr>
          <a:xfrm>
            <a:off x="2048256" y="2689557"/>
            <a:ext cx="3108960" cy="11509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endParaRPr lang="en-US" sz="2800" dirty="0">
              <a:latin typeface="Times New Roman" panose="02020603050405020304" pitchFamily="18" charset="0"/>
              <a:cs typeface="Times New Roman" panose="02020603050405020304" pitchFamily="18" charset="0"/>
            </a:endParaRPr>
          </a:p>
        </p:txBody>
      </p:sp>
      <p:sp>
        <p:nvSpPr>
          <p:cNvPr id="6" name="Hình chữ nhật: Góc Tròn 5">
            <a:extLst>
              <a:ext uri="{FF2B5EF4-FFF2-40B4-BE49-F238E27FC236}">
                <a16:creationId xmlns:a16="http://schemas.microsoft.com/office/drawing/2014/main" xmlns="" id="{8BA466FE-B6F3-4FF9-AE6B-241EC3CE28F0}"/>
              </a:ext>
            </a:extLst>
          </p:cNvPr>
          <p:cNvSpPr/>
          <p:nvPr/>
        </p:nvSpPr>
        <p:spPr>
          <a:xfrm>
            <a:off x="6254987" y="2689557"/>
            <a:ext cx="2798064" cy="11509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endParaRPr lang="en-US" sz="2800" dirty="0">
              <a:latin typeface="Times New Roman" panose="02020603050405020304" pitchFamily="18" charset="0"/>
              <a:cs typeface="Times New Roman" panose="02020603050405020304" pitchFamily="18" charset="0"/>
            </a:endParaRPr>
          </a:p>
        </p:txBody>
      </p:sp>
      <p:pic>
        <p:nvPicPr>
          <p:cNvPr id="4" name="Bản ghi Mới (4)">
            <a:hlinkClick r:id="" action="ppaction://media"/>
            <a:extLst>
              <a:ext uri="{FF2B5EF4-FFF2-40B4-BE49-F238E27FC236}">
                <a16:creationId xmlns:a16="http://schemas.microsoft.com/office/drawing/2014/main" xmlns="" id="{59D6B143-547F-469E-956E-3A123FC48C1E}"/>
              </a:ext>
            </a:extLst>
          </p:cNvPr>
          <p:cNvPicPr>
            <a:picLocks noChangeAspect="1"/>
          </p:cNvPicPr>
          <p:nvPr>
            <a:audioFile r:link="rId1"/>
            <p:extLst>
              <p:ext uri="{DAA4B4D4-6D71-4841-9C94-3DE7FCFB9230}">
                <p14:media xmlns:p14="http://schemas.microsoft.com/office/powerpoint/2010/main" r:embed="rId2">
                  <p14:trim st="1012" end="551.9791"/>
                </p14:media>
              </p:ext>
            </p:extLst>
          </p:nvPr>
        </p:nvPicPr>
        <p:blipFill>
          <a:blip r:embed="rId7"/>
          <a:stretch>
            <a:fillRect/>
          </a:stretch>
        </p:blipFill>
        <p:spPr>
          <a:xfrm>
            <a:off x="11482849" y="6340475"/>
            <a:ext cx="406400" cy="406400"/>
          </a:xfrm>
          <a:prstGeom prst="rect">
            <a:avLst/>
          </a:prstGeom>
        </p:spPr>
      </p:pic>
      <p:pic>
        <p:nvPicPr>
          <p:cNvPr id="9" name="Đếm ngược 5s (1)">
            <a:hlinkClick r:id="" action="ppaction://media"/>
            <a:extLst>
              <a:ext uri="{FF2B5EF4-FFF2-40B4-BE49-F238E27FC236}">
                <a16:creationId xmlns:a16="http://schemas.microsoft.com/office/drawing/2014/main" xmlns="" id="{783156E3-B4C8-4778-B101-7F484474B324}"/>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574408" y="5490736"/>
            <a:ext cx="2430691" cy="1367263"/>
          </a:xfrm>
          <a:prstGeom prst="rect">
            <a:avLst/>
          </a:prstGeom>
        </p:spPr>
      </p:pic>
    </p:spTree>
    <p:extLst>
      <p:ext uri="{BB962C8B-B14F-4D97-AF65-F5344CB8AC3E}">
        <p14:creationId xmlns:p14="http://schemas.microsoft.com/office/powerpoint/2010/main" val="1893712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245" fill="hold"/>
                                        <p:tgtEl>
                                          <p:spTgt spid="4"/>
                                        </p:tgtEl>
                                      </p:cBhvr>
                                    </p:cmd>
                                  </p:childTnLst>
                                </p:cTn>
                              </p:par>
                              <p:par>
                                <p:cTn id="7" presetID="2" presetClass="entr" presetSubtype="4" fill="hold" grpId="0" nodeType="withEffect">
                                  <p:stCondLst>
                                    <p:cond delay="4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8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130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1" presetClass="mediacall" presetSubtype="0" fill="hold" nodeType="withEffect">
                                  <p:stCondLst>
                                    <p:cond delay="13000"/>
                                  </p:stCondLst>
                                  <p:childTnLst>
                                    <p:cmd type="call" cmd="playFrom(0.0)">
                                      <p:cBhvr>
                                        <p:cTn id="20" dur="705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4"/>
                </p:tgtEl>
              </p:cMediaNode>
            </p:audio>
            <p:video>
              <p:cMediaNode vol="80000">
                <p:cTn id="22" fill="hold" display="0">
                  <p:stCondLst>
                    <p:cond delay="indefinite"/>
                  </p:stCondLst>
                </p:cTn>
                <p:tgtEl>
                  <p:spTgt spid="9"/>
                </p:tgtEl>
              </p:cMediaNode>
            </p:video>
          </p:childTnLst>
        </p:cTn>
      </p:par>
    </p:tnLst>
    <p:bldLst>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7F112C3A-D645-46F5-B7DC-2A76867886C8}"/>
              </a:ext>
            </a:extLst>
          </p:cNvPr>
          <p:cNvSpPr txBox="1"/>
          <p:nvPr/>
        </p:nvSpPr>
        <p:spPr>
          <a:xfrm>
            <a:off x="5897880" y="1072973"/>
            <a:ext cx="6190488" cy="5262979"/>
          </a:xfrm>
          <a:prstGeom prst="rect">
            <a:avLst/>
          </a:prstGeom>
          <a:noFill/>
        </p:spPr>
        <p:txBody>
          <a:bodyPr wrap="square">
            <a:spAutoFit/>
          </a:bodyPr>
          <a:lstStyle/>
          <a:p>
            <a:r>
              <a:rPr lang="en-US" sz="2800" dirty="0" err="1">
                <a:solidFill>
                  <a:srgbClr val="000000"/>
                </a:solidFill>
                <a:latin typeface="Times New Roman" panose="02020603050405020304" pitchFamily="18" charset="0"/>
              </a:rPr>
              <a:t>Giáo</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dục</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trẻ</a:t>
            </a:r>
            <a:r>
              <a:rPr lang="en-US" sz="2800" dirty="0">
                <a:solidFill>
                  <a:srgbClr val="000000"/>
                </a:solidFill>
                <a:latin typeface="Times New Roman" panose="02020603050405020304" pitchFamily="18" charset="0"/>
              </a:rPr>
              <a:t>: </a:t>
            </a:r>
            <a:r>
              <a:rPr lang="vi-VN" sz="2800" b="0" i="0" dirty="0" err="1">
                <a:solidFill>
                  <a:srgbClr val="000000"/>
                </a:solidFill>
                <a:effectLst/>
                <a:latin typeface="Times New Roman" panose="02020603050405020304" pitchFamily="18" charset="0"/>
              </a:rPr>
              <a:t>Chú</a:t>
            </a:r>
            <a:r>
              <a:rPr lang="vi-VN" sz="2800" b="0" i="0" dirty="0">
                <a:solidFill>
                  <a:srgbClr val="000000"/>
                </a:solidFill>
                <a:effectLst/>
                <a:latin typeface="Times New Roman" panose="02020603050405020304" pitchFamily="18" charset="0"/>
              </a:rPr>
              <a:t> Vịt Xám vì mải chơi không nghe lời mẹ dặn nên suýt bị Cáo ăn thịt. Còn các con, các con có nghe lời bố mẹ không? Các con còn nhỏ nên khi bố mẹ cho đi đâu các con </a:t>
            </a:r>
            <a:r>
              <a:rPr lang="en-US" sz="2800" dirty="0" err="1">
                <a:solidFill>
                  <a:srgbClr val="000000"/>
                </a:solidFill>
                <a:latin typeface="Times New Roman" panose="02020603050405020304" pitchFamily="18" charset="0"/>
              </a:rPr>
              <a:t>đều</a:t>
            </a:r>
            <a:r>
              <a:rPr lang="vi-VN" sz="2800" b="0" i="0" dirty="0">
                <a:solidFill>
                  <a:srgbClr val="000000"/>
                </a:solidFill>
                <a:effectLst/>
                <a:latin typeface="Times New Roman" panose="02020603050405020304" pitchFamily="18" charset="0"/>
              </a:rPr>
              <a:t> phải nhớ đi cùng bố mẹ không được đi một mình và không đi với người lạ là sẽ bị lạc đấy, các con nhớ chưa </a:t>
            </a:r>
            <a:r>
              <a:rPr lang="vi-VN" sz="2800" b="0" i="0" dirty="0" err="1">
                <a:solidFill>
                  <a:srgbClr val="000000"/>
                </a:solidFill>
                <a:effectLst/>
                <a:latin typeface="Times New Roman" panose="02020603050405020304" pitchFamily="18" charset="0"/>
              </a:rPr>
              <a:t>nào</a:t>
            </a:r>
            <a:r>
              <a:rPr lang="vi-VN" sz="2800" b="0" i="0" dirty="0">
                <a:solidFill>
                  <a:srgbClr val="000000"/>
                </a:solidFill>
                <a:effectLst/>
                <a:latin typeface="Times New Roman" panose="02020603050405020304" pitchFamily="18" charset="0"/>
              </a:rPr>
              <a:t>.</a:t>
            </a:r>
            <a:endParaRPr lang="en-US" sz="2800" b="0" i="0" dirty="0">
              <a:solidFill>
                <a:srgbClr val="000000"/>
              </a:solidFill>
              <a:effectLst/>
              <a:latin typeface="Times New Roman" panose="02020603050405020304" pitchFamily="18" charset="0"/>
            </a:endParaRPr>
          </a:p>
          <a:p>
            <a:r>
              <a:rPr lang="en-US" sz="2800" dirty="0">
                <a:solidFill>
                  <a:srgbClr val="000000"/>
                </a:solidFill>
                <a:latin typeface="Times New Roman" panose="02020603050405020304" pitchFamily="18" charset="0"/>
              </a:rPr>
              <a:t>Qua </a:t>
            </a:r>
            <a:r>
              <a:rPr lang="en-US" sz="2800" dirty="0" err="1">
                <a:solidFill>
                  <a:srgbClr val="000000"/>
                </a:solidFill>
                <a:latin typeface="Times New Roman" panose="02020603050405020304" pitchFamily="18" charset="0"/>
              </a:rPr>
              <a:t>câu</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chuyện</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vừa</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rồi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cô</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thấy</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bạn</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nào</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cũng</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trả</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lời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các</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câu</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hỏi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của</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cô</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rất</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là</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giỏi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bây</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giờ</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cô</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mời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các</a:t>
            </a:r>
            <a:r>
              <a:rPr lang="en-US" sz="2800" dirty="0">
                <a:solidFill>
                  <a:srgbClr val="000000"/>
                </a:solidFill>
                <a:latin typeface="Times New Roman" panose="02020603050405020304" pitchFamily="18" charset="0"/>
              </a:rPr>
              <a:t> con </a:t>
            </a:r>
            <a:r>
              <a:rPr lang="en-US" sz="2800" dirty="0" err="1">
                <a:solidFill>
                  <a:srgbClr val="000000"/>
                </a:solidFill>
                <a:latin typeface="Times New Roman" panose="02020603050405020304" pitchFamily="18" charset="0"/>
              </a:rPr>
              <a:t>cùng</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lắng</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nghe</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câu</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chuyện</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Chú</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vịt</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xám</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nhé</a:t>
            </a:r>
            <a:r>
              <a:rPr lang="en-US" sz="2800" dirty="0">
                <a:solidFill>
                  <a:srgbClr val="000000"/>
                </a:solidFill>
                <a:latin typeface="Times New Roman" panose="02020603050405020304" pitchFamily="18" charset="0"/>
              </a:rPr>
              <a:t>!.</a:t>
            </a:r>
            <a:endParaRPr lang="vi-VN" sz="2800" dirty="0"/>
          </a:p>
        </p:txBody>
      </p:sp>
      <p:sp>
        <p:nvSpPr>
          <p:cNvPr id="2" name="Hộp Văn bản 1">
            <a:extLst>
              <a:ext uri="{FF2B5EF4-FFF2-40B4-BE49-F238E27FC236}">
                <a16:creationId xmlns:a16="http://schemas.microsoft.com/office/drawing/2014/main" xmlns="" id="{927A056A-9505-47FD-BFDA-60C77D0595D3}"/>
              </a:ext>
            </a:extLst>
          </p:cNvPr>
          <p:cNvSpPr txBox="1"/>
          <p:nvPr/>
        </p:nvSpPr>
        <p:spPr>
          <a:xfrm>
            <a:off x="2456688" y="292608"/>
            <a:ext cx="3639312" cy="646331"/>
          </a:xfrm>
          <a:prstGeom prst="rect">
            <a:avLst/>
          </a:prstGeom>
          <a:noFill/>
        </p:spPr>
        <p:txBody>
          <a:bodyPr wrap="square" rtlCol="0">
            <a:spAutoFit/>
          </a:bodyPr>
          <a:lstStyle/>
          <a:p>
            <a:r>
              <a:rPr lang="en-US" sz="3600" dirty="0">
                <a:solidFill>
                  <a:srgbClr val="0070C0"/>
                </a:solidFill>
                <a:latin typeface="Times New Roman" panose="02020603050405020304" pitchFamily="18" charset="0"/>
                <a:cs typeface="Times New Roman" panose="02020603050405020304" pitchFamily="18" charset="0"/>
              </a:rPr>
              <a:t>ĐÁP ÁN:</a:t>
            </a:r>
          </a:p>
        </p:txBody>
      </p:sp>
      <p:sp>
        <p:nvSpPr>
          <p:cNvPr id="4" name="Hình chữ nhật: Góc Tròn 3">
            <a:extLst>
              <a:ext uri="{FF2B5EF4-FFF2-40B4-BE49-F238E27FC236}">
                <a16:creationId xmlns:a16="http://schemas.microsoft.com/office/drawing/2014/main" xmlns="" id="{351DA2A3-429C-4192-ADB4-347ACF09BE9D}"/>
              </a:ext>
            </a:extLst>
          </p:cNvPr>
          <p:cNvSpPr/>
          <p:nvPr/>
        </p:nvSpPr>
        <p:spPr>
          <a:xfrm>
            <a:off x="1746504" y="2423161"/>
            <a:ext cx="296265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endParaRPr lang="en-US" sz="2800" dirty="0">
              <a:latin typeface="Times New Roman" panose="02020603050405020304" pitchFamily="18" charset="0"/>
              <a:cs typeface="Times New Roman" panose="02020603050405020304" pitchFamily="18" charset="0"/>
            </a:endParaRPr>
          </a:p>
          <a:p>
            <a:pPr algn="ctr"/>
            <a:endParaRPr lang="en-US" dirty="0"/>
          </a:p>
        </p:txBody>
      </p:sp>
      <p:pic>
        <p:nvPicPr>
          <p:cNvPr id="5" name="Bản ghi Mới (5)">
            <a:hlinkClick r:id="" action="ppaction://media"/>
            <a:extLst>
              <a:ext uri="{FF2B5EF4-FFF2-40B4-BE49-F238E27FC236}">
                <a16:creationId xmlns:a16="http://schemas.microsoft.com/office/drawing/2014/main" xmlns="" id="{E68E8CE5-BABA-4526-845D-2A76F39B17B4}"/>
              </a:ext>
            </a:extLst>
          </p:cNvPr>
          <p:cNvPicPr>
            <a:picLocks noChangeAspect="1"/>
          </p:cNvPicPr>
          <p:nvPr>
            <a:audioFile r:link="rId1"/>
            <p:extLst>
              <p:ext uri="{DAA4B4D4-6D71-4841-9C94-3DE7FCFB9230}">
                <p14:media xmlns:p14="http://schemas.microsoft.com/office/powerpoint/2010/main" r:embed="rId2">
                  <p14:trim st="483" end="612.2083"/>
                </p14:media>
              </p:ext>
            </p:extLst>
          </p:nvPr>
        </p:nvPicPr>
        <p:blipFill>
          <a:blip r:embed="rId5"/>
          <a:stretch>
            <a:fillRect/>
          </a:stretch>
        </p:blipFill>
        <p:spPr>
          <a:xfrm>
            <a:off x="11160125" y="6335952"/>
            <a:ext cx="406400" cy="406400"/>
          </a:xfrm>
          <a:prstGeom prst="rect">
            <a:avLst/>
          </a:prstGeom>
        </p:spPr>
      </p:pic>
    </p:spTree>
    <p:extLst>
      <p:ext uri="{BB962C8B-B14F-4D97-AF65-F5344CB8AC3E}">
        <p14:creationId xmlns:p14="http://schemas.microsoft.com/office/powerpoint/2010/main" val="28633793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219" fill="hold"/>
                                        <p:tgtEl>
                                          <p:spTgt spid="5"/>
                                        </p:tgtEl>
                                      </p:cBhvr>
                                    </p:cmd>
                                  </p:childTnLst>
                                </p:cTn>
                              </p:par>
                              <p:par>
                                <p:cTn id="7" presetID="2" presetClass="entr" presetSubtype="4" fill="hold" grpId="0" nodeType="withEffect">
                                  <p:stCondLst>
                                    <p:cond delay="20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ppt_x"/>
                                          </p:val>
                                        </p:tav>
                                        <p:tav tm="100000">
                                          <p:val>
                                            <p:strVal val="#ppt_x"/>
                                          </p:val>
                                        </p:tav>
                                      </p:tavLst>
                                    </p:anim>
                                    <p:anim calcmode="lin" valueType="num">
                                      <p:cBhvr additive="base">
                                        <p:cTn id="10" dur="500" fill="hold"/>
                                        <p:tgtEl>
                                          <p:spTgt spid="4"/>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5"/>
                </p:tgtEl>
              </p:cMediaNode>
            </p:audio>
          </p:childTnLst>
        </p:cTn>
      </p:par>
    </p:tnLst>
    <p:bldLst>
      <p:bldP spid="3"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A9AD96EE-C33C-4754-BABB-B6FCB5ADD792}"/>
              </a:ext>
            </a:extLst>
          </p:cNvPr>
          <p:cNvSpPr>
            <a:spLocks noGrp="1" noChangeArrowheads="1"/>
          </p:cNvSpPr>
          <p:nvPr>
            <p:ph type="title"/>
          </p:nvPr>
        </p:nvSpPr>
        <p:spPr bwMode="auto">
          <a:xfrm>
            <a:off x="1051141" y="1255562"/>
            <a:ext cx="9911499" cy="474591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809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r>
              <a:rPr lang="vi-VN" sz="2400" b="0" i="0" dirty="0">
                <a:solidFill>
                  <a:srgbClr val="000000"/>
                </a:solidFill>
                <a:effectLst/>
                <a:latin typeface="+mj-lt"/>
              </a:rPr>
              <a:t>1. Kiến thức:</a:t>
            </a:r>
            <a:br>
              <a:rPr lang="vi-VN" sz="2400" b="0" i="0" dirty="0">
                <a:solidFill>
                  <a:srgbClr val="000000"/>
                </a:solidFill>
                <a:effectLst/>
                <a:latin typeface="+mj-lt"/>
              </a:rPr>
            </a:br>
            <a:r>
              <a:rPr lang="vi-VN" sz="2400" b="0" i="0" dirty="0">
                <a:solidFill>
                  <a:srgbClr val="000000"/>
                </a:solidFill>
                <a:effectLst/>
                <a:latin typeface="+mj-lt"/>
              </a:rPr>
              <a:t>- Trẻ nhớ tên truyện “Chú Vịt Xám” và các nhân vật trong truyện: Vịt mẹ, Vịt Xám, con Cáo</a:t>
            </a:r>
            <a:br>
              <a:rPr lang="vi-VN" sz="2400" b="0" i="0" dirty="0">
                <a:solidFill>
                  <a:srgbClr val="000000"/>
                </a:solidFill>
                <a:effectLst/>
                <a:latin typeface="+mj-lt"/>
              </a:rPr>
            </a:br>
            <a:r>
              <a:rPr lang="vi-VN" sz="2400" b="0" i="0" dirty="0">
                <a:solidFill>
                  <a:srgbClr val="000000"/>
                </a:solidFill>
                <a:effectLst/>
                <a:latin typeface="+mj-lt"/>
              </a:rPr>
              <a:t>- Trẻ hiểu nội dung câu </a:t>
            </a:r>
            <a:r>
              <a:rPr lang="vi-VN" sz="2400" b="0" i="0" dirty="0" err="1">
                <a:solidFill>
                  <a:srgbClr val="000000"/>
                </a:solidFill>
                <a:effectLst/>
                <a:latin typeface="+mj-lt"/>
              </a:rPr>
              <a:t>chuyện</a:t>
            </a:r>
            <a:r>
              <a:rPr lang="vi-VN" sz="2400" b="0" i="0" dirty="0">
                <a:solidFill>
                  <a:srgbClr val="000000"/>
                </a:solidFill>
                <a:effectLst/>
                <a:latin typeface="+mj-lt"/>
              </a:rPr>
              <a:t>.</a:t>
            </a:r>
            <a:br>
              <a:rPr lang="vi-VN" sz="2400" b="0" i="0" dirty="0">
                <a:solidFill>
                  <a:srgbClr val="000000"/>
                </a:solidFill>
                <a:effectLst/>
                <a:latin typeface="+mj-lt"/>
              </a:rPr>
            </a:br>
            <a:r>
              <a:rPr lang="vi-VN" sz="2400" b="0" i="0" dirty="0">
                <a:solidFill>
                  <a:srgbClr val="000000"/>
                </a:solidFill>
                <a:effectLst/>
                <a:latin typeface="+mj-lt"/>
              </a:rPr>
              <a:t>2. Kỹ năng:</a:t>
            </a:r>
            <a:br>
              <a:rPr lang="vi-VN" sz="2400" b="0" i="0" dirty="0">
                <a:solidFill>
                  <a:srgbClr val="000000"/>
                </a:solidFill>
                <a:effectLst/>
                <a:latin typeface="+mj-lt"/>
              </a:rPr>
            </a:br>
            <a:r>
              <a:rPr lang="vi-VN" sz="2400" b="0" i="0" dirty="0">
                <a:solidFill>
                  <a:srgbClr val="000000"/>
                </a:solidFill>
                <a:effectLst/>
                <a:latin typeface="+mj-lt"/>
              </a:rPr>
              <a:t>- Trẻ hứng thú nghe truyện, hiểu và trả lời được các câu hỏi của cô đưa ra theo nội dung truyện.</a:t>
            </a:r>
            <a:br>
              <a:rPr lang="vi-VN" sz="2400" b="0" i="0" dirty="0">
                <a:solidFill>
                  <a:srgbClr val="000000"/>
                </a:solidFill>
                <a:effectLst/>
                <a:latin typeface="+mj-lt"/>
              </a:rPr>
            </a:br>
            <a:r>
              <a:rPr lang="vi-VN" sz="2400" b="0" i="0" dirty="0">
                <a:solidFill>
                  <a:srgbClr val="000000"/>
                </a:solidFill>
                <a:effectLst/>
                <a:latin typeface="+mj-lt"/>
              </a:rPr>
              <a:t>- Phát triển khả năng chú ý, ghi nhớ có chủ định.</a:t>
            </a:r>
            <a:br>
              <a:rPr lang="vi-VN" sz="2400" b="0" i="0" dirty="0">
                <a:solidFill>
                  <a:srgbClr val="000000"/>
                </a:solidFill>
                <a:effectLst/>
                <a:latin typeface="+mj-lt"/>
              </a:rPr>
            </a:br>
            <a:r>
              <a:rPr lang="vi-VN" sz="2400" b="0" i="0" dirty="0">
                <a:solidFill>
                  <a:srgbClr val="000000"/>
                </a:solidFill>
                <a:effectLst/>
                <a:latin typeface="+mj-lt"/>
              </a:rPr>
              <a:t>- Trẻ trả lời to, rõ ràng, đủ câu, lễ phép.</a:t>
            </a:r>
            <a:br>
              <a:rPr lang="vi-VN" sz="2400" b="0" i="0" dirty="0">
                <a:solidFill>
                  <a:srgbClr val="000000"/>
                </a:solidFill>
                <a:effectLst/>
                <a:latin typeface="+mj-lt"/>
              </a:rPr>
            </a:br>
            <a:r>
              <a:rPr lang="vi-VN" sz="2400" b="0" i="0" dirty="0">
                <a:solidFill>
                  <a:srgbClr val="000000"/>
                </a:solidFill>
                <a:effectLst/>
                <a:latin typeface="+mj-lt"/>
              </a:rPr>
              <a:t>- Phát triển ngôn ngữ rõ ràng, mạch lạc, trẻ trả lời to, đủ câu, lễ phép.</a:t>
            </a:r>
            <a:br>
              <a:rPr lang="vi-VN" sz="2400" b="0" i="0" dirty="0">
                <a:solidFill>
                  <a:srgbClr val="000000"/>
                </a:solidFill>
                <a:effectLst/>
                <a:latin typeface="+mj-lt"/>
              </a:rPr>
            </a:br>
            <a:r>
              <a:rPr lang="vi-VN" sz="2400" b="0" i="0" dirty="0">
                <a:solidFill>
                  <a:srgbClr val="000000"/>
                </a:solidFill>
                <a:effectLst/>
                <a:latin typeface="+mj-lt"/>
              </a:rPr>
              <a:t>3. Thái độ :</a:t>
            </a:r>
            <a:br>
              <a:rPr lang="vi-VN" sz="2400" b="0" i="0" dirty="0">
                <a:solidFill>
                  <a:srgbClr val="000000"/>
                </a:solidFill>
                <a:effectLst/>
                <a:latin typeface="+mj-lt"/>
              </a:rPr>
            </a:br>
            <a:r>
              <a:rPr lang="vi-VN" sz="2400" b="0" i="0" dirty="0">
                <a:solidFill>
                  <a:srgbClr val="000000"/>
                </a:solidFill>
                <a:effectLst/>
                <a:latin typeface="+mj-lt"/>
              </a:rPr>
              <a:t>- Thông qua câu chuyện giáo dục trẻ biết vâng lời ông bà, bố mẹ, cô giáo.</a:t>
            </a:r>
            <a:br>
              <a:rPr lang="vi-VN" sz="2400" b="0" i="0" dirty="0">
                <a:solidFill>
                  <a:srgbClr val="000000"/>
                </a:solidFill>
                <a:effectLst/>
                <a:latin typeface="+mj-lt"/>
              </a:rPr>
            </a:br>
            <a:r>
              <a:rPr kumimoji="0" lang="vi-VN" altLang="vi-VN" sz="2400" b="0" i="0" u="none" strike="noStrike" cap="none" normalizeH="0" baseline="0" dirty="0">
                <a:ln>
                  <a:noFill/>
                </a:ln>
                <a:solidFill>
                  <a:schemeClr val="tx1"/>
                </a:solidFill>
                <a:effectLst/>
                <a:latin typeface="+mj-lt"/>
              </a:rPr>
              <a:t/>
            </a:r>
            <a:br>
              <a:rPr kumimoji="0" lang="vi-VN" altLang="vi-VN" sz="2400" b="0" i="0" u="none" strike="noStrike" cap="none" normalizeH="0" baseline="0" dirty="0">
                <a:ln>
                  <a:noFill/>
                </a:ln>
                <a:solidFill>
                  <a:schemeClr val="tx1"/>
                </a:solidFill>
                <a:effectLst/>
                <a:latin typeface="+mj-lt"/>
              </a:rPr>
            </a:br>
            <a:endParaRPr kumimoji="0" lang="vi-VN" altLang="vi-VN" sz="2400" b="0" i="0" u="none" strike="noStrike" cap="none" normalizeH="0" baseline="0" dirty="0">
              <a:ln>
                <a:noFill/>
              </a:ln>
              <a:solidFill>
                <a:schemeClr val="tx1"/>
              </a:solidFill>
              <a:effectLst/>
              <a:latin typeface="+mj-lt"/>
            </a:endParaRPr>
          </a:p>
        </p:txBody>
      </p:sp>
      <p:pic>
        <p:nvPicPr>
          <p:cNvPr id="2" name="Âm thanh đã ghi">
            <a:hlinkClick r:id="" action="ppaction://media"/>
            <a:extLst>
              <a:ext uri="{FF2B5EF4-FFF2-40B4-BE49-F238E27FC236}">
                <a16:creationId xmlns:a16="http://schemas.microsoft.com/office/drawing/2014/main" xmlns="" id="{9121636D-A797-4EE2-8E26-AA02E7DF04D7}"/>
              </a:ext>
            </a:extLst>
          </p:cNvPr>
          <p:cNvPicPr>
            <a:picLocks noChangeAspect="1"/>
          </p:cNvPicPr>
          <p:nvPr>
            <a:audioFile r:link="rId1"/>
            <p:extLst>
              <p:ext uri="{DAA4B4D4-6D71-4841-9C94-3DE7FCFB9230}">
                <p14:media xmlns:p14="http://schemas.microsoft.com/office/powerpoint/2010/main" r:embed="rId2">
                  <p14:trim st="510" end="1260.229"/>
                </p14:media>
              </p:ext>
            </p:extLst>
          </p:nvPr>
        </p:nvPicPr>
        <p:blipFill>
          <a:blip r:embed="rId5"/>
          <a:stretch>
            <a:fillRect/>
          </a:stretch>
        </p:blipFill>
        <p:spPr>
          <a:xfrm>
            <a:off x="11355346" y="6358614"/>
            <a:ext cx="406400" cy="406400"/>
          </a:xfrm>
          <a:prstGeom prst="rect">
            <a:avLst/>
          </a:prstGeom>
        </p:spPr>
      </p:pic>
    </p:spTree>
    <p:extLst>
      <p:ext uri="{BB962C8B-B14F-4D97-AF65-F5344CB8AC3E}">
        <p14:creationId xmlns:p14="http://schemas.microsoft.com/office/powerpoint/2010/main" val="17087131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279" fill="hold"/>
                                        <p:tgtEl>
                                          <p:spTgt spid="2"/>
                                        </p:tgtEl>
                                      </p:cBhvr>
                                    </p:cmd>
                                  </p:childTnLst>
                                </p:cTn>
                              </p:par>
                              <p:par>
                                <p:cTn id="7" presetID="2" presetClass="entr" presetSubtype="4"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ppt_x"/>
                                          </p:val>
                                        </p:tav>
                                        <p:tav tm="100000">
                                          <p:val>
                                            <p:strVal val="#ppt_x"/>
                                          </p:val>
                                        </p:tav>
                                      </p:tavLst>
                                    </p:anim>
                                    <p:anim calcmode="lin" valueType="num">
                                      <p:cBhvr additive="base">
                                        <p:cTn id="1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1635514288">
            <a:hlinkClick r:id="" action="ppaction://media"/>
            <a:extLst>
              <a:ext uri="{FF2B5EF4-FFF2-40B4-BE49-F238E27FC236}">
                <a16:creationId xmlns:a16="http://schemas.microsoft.com/office/drawing/2014/main" xmlns="" id="{6D7151BA-A046-4C9E-9029-DB18833507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2000" cy="6857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1540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06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2000" b="-22000"/>
          </a:stretch>
        </a:blipFill>
        <a:effectLst/>
      </p:bgPr>
    </p:bg>
    <p:spTree>
      <p:nvGrpSpPr>
        <p:cNvPr id="1" name=""/>
        <p:cNvGrpSpPr/>
        <p:nvPr/>
      </p:nvGrpSpPr>
      <p:grpSpPr>
        <a:xfrm>
          <a:off x="0" y="0"/>
          <a:ext cx="0" cy="0"/>
          <a:chOff x="0" y="0"/>
          <a:chExt cx="0" cy="0"/>
        </a:xfrm>
      </p:grpSpPr>
      <p:pic>
        <p:nvPicPr>
          <p:cNvPr id="2" name="Bản ghi Mới (6)">
            <a:hlinkClick r:id="" action="ppaction://media"/>
            <a:extLst>
              <a:ext uri="{FF2B5EF4-FFF2-40B4-BE49-F238E27FC236}">
                <a16:creationId xmlns:a16="http://schemas.microsoft.com/office/drawing/2014/main" xmlns="" id="{852DA2F4-5035-423D-98A2-AE25D27DB460}"/>
              </a:ext>
            </a:extLst>
          </p:cNvPr>
          <p:cNvPicPr>
            <a:picLocks noChangeAspect="1"/>
          </p:cNvPicPr>
          <p:nvPr>
            <a:audioFile r:link="rId1"/>
            <p:extLst>
              <p:ext uri="{DAA4B4D4-6D71-4841-9C94-3DE7FCFB9230}">
                <p14:media xmlns:p14="http://schemas.microsoft.com/office/powerpoint/2010/main" r:embed="rId2">
                  <p14:trim st="807" end="632"/>
                </p14:media>
              </p:ext>
            </p:extLst>
          </p:nvPr>
        </p:nvPicPr>
        <p:blipFill>
          <a:blip r:embed="rId5"/>
          <a:stretch>
            <a:fillRect/>
          </a:stretch>
        </p:blipFill>
        <p:spPr>
          <a:xfrm>
            <a:off x="10112375" y="6264275"/>
            <a:ext cx="406400" cy="406400"/>
          </a:xfrm>
          <a:prstGeom prst="rect">
            <a:avLst/>
          </a:prstGeom>
        </p:spPr>
      </p:pic>
    </p:spTree>
    <p:extLst>
      <p:ext uri="{BB962C8B-B14F-4D97-AF65-F5344CB8AC3E}">
        <p14:creationId xmlns:p14="http://schemas.microsoft.com/office/powerpoint/2010/main" val="22512536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2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A293722-41F7-404C-9155-1A5223033B56}"/>
              </a:ext>
            </a:extLst>
          </p:cNvPr>
          <p:cNvSpPr>
            <a:spLocks noGrp="1"/>
          </p:cNvSpPr>
          <p:nvPr>
            <p:ph type="title"/>
          </p:nvPr>
        </p:nvSpPr>
        <p:spPr/>
        <p:txBody>
          <a:bodyPr/>
          <a:lstStyle/>
          <a:p>
            <a:endParaRPr lang="en-US"/>
          </a:p>
        </p:txBody>
      </p:sp>
      <p:pic>
        <p:nvPicPr>
          <p:cNvPr id="4" name="Hình ảnh 3">
            <a:extLst>
              <a:ext uri="{FF2B5EF4-FFF2-40B4-BE49-F238E27FC236}">
                <a16:creationId xmlns:a16="http://schemas.microsoft.com/office/drawing/2014/main" xmlns="" id="{E234044D-FF94-4937-BDC5-E4273ECD04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Hộp Văn bản 5">
            <a:extLst>
              <a:ext uri="{FF2B5EF4-FFF2-40B4-BE49-F238E27FC236}">
                <a16:creationId xmlns:a16="http://schemas.microsoft.com/office/drawing/2014/main" xmlns="" id="{888C3C76-8A48-4B55-B3C7-D7F85DA8F4B0}"/>
              </a:ext>
            </a:extLst>
          </p:cNvPr>
          <p:cNvSpPr txBox="1"/>
          <p:nvPr/>
        </p:nvSpPr>
        <p:spPr>
          <a:xfrm>
            <a:off x="2038351" y="1266825"/>
            <a:ext cx="8467724" cy="4534575"/>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II. </a:t>
            </a:r>
            <a:r>
              <a:rPr lang="vi-VN" sz="2800" b="1" dirty="0" err="1">
                <a:solidFill>
                  <a:schemeClr val="tx1"/>
                </a:solidFill>
                <a:latin typeface="Times New Roman" panose="02020603050405020304" pitchFamily="18" charset="0"/>
                <a:cs typeface="Times New Roman" panose="02020603050405020304" pitchFamily="18" charset="0"/>
              </a:rPr>
              <a:t>Chuẩn</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bị</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en-US" sz="2800" b="1" dirty="0">
                <a:solidFill>
                  <a:schemeClr val="tx1"/>
                </a:solidFill>
                <a:latin typeface="Times New Roman" panose="02020603050405020304" pitchFamily="18" charset="0"/>
                <a:cs typeface="Times New Roman" panose="02020603050405020304" pitchFamily="18" charset="0"/>
              </a:rPr>
              <a:t>1</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Đồ</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dùng</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của</a:t>
            </a:r>
            <a:r>
              <a:rPr lang="vi-VN" sz="2800" b="1" dirty="0">
                <a:solidFill>
                  <a:schemeClr val="tx1"/>
                </a:solidFill>
                <a:latin typeface="Times New Roman" panose="02020603050405020304" pitchFamily="18" charset="0"/>
                <a:cs typeface="Times New Roman" panose="02020603050405020304" pitchFamily="18" charset="0"/>
              </a:rPr>
              <a:t> cô:</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Giáo</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án</a:t>
            </a:r>
            <a:r>
              <a:rPr lang="vi-VN" sz="2800" b="1" dirty="0">
                <a:solidFill>
                  <a:schemeClr val="tx1"/>
                </a:solidFill>
                <a:latin typeface="Times New Roman" panose="02020603050405020304" pitchFamily="18" charset="0"/>
                <a:cs typeface="Times New Roman" panose="02020603050405020304" pitchFamily="18" charset="0"/>
              </a:rPr>
              <a:t>, que </a:t>
            </a:r>
            <a:r>
              <a:rPr lang="vi-VN" sz="2800" b="1" dirty="0" err="1">
                <a:solidFill>
                  <a:schemeClr val="tx1"/>
                </a:solidFill>
                <a:latin typeface="Times New Roman" panose="02020603050405020304" pitchFamily="18" charset="0"/>
                <a:cs typeface="Times New Roman" panose="02020603050405020304" pitchFamily="18" charset="0"/>
              </a:rPr>
              <a:t>chỉ</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máy</a:t>
            </a:r>
            <a:r>
              <a:rPr lang="vi-VN" sz="2800" b="1" dirty="0">
                <a:solidFill>
                  <a:schemeClr val="tx1"/>
                </a:solidFill>
                <a:latin typeface="Times New Roman" panose="02020603050405020304" pitchFamily="18" charset="0"/>
                <a:cs typeface="Times New Roman" panose="02020603050405020304" pitchFamily="18" charset="0"/>
              </a:rPr>
              <a:t> vi </a:t>
            </a:r>
            <a:r>
              <a:rPr lang="vi-VN" sz="2800" b="1" dirty="0" err="1">
                <a:solidFill>
                  <a:schemeClr val="tx1"/>
                </a:solidFill>
                <a:latin typeface="Times New Roman" panose="02020603050405020304" pitchFamily="18" charset="0"/>
                <a:cs typeface="Times New Roman" panose="02020603050405020304" pitchFamily="18" charset="0"/>
              </a:rPr>
              <a:t>tính</a:t>
            </a:r>
            <a:r>
              <a:rPr lang="vi-VN" sz="2800" b="1" dirty="0">
                <a:solidFill>
                  <a:schemeClr val="tx1"/>
                </a:solidFill>
                <a:latin typeface="Times New Roman" panose="02020603050405020304" pitchFamily="18" charset="0"/>
                <a:cs typeface="Times New Roman" panose="02020603050405020304" pitchFamily="18" charset="0"/>
              </a:rPr>
              <a:t>, loa vi </a:t>
            </a:r>
            <a:r>
              <a:rPr lang="vi-VN" sz="2800" b="1" dirty="0" err="1">
                <a:solidFill>
                  <a:schemeClr val="tx1"/>
                </a:solidFill>
                <a:latin typeface="Times New Roman" panose="02020603050405020304" pitchFamily="18" charset="0"/>
                <a:cs typeface="Times New Roman" panose="02020603050405020304" pitchFamily="18" charset="0"/>
              </a:rPr>
              <a:t>tính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máy</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chiếu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bài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giảng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điện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tử</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Nhạc</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có</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lời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bài</a:t>
            </a:r>
            <a:r>
              <a:rPr lang="vi-VN" sz="2800" b="1" dirty="0">
                <a:solidFill>
                  <a:schemeClr val="tx1"/>
                </a:solidFill>
                <a:latin typeface="Times New Roman" panose="02020603050405020304" pitchFamily="18" charset="0"/>
                <a:cs typeface="Times New Roman" panose="02020603050405020304" pitchFamily="18" charset="0"/>
              </a:rPr>
              <a:t> “ </a:t>
            </a:r>
            <a:r>
              <a:rPr lang="en-US" sz="2800" b="1" dirty="0" err="1">
                <a:solidFill>
                  <a:schemeClr val="tx1"/>
                </a:solidFill>
                <a:latin typeface="Times New Roman" panose="02020603050405020304" pitchFamily="18" charset="0"/>
                <a:cs typeface="Times New Roman" panose="02020603050405020304" pitchFamily="18" charset="0"/>
              </a:rPr>
              <a:t>Một</a:t>
            </a:r>
            <a:r>
              <a:rPr lang="en-US" sz="2800" b="1" dirty="0">
                <a:solidFill>
                  <a:schemeClr val="tx1"/>
                </a:solidFill>
                <a:latin typeface="Times New Roman" panose="02020603050405020304" pitchFamily="18" charset="0"/>
                <a:cs typeface="Times New Roman" panose="02020603050405020304" pitchFamily="18" charset="0"/>
              </a:rPr>
              <a:t> con </a:t>
            </a:r>
            <a:r>
              <a:rPr lang="en-US" sz="2800" b="1" dirty="0" err="1">
                <a:solidFill>
                  <a:schemeClr val="tx1"/>
                </a:solidFill>
                <a:latin typeface="Times New Roman" panose="02020603050405020304" pitchFamily="18" charset="0"/>
                <a:cs typeface="Times New Roman" panose="02020603050405020304" pitchFamily="18" charset="0"/>
              </a:rPr>
              <a:t>vịt</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Tranh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truyện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Chú</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vịt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xám</a:t>
            </a:r>
            <a:r>
              <a:rPr lang="en-US" sz="2800" b="1" dirty="0">
                <a:solidFill>
                  <a:schemeClr val="tx1"/>
                </a:solidFill>
                <a:latin typeface="Times New Roman" panose="02020603050405020304" pitchFamily="18" charset="0"/>
                <a:cs typeface="Times New Roman" panose="02020603050405020304" pitchFamily="18" charset="0"/>
              </a:rPr>
              <a:t>”</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Đội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hình</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dạy</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trẻ</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ngồi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hình</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chữ</a:t>
            </a:r>
            <a:r>
              <a:rPr lang="vi-VN" sz="2800" b="1" dirty="0">
                <a:solidFill>
                  <a:schemeClr val="tx1"/>
                </a:solidFill>
                <a:latin typeface="Times New Roman" panose="02020603050405020304" pitchFamily="18" charset="0"/>
                <a:cs typeface="Times New Roman" panose="02020603050405020304" pitchFamily="18" charset="0"/>
              </a:rPr>
              <a:t> U</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Một</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số</a:t>
            </a:r>
            <a:r>
              <a:rPr lang="vi-VN" sz="2800" b="1" dirty="0">
                <a:solidFill>
                  <a:schemeClr val="tx1"/>
                </a:solidFill>
                <a:latin typeface="Times New Roman" panose="02020603050405020304" pitchFamily="18" charset="0"/>
                <a:cs typeface="Times New Roman" panose="02020603050405020304" pitchFamily="18" charset="0"/>
              </a:rPr>
              <a:t> câu </a:t>
            </a:r>
            <a:r>
              <a:rPr lang="vi-VN" sz="2800" b="1" dirty="0" err="1">
                <a:solidFill>
                  <a:schemeClr val="tx1"/>
                </a:solidFill>
                <a:latin typeface="Times New Roman" panose="02020603050405020304" pitchFamily="18" charset="0"/>
                <a:cs typeface="Times New Roman" panose="02020603050405020304" pitchFamily="18" charset="0"/>
              </a:rPr>
              <a:t>hỏi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đàm</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thoại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về</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nội</a:t>
            </a:r>
            <a:r>
              <a:rPr lang="vi-VN" sz="2800" b="1" dirty="0">
                <a:solidFill>
                  <a:schemeClr val="tx1"/>
                </a:solidFill>
                <a:latin typeface="Times New Roman" panose="02020603050405020304" pitchFamily="18" charset="0"/>
                <a:cs typeface="Times New Roman" panose="02020603050405020304" pitchFamily="18" charset="0"/>
              </a:rPr>
              <a:t> dung </a:t>
            </a:r>
            <a:r>
              <a:rPr lang="en-US" sz="2800" b="1" dirty="0" err="1">
                <a:solidFill>
                  <a:schemeClr val="tx1"/>
                </a:solidFill>
                <a:latin typeface="Times New Roman" panose="02020603050405020304" pitchFamily="18" charset="0"/>
                <a:cs typeface="Times New Roman" panose="02020603050405020304" pitchFamily="18" charset="0"/>
              </a:rPr>
              <a:t>câu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chuyện</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endParaRPr lang="en-US" dirty="0"/>
          </a:p>
        </p:txBody>
      </p:sp>
      <p:pic>
        <p:nvPicPr>
          <p:cNvPr id="5" name="Âm thanh đã ghi">
            <a:hlinkClick r:id="" action="ppaction://media"/>
            <a:extLst>
              <a:ext uri="{FF2B5EF4-FFF2-40B4-BE49-F238E27FC236}">
                <a16:creationId xmlns:a16="http://schemas.microsoft.com/office/drawing/2014/main" xmlns="" id="{24478885-778A-4562-A1A0-0DE690F3E235}"/>
              </a:ext>
            </a:extLst>
          </p:cNvPr>
          <p:cNvPicPr>
            <a:picLocks noChangeAspect="1"/>
          </p:cNvPicPr>
          <p:nvPr>
            <a:audioFile r:link="rId1"/>
            <p:extLst>
              <p:ext uri="{DAA4B4D4-6D71-4841-9C94-3DE7FCFB9230}">
                <p14:media xmlns:p14="http://schemas.microsoft.com/office/powerpoint/2010/main" r:embed="rId2">
                  <p14:trim st="964" end="640.0068"/>
                </p14:media>
              </p:ext>
            </p:extLst>
          </p:nvPr>
        </p:nvPicPr>
        <p:blipFill>
          <a:blip r:embed="rId5"/>
          <a:stretch>
            <a:fillRect/>
          </a:stretch>
        </p:blipFill>
        <p:spPr>
          <a:xfrm>
            <a:off x="11464925" y="6273800"/>
            <a:ext cx="406400" cy="406400"/>
          </a:xfrm>
          <a:prstGeom prst="rect">
            <a:avLst/>
          </a:prstGeom>
        </p:spPr>
      </p:pic>
    </p:spTree>
    <p:extLst>
      <p:ext uri="{BB962C8B-B14F-4D97-AF65-F5344CB8AC3E}">
        <p14:creationId xmlns:p14="http://schemas.microsoft.com/office/powerpoint/2010/main" val="122278849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1000"/>
                                  </p:stCondLst>
                                  <p:childTnLst>
                                    <p:cmd type="call" cmd="playFrom(0.0)">
                                      <p:cBhvr>
                                        <p:cTn id="10" dur="174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5000" b="-15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A2C261-8844-4B87-BAD7-280DC474578D}"/>
              </a:ext>
            </a:extLst>
          </p:cNvPr>
          <p:cNvSpPr>
            <a:spLocks noGrp="1"/>
          </p:cNvSpPr>
          <p:nvPr>
            <p:ph type="title"/>
          </p:nvPr>
        </p:nvSpPr>
        <p:spPr>
          <a:xfrm>
            <a:off x="1217505" y="1069318"/>
            <a:ext cx="10262419" cy="1325563"/>
          </a:xfrm>
        </p:spPr>
        <p:txBody>
          <a:bodyPr>
            <a:normAutofit fontScale="90000"/>
          </a:bodyPr>
          <a:lstStyle/>
          <a:p>
            <a:pPr algn="ctr"/>
            <a:r>
              <a:rPr lang="vi-VN" dirty="0">
                <a:solidFill>
                  <a:srgbClr val="00B0F0"/>
                </a:solidFill>
              </a:rPr>
              <a:t> </a:t>
            </a:r>
            <a:br>
              <a:rPr lang="vi-VN" dirty="0">
                <a:solidFill>
                  <a:srgbClr val="00B0F0"/>
                </a:solidFill>
              </a:rPr>
            </a:br>
            <a:r>
              <a:rPr lang="vi-VN" dirty="0">
                <a:solidFill>
                  <a:srgbClr val="00B0F0"/>
                </a:solidFill>
              </a:rPr>
              <a:t/>
            </a:r>
            <a:br>
              <a:rPr lang="vi-VN" dirty="0">
                <a:solidFill>
                  <a:srgbClr val="00B0F0"/>
                </a:solidFill>
              </a:rPr>
            </a:br>
            <a:r>
              <a:rPr lang="vi-VN" dirty="0">
                <a:solidFill>
                  <a:srgbClr val="00B0F0"/>
                </a:solidFill>
              </a:rPr>
              <a:t/>
            </a:r>
            <a:br>
              <a:rPr lang="vi-VN" dirty="0">
                <a:solidFill>
                  <a:srgbClr val="00B0F0"/>
                </a:solidFill>
              </a:rPr>
            </a:br>
            <a:r>
              <a:rPr lang="vi-VN" dirty="0">
                <a:solidFill>
                  <a:srgbClr val="00B0F0"/>
                </a:solidFill>
              </a:rPr>
              <a:t/>
            </a:r>
            <a:br>
              <a:rPr lang="vi-VN" dirty="0">
                <a:solidFill>
                  <a:srgbClr val="00B0F0"/>
                </a:solidFill>
              </a:rPr>
            </a:br>
            <a:r>
              <a:rPr lang="en-US" dirty="0">
                <a:solidFill>
                  <a:srgbClr val="00B0F0"/>
                </a:solidFill>
                <a:latin typeface="Times New Roman" panose="02020603050405020304" pitchFamily="18" charset="0"/>
                <a:cs typeface="Times New Roman" panose="02020603050405020304" pitchFamily="18" charset="0"/>
              </a:rPr>
              <a:t>CÁCH TIẾN HÀNH</a:t>
            </a:r>
            <a:r>
              <a:rPr lang="vi-VN" dirty="0">
                <a:solidFill>
                  <a:srgbClr val="00B0F0"/>
                </a:solidFill>
              </a:rPr>
              <a:t/>
            </a:r>
            <a:br>
              <a:rPr lang="vi-VN" dirty="0">
                <a:solidFill>
                  <a:srgbClr val="00B0F0"/>
                </a:solidFill>
              </a:rPr>
            </a:br>
            <a:r>
              <a:rPr lang="vi-VN" dirty="0">
                <a:solidFill>
                  <a:srgbClr val="00B0F0"/>
                </a:solidFill>
              </a:rPr>
              <a:t>Hoạt động 1: Ổn định tổ chức, giới thiệu bài.</a:t>
            </a:r>
            <a:br>
              <a:rPr lang="vi-VN" dirty="0">
                <a:solidFill>
                  <a:srgbClr val="00B0F0"/>
                </a:solidFill>
              </a:rPr>
            </a:br>
            <a:r>
              <a:rPr lang="vi-VN" sz="3600" dirty="0">
                <a:solidFill>
                  <a:srgbClr val="00B0F0"/>
                </a:solidFill>
              </a:rPr>
              <a:t/>
            </a:r>
            <a:br>
              <a:rPr lang="vi-VN" sz="3600" dirty="0">
                <a:solidFill>
                  <a:srgbClr val="00B0F0"/>
                </a:solidFill>
              </a:rPr>
            </a:br>
            <a:r>
              <a:rPr lang="vi-VN" sz="3600" b="0" i="0" dirty="0">
                <a:solidFill>
                  <a:srgbClr val="00B0F0"/>
                </a:solidFill>
                <a:effectLst/>
                <a:latin typeface="Times New Roman" panose="02020603050405020304" pitchFamily="18" charset="0"/>
              </a:rPr>
              <a:t>- Cô và trẻ cùng hát và vận động theo bài hát “Một con Vịt”. </a:t>
            </a:r>
            <a:r>
              <a:rPr lang="en-US" sz="3600" dirty="0">
                <a:solidFill>
                  <a:srgbClr val="00B0F0"/>
                </a:solidFill>
                <a:latin typeface="Times New Roman" panose="02020603050405020304" pitchFamily="18" charset="0"/>
              </a:rPr>
              <a:t>-</a:t>
            </a:r>
            <a:r>
              <a:rPr lang="vi-VN" sz="3600" b="0" i="0" dirty="0">
                <a:solidFill>
                  <a:srgbClr val="00B0F0"/>
                </a:solidFill>
                <a:effectLst/>
                <a:latin typeface="Times New Roman" panose="02020603050405020304" pitchFamily="18" charset="0"/>
              </a:rPr>
              <a:t> </a:t>
            </a:r>
            <a:r>
              <a:rPr lang="en-US" sz="3600" b="0" i="0" dirty="0" err="1">
                <a:solidFill>
                  <a:srgbClr val="00B0F0"/>
                </a:solidFill>
                <a:effectLst/>
                <a:latin typeface="Times New Roman" panose="02020603050405020304" pitchFamily="18" charset="0"/>
              </a:rPr>
              <a:t>Sáng</a:t>
            </a:r>
            <a:r>
              <a:rPr lang="en-US" sz="3600" b="0" i="0" dirty="0">
                <a:solidFill>
                  <a:srgbClr val="00B0F0"/>
                </a:solidFill>
                <a:effectLst/>
                <a:latin typeface="Times New Roman" panose="02020603050405020304" pitchFamily="18" charset="0"/>
              </a:rPr>
              <a:t> </a:t>
            </a:r>
            <a:r>
              <a:rPr lang="en-US" sz="3600" b="0" i="0" dirty="0" err="1">
                <a:solidFill>
                  <a:srgbClr val="00B0F0"/>
                </a:solidFill>
                <a:effectLst/>
                <a:latin typeface="Times New Roman" panose="02020603050405020304" pitchFamily="18" charset="0"/>
              </a:rPr>
              <a:t>tác</a:t>
            </a:r>
            <a:r>
              <a:rPr lang="en-US" sz="3600" b="0" i="0" dirty="0">
                <a:solidFill>
                  <a:srgbClr val="00B0F0"/>
                </a:solidFill>
                <a:effectLst/>
                <a:latin typeface="Times New Roman" panose="02020603050405020304" pitchFamily="18" charset="0"/>
              </a:rPr>
              <a:t>: Kim </a:t>
            </a:r>
            <a:r>
              <a:rPr lang="en-US" sz="3600" dirty="0" err="1">
                <a:solidFill>
                  <a:srgbClr val="00B0F0"/>
                </a:solidFill>
                <a:latin typeface="Times New Roman" panose="02020603050405020304" pitchFamily="18" charset="0"/>
              </a:rPr>
              <a:t>D</a:t>
            </a:r>
            <a:r>
              <a:rPr lang="en-US" sz="3600" b="0" i="0" dirty="0" err="1">
                <a:solidFill>
                  <a:srgbClr val="00B0F0"/>
                </a:solidFill>
                <a:effectLst/>
                <a:latin typeface="Times New Roman" panose="02020603050405020304" pitchFamily="18" charset="0"/>
              </a:rPr>
              <a:t>uyên</a:t>
            </a:r>
            <a:endParaRPr lang="vi-VN" sz="3600" dirty="0">
              <a:solidFill>
                <a:srgbClr val="00B0F0"/>
              </a:solidFill>
            </a:endParaRPr>
          </a:p>
        </p:txBody>
      </p:sp>
      <p:pic>
        <p:nvPicPr>
          <p:cNvPr id="3" name="Bản ghi Mới">
            <a:hlinkClick r:id="" action="ppaction://media"/>
            <a:extLst>
              <a:ext uri="{FF2B5EF4-FFF2-40B4-BE49-F238E27FC236}">
                <a16:creationId xmlns:a16="http://schemas.microsoft.com/office/drawing/2014/main" xmlns="" id="{70D995CE-32A6-4E0D-A6C8-24513C416ACA}"/>
              </a:ext>
            </a:extLst>
          </p:cNvPr>
          <p:cNvPicPr>
            <a:picLocks noChangeAspect="1"/>
          </p:cNvPicPr>
          <p:nvPr>
            <a:audioFile r:link="rId1"/>
            <p:extLst>
              <p:ext uri="{DAA4B4D4-6D71-4841-9C94-3DE7FCFB9230}">
                <p14:media xmlns:p14="http://schemas.microsoft.com/office/powerpoint/2010/main" r:embed="rId2">
                  <p14:trim st="721" end="771.6041"/>
                </p14:media>
              </p:ext>
            </p:extLst>
          </p:nvPr>
        </p:nvPicPr>
        <p:blipFill>
          <a:blip r:embed="rId5"/>
          <a:stretch>
            <a:fillRect/>
          </a:stretch>
        </p:blipFill>
        <p:spPr>
          <a:xfrm>
            <a:off x="11353800" y="6105525"/>
            <a:ext cx="406400" cy="406400"/>
          </a:xfrm>
          <a:prstGeom prst="rect">
            <a:avLst/>
          </a:prstGeom>
        </p:spPr>
      </p:pic>
    </p:spTree>
    <p:extLst>
      <p:ext uri="{BB962C8B-B14F-4D97-AF65-F5344CB8AC3E}">
        <p14:creationId xmlns:p14="http://schemas.microsoft.com/office/powerpoint/2010/main" val="35242627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893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4FB7C38-56B4-4BAF-A8E2-56D55D56320D}"/>
              </a:ext>
            </a:extLst>
          </p:cNvPr>
          <p:cNvSpPr>
            <a:spLocks noGrp="1"/>
          </p:cNvSpPr>
          <p:nvPr>
            <p:ph type="title"/>
          </p:nvPr>
        </p:nvSpPr>
        <p:spPr/>
        <p:txBody>
          <a:bodyPr/>
          <a:lstStyle/>
          <a:p>
            <a:endParaRPr lang="en-US"/>
          </a:p>
        </p:txBody>
      </p:sp>
      <p:pic>
        <p:nvPicPr>
          <p:cNvPr id="3" name="Một Con Vịt Xòe Ra Hai Cái Cánh ♫ Meo Meo Meo Rửa Mặt Như Mèo ♫ Nhạc Thiếu Nhi Vui Nhộn Hay Nhất">
            <a:hlinkClick r:id="" action="ppaction://media"/>
            <a:extLst>
              <a:ext uri="{FF2B5EF4-FFF2-40B4-BE49-F238E27FC236}">
                <a16:creationId xmlns:a16="http://schemas.microsoft.com/office/drawing/2014/main" xmlns="" id="{A0C50508-75BD-45B4-BA4B-1B0078994C9E}"/>
              </a:ext>
            </a:extLst>
          </p:cNvPr>
          <p:cNvPicPr>
            <a:picLocks noChangeAspect="1"/>
          </p:cNvPicPr>
          <p:nvPr>
            <a:videoFile r:link="rId1"/>
            <p:extLst>
              <p:ext uri="{DAA4B4D4-6D71-4841-9C94-3DE7FCFB9230}">
                <p14:media xmlns:p14="http://schemas.microsoft.com/office/powerpoint/2010/main" r:embed="rId2">
                  <p14:trim end="353896"/>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45027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84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AEFB87-A2D0-40E5-9578-103F4E6486C3}"/>
              </a:ext>
            </a:extLst>
          </p:cNvPr>
          <p:cNvSpPr>
            <a:spLocks noGrp="1"/>
          </p:cNvSpPr>
          <p:nvPr>
            <p:ph type="title"/>
          </p:nvPr>
        </p:nvSpPr>
        <p:spPr>
          <a:xfrm>
            <a:off x="1359310" y="3226313"/>
            <a:ext cx="9259529" cy="1325563"/>
          </a:xfrm>
        </p:spPr>
        <p:txBody>
          <a:bodyPr>
            <a:noAutofit/>
          </a:bodyPr>
          <a:lstStyle/>
          <a:p>
            <a:r>
              <a:rPr lang="vi-VN" sz="3200" b="0" i="0" dirty="0">
                <a:solidFill>
                  <a:srgbClr val="000000"/>
                </a:solidFill>
                <a:effectLst/>
                <a:latin typeface="Times New Roman" panose="02020603050405020304" pitchFamily="18" charset="0"/>
              </a:rPr>
              <a:t/>
            </a:r>
            <a:br>
              <a:rPr lang="vi-VN" sz="3200" b="0" i="0" dirty="0">
                <a:solidFill>
                  <a:srgbClr val="000000"/>
                </a:solidFill>
                <a:effectLst/>
                <a:latin typeface="Times New Roman" panose="02020603050405020304" pitchFamily="18" charset="0"/>
              </a:rPr>
            </a:br>
            <a:r>
              <a:rPr lang="vi-VN" sz="3200" b="0" i="0" dirty="0">
                <a:solidFill>
                  <a:srgbClr val="000000"/>
                </a:solidFill>
                <a:effectLst/>
                <a:latin typeface="Times New Roman" panose="02020603050405020304" pitchFamily="18" charset="0"/>
              </a:rPr>
              <a:t/>
            </a:r>
            <a:br>
              <a:rPr lang="vi-VN" sz="3200" b="0" i="0" dirty="0">
                <a:solidFill>
                  <a:srgbClr val="000000"/>
                </a:solidFill>
                <a:effectLst/>
                <a:latin typeface="Times New Roman" panose="02020603050405020304" pitchFamily="18" charset="0"/>
              </a:rPr>
            </a:br>
            <a:r>
              <a:rPr lang="vi-VN" sz="3200" b="0" i="0" dirty="0">
                <a:solidFill>
                  <a:srgbClr val="000000"/>
                </a:solidFill>
                <a:effectLst/>
                <a:latin typeface="Times New Roman" panose="02020603050405020304" pitchFamily="18" charset="0"/>
              </a:rPr>
              <a:t>Hôm nay cô cũng có một câu </a:t>
            </a:r>
            <a:r>
              <a:rPr lang="en-US" sz="3200" dirty="0" err="1">
                <a:solidFill>
                  <a:srgbClr val="000000"/>
                </a:solidFill>
                <a:latin typeface="Times New Roman" panose="02020603050405020304" pitchFamily="18" charset="0"/>
              </a:rPr>
              <a:t>ch</a:t>
            </a:r>
            <a:r>
              <a:rPr lang="vi-VN" sz="3200" b="0" i="0" dirty="0" err="1">
                <a:solidFill>
                  <a:srgbClr val="000000"/>
                </a:solidFill>
                <a:effectLst/>
                <a:latin typeface="Times New Roman" panose="02020603050405020304" pitchFamily="18" charset="0"/>
              </a:rPr>
              <a:t>uyện</a:t>
            </a:r>
            <a:r>
              <a:rPr lang="vi-VN" sz="3200" b="0" i="0" dirty="0">
                <a:solidFill>
                  <a:srgbClr val="000000"/>
                </a:solidFill>
                <a:effectLst/>
                <a:latin typeface="Times New Roman" panose="02020603050405020304" pitchFamily="18" charset="0"/>
              </a:rPr>
              <a:t> rất hay kể về chú Vịt Xám được mẹ cho đi chơi nhưng chú lại không nghe lời mẹ không biết điều gì </a:t>
            </a:r>
            <a:r>
              <a:rPr lang="vi-VN" sz="3200" b="0" i="0" dirty="0" err="1">
                <a:solidFill>
                  <a:srgbClr val="000000"/>
                </a:solidFill>
                <a:effectLst/>
                <a:latin typeface="Times New Roman" panose="02020603050405020304" pitchFamily="18" charset="0"/>
              </a:rPr>
              <a:t>sẽ</a:t>
            </a:r>
            <a:r>
              <a:rPr lang="vi-VN" sz="3200" b="0" i="0" dirty="0">
                <a:solidFill>
                  <a:srgbClr val="000000"/>
                </a:solidFill>
                <a:effectLst/>
                <a:latin typeface="Times New Roman" panose="02020603050405020304" pitchFamily="18" charset="0"/>
              </a:rPr>
              <a:t> </a:t>
            </a:r>
            <a:r>
              <a:rPr lang="en-US" sz="3200" b="0" i="0" dirty="0">
                <a:solidFill>
                  <a:srgbClr val="000000"/>
                </a:solidFill>
                <a:effectLst/>
                <a:latin typeface="Times New Roman" panose="02020603050405020304" pitchFamily="18" charset="0"/>
              </a:rPr>
              <a:t>x</a:t>
            </a:r>
            <a:r>
              <a:rPr lang="vi-VN" sz="3200" b="0" i="0" dirty="0" err="1">
                <a:solidFill>
                  <a:srgbClr val="000000"/>
                </a:solidFill>
                <a:effectLst/>
                <a:latin typeface="Times New Roman" panose="02020603050405020304" pitchFamily="18" charset="0"/>
              </a:rPr>
              <a:t>ảy</a:t>
            </a:r>
            <a:r>
              <a:rPr lang="vi-VN" sz="3200" b="0" i="0" dirty="0">
                <a:solidFill>
                  <a:srgbClr val="000000"/>
                </a:solidFill>
                <a:effectLst/>
                <a:latin typeface="Times New Roman" panose="02020603050405020304" pitchFamily="18" charset="0"/>
              </a:rPr>
              <a:t> ra với chú, chúng mình cùng lắng nghe cô kể câu chuyện “Chú Vịt Xám” nhé!</a:t>
            </a:r>
            <a:endParaRPr lang="vi-VN" sz="3200" dirty="0"/>
          </a:p>
        </p:txBody>
      </p:sp>
    </p:spTree>
    <p:extLst>
      <p:ext uri="{BB962C8B-B14F-4D97-AF65-F5344CB8AC3E}">
        <p14:creationId xmlns:p14="http://schemas.microsoft.com/office/powerpoint/2010/main" val="23751792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DF42FB-C600-4618-8134-99C77F1A61F3}"/>
              </a:ext>
            </a:extLst>
          </p:cNvPr>
          <p:cNvSpPr>
            <a:spLocks noGrp="1"/>
          </p:cNvSpPr>
          <p:nvPr>
            <p:ph type="title"/>
          </p:nvPr>
        </p:nvSpPr>
        <p:spPr>
          <a:xfrm>
            <a:off x="2425700" y="4340225"/>
            <a:ext cx="10515600" cy="1325563"/>
          </a:xfrm>
        </p:spPr>
        <p:txBody>
          <a:bodyPr/>
          <a:lstStyle/>
          <a:p>
            <a:r>
              <a:rPr lang="vi-VN" dirty="0"/>
              <a:t>Hoạt động 2: Cô kể chuyện</a:t>
            </a:r>
          </a:p>
        </p:txBody>
      </p:sp>
    </p:spTree>
    <p:extLst>
      <p:ext uri="{BB962C8B-B14F-4D97-AF65-F5344CB8AC3E}">
        <p14:creationId xmlns:p14="http://schemas.microsoft.com/office/powerpoint/2010/main" val="161291138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xmlns="" id="{B091BD5D-CF4C-4883-B3F5-BD9AE17831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4601" y="2028825"/>
            <a:ext cx="3085023" cy="4864130"/>
          </a:xfrm>
          <a:prstGeom prst="rect">
            <a:avLst/>
          </a:prstGeom>
        </p:spPr>
      </p:pic>
      <p:pic>
        <p:nvPicPr>
          <p:cNvPr id="7" name="Picture 6">
            <a:extLst>
              <a:ext uri="{FF2B5EF4-FFF2-40B4-BE49-F238E27FC236}">
                <a16:creationId xmlns:a16="http://schemas.microsoft.com/office/drawing/2014/main" xmlns="" id="{0D70DC4C-A25A-4925-8C39-3A4C94EE1F1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9625" y="2028826"/>
            <a:ext cx="3486149" cy="4864129"/>
          </a:xfrm>
          <a:prstGeom prst="rect">
            <a:avLst/>
          </a:prstGeom>
        </p:spPr>
      </p:pic>
      <p:pic>
        <p:nvPicPr>
          <p:cNvPr id="8" name="Hình ảnh 7" descr="Ảnh có chứa văn bản&#10;&#10;Mô tả được tạo tự động">
            <a:extLst>
              <a:ext uri="{FF2B5EF4-FFF2-40B4-BE49-F238E27FC236}">
                <a16:creationId xmlns:a16="http://schemas.microsoft.com/office/drawing/2014/main" xmlns="" id="{3D86BCE7-359E-493E-8179-AF98C4B6BF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5775" y="2028826"/>
            <a:ext cx="4086224" cy="4864130"/>
          </a:xfrm>
          <a:prstGeom prst="rect">
            <a:avLst/>
          </a:prstGeom>
        </p:spPr>
      </p:pic>
      <p:sp>
        <p:nvSpPr>
          <p:cNvPr id="9" name="Hộp Văn bản 8">
            <a:extLst>
              <a:ext uri="{FF2B5EF4-FFF2-40B4-BE49-F238E27FC236}">
                <a16:creationId xmlns:a16="http://schemas.microsoft.com/office/drawing/2014/main" xmlns="" id="{431A4BC0-54B2-4453-9707-BBDDA261AF1F}"/>
              </a:ext>
            </a:extLst>
          </p:cNvPr>
          <p:cNvSpPr txBox="1"/>
          <p:nvPr/>
        </p:nvSpPr>
        <p:spPr>
          <a:xfrm>
            <a:off x="1724026" y="262759"/>
            <a:ext cx="8715374" cy="584775"/>
          </a:xfrm>
          <a:prstGeom prst="rect">
            <a:avLst/>
          </a:prstGeom>
          <a:noFill/>
        </p:spPr>
        <p:txBody>
          <a:bodyPr wrap="square" rtlCol="0">
            <a:spAutoFit/>
          </a:bodyPr>
          <a:lstStyle/>
          <a:p>
            <a:r>
              <a:rPr lang="vi-VN" sz="3200" b="0" i="0" dirty="0">
                <a:solidFill>
                  <a:srgbClr val="000000"/>
                </a:solidFill>
                <a:effectLst/>
                <a:latin typeface="Times New Roman" panose="02020603050405020304" pitchFamily="18" charset="0"/>
              </a:rPr>
              <a:t>Cô </a:t>
            </a:r>
            <a:r>
              <a:rPr lang="vi-VN" sz="3200" b="0" i="0" dirty="0" err="1">
                <a:solidFill>
                  <a:srgbClr val="000000"/>
                </a:solidFill>
                <a:effectLst/>
                <a:latin typeface="Times New Roman" panose="02020603050405020304" pitchFamily="18" charset="0"/>
              </a:rPr>
              <a:t>kể</a:t>
            </a:r>
            <a:r>
              <a:rPr lang="vi-VN" sz="3200" b="0" i="0" dirty="0">
                <a:solidFill>
                  <a:srgbClr val="000000"/>
                </a:solidFill>
                <a:effectLst/>
                <a:latin typeface="Times New Roman" panose="02020603050405020304" pitchFamily="18" charset="0"/>
              </a:rPr>
              <a:t> </a:t>
            </a:r>
            <a:r>
              <a:rPr lang="vi-VN" sz="3200" b="0" i="0" dirty="0" err="1">
                <a:solidFill>
                  <a:srgbClr val="000000"/>
                </a:solidFill>
                <a:effectLst/>
                <a:latin typeface="Times New Roman" panose="02020603050405020304" pitchFamily="18" charset="0"/>
              </a:rPr>
              <a:t>lần</a:t>
            </a:r>
            <a:r>
              <a:rPr lang="vi-VN" sz="3200" b="0" i="0" dirty="0">
                <a:solidFill>
                  <a:srgbClr val="000000"/>
                </a:solidFill>
                <a:effectLst/>
                <a:latin typeface="Times New Roman" panose="02020603050405020304" pitchFamily="18" charset="0"/>
              </a:rPr>
              <a:t> 1 : Cô </a:t>
            </a:r>
            <a:r>
              <a:rPr lang="vi-VN" sz="3200" b="0" i="0" dirty="0" err="1">
                <a:solidFill>
                  <a:srgbClr val="000000"/>
                </a:solidFill>
                <a:effectLst/>
                <a:latin typeface="Times New Roman" panose="02020603050405020304" pitchFamily="18" charset="0"/>
              </a:rPr>
              <a:t>kể</a:t>
            </a:r>
            <a:r>
              <a:rPr lang="vi-VN" sz="3200" b="0" i="0" dirty="0">
                <a:solidFill>
                  <a:srgbClr val="000000"/>
                </a:solidFill>
                <a:effectLst/>
                <a:latin typeface="Times New Roman" panose="02020603050405020304" pitchFamily="18" charset="0"/>
              </a:rPr>
              <a:t> </a:t>
            </a:r>
            <a:r>
              <a:rPr lang="vi-VN" sz="3200" b="0" i="0" dirty="0" err="1">
                <a:solidFill>
                  <a:srgbClr val="000000"/>
                </a:solidFill>
                <a:effectLst/>
                <a:latin typeface="Times New Roman" panose="02020603050405020304" pitchFamily="18" charset="0"/>
              </a:rPr>
              <a:t>diễn</a:t>
            </a:r>
            <a:r>
              <a:rPr lang="vi-VN" sz="3200" b="0" i="0" dirty="0">
                <a:solidFill>
                  <a:srgbClr val="000000"/>
                </a:solidFill>
                <a:effectLst/>
                <a:latin typeface="Times New Roman" panose="02020603050405020304" pitchFamily="18" charset="0"/>
              </a:rPr>
              <a:t> </a:t>
            </a:r>
            <a:r>
              <a:rPr lang="vi-VN" sz="3200" b="0" i="0" dirty="0" err="1">
                <a:solidFill>
                  <a:srgbClr val="000000"/>
                </a:solidFill>
                <a:effectLst/>
                <a:latin typeface="Times New Roman" panose="02020603050405020304" pitchFamily="18" charset="0"/>
              </a:rPr>
              <a:t>cảm</a:t>
            </a:r>
            <a:r>
              <a:rPr lang="vi-VN"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cùng</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với</a:t>
            </a:r>
            <a:r>
              <a:rPr lang="en-US" sz="3200" dirty="0">
                <a:solidFill>
                  <a:srgbClr val="000000"/>
                </a:solidFill>
                <a:latin typeface="Times New Roman" panose="02020603050405020304" pitchFamily="18" charset="0"/>
              </a:rPr>
              <a:t> </a:t>
            </a:r>
            <a:r>
              <a:rPr lang="vi-VN" sz="3200" b="0" i="0" dirty="0">
                <a:solidFill>
                  <a:srgbClr val="000000"/>
                </a:solidFill>
                <a:effectLst/>
                <a:latin typeface="Times New Roman" panose="02020603050405020304" pitchFamily="18" charset="0"/>
              </a:rPr>
              <a:t>tranh</a:t>
            </a:r>
            <a:endParaRPr lang="en-US" sz="3200" dirty="0"/>
          </a:p>
        </p:txBody>
      </p:sp>
      <p:pic>
        <p:nvPicPr>
          <p:cNvPr id="2" name="Bản ghi Mới">
            <a:hlinkClick r:id="" action="ppaction://media"/>
            <a:extLst>
              <a:ext uri="{FF2B5EF4-FFF2-40B4-BE49-F238E27FC236}">
                <a16:creationId xmlns:a16="http://schemas.microsoft.com/office/drawing/2014/main" xmlns="" id="{B408E743-8826-4035-8E64-C70D9C774EBF}"/>
              </a:ext>
            </a:extLst>
          </p:cNvPr>
          <p:cNvPicPr>
            <a:picLocks noChangeAspect="1"/>
          </p:cNvPicPr>
          <p:nvPr>
            <a:audioFile r:link="rId1"/>
            <p:extLst>
              <p:ext uri="{DAA4B4D4-6D71-4841-9C94-3DE7FCFB9230}">
                <p14:media xmlns:p14="http://schemas.microsoft.com/office/powerpoint/2010/main" r:embed="rId2">
                  <p14:trim st="552"/>
                </p14:media>
              </p:ext>
            </p:extLst>
          </p:nvPr>
        </p:nvPicPr>
        <p:blipFill>
          <a:blip r:embed="rId8"/>
          <a:stretch>
            <a:fillRect/>
          </a:stretch>
        </p:blipFill>
        <p:spPr>
          <a:xfrm>
            <a:off x="11221547" y="6343073"/>
            <a:ext cx="406400" cy="406400"/>
          </a:xfrm>
          <a:prstGeom prst="rect">
            <a:avLst/>
          </a:prstGeom>
        </p:spPr>
      </p:pic>
    </p:spTree>
    <p:extLst>
      <p:ext uri="{BB962C8B-B14F-4D97-AF65-F5344CB8AC3E}">
        <p14:creationId xmlns:p14="http://schemas.microsoft.com/office/powerpoint/2010/main" val="5989536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64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1033</TotalTime>
  <Words>820</Words>
  <Application>Microsoft Office PowerPoint</Application>
  <PresentationFormat>Widescreen</PresentationFormat>
  <Paragraphs>81</Paragraphs>
  <Slides>31</Slides>
  <Notes>0</Notes>
  <HiddenSlides>0</HiddenSlides>
  <MMClips>31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Calibri Light</vt:lpstr>
      <vt:lpstr>times new roman</vt:lpstr>
      <vt:lpstr>times new roman</vt:lpstr>
      <vt:lpstr>Office Theme</vt:lpstr>
      <vt:lpstr>UBND QUẬN LONG BIÊN TRƯỜNG MẦM NON GIA THƯỢNG</vt:lpstr>
      <vt:lpstr>PowerPoint Presentation</vt:lpstr>
      <vt:lpstr>1. Kiến thức: - Trẻ nhớ tên truyện “Chú Vịt Xám” và các nhân vật trong truyện: Vịt mẹ, Vịt Xám, con Cáo - Trẻ hiểu nội dung câu chuyện. 2. Kỹ năng: - Trẻ hứng thú nghe truyện, hiểu và trả lời được các câu hỏi của cô đưa ra theo nội dung truyện. - Phát triển khả năng chú ý, ghi nhớ có chủ định. - Trẻ trả lời to, rõ ràng, đủ câu, lễ phép. - Phát triển ngôn ngữ rõ ràng, mạch lạc, trẻ trả lời to, đủ câu, lễ phép. 3. Thái độ : - Thông qua câu chuyện giáo dục trẻ biết vâng lời ông bà, bố mẹ, cô giáo.  </vt:lpstr>
      <vt:lpstr>PowerPoint Presentation</vt:lpstr>
      <vt:lpstr>     CÁCH TIẾN HÀNH Hoạt động 1: Ổn định tổ chức, giới thiệu bài.  - Cô và trẻ cùng hát và vận động theo bài hát “Một con Vịt”. - Sáng tác: Kim Duyên</vt:lpstr>
      <vt:lpstr>PowerPoint Presentation</vt:lpstr>
      <vt:lpstr>  Hôm nay cô cũng có một câu chuyện rất hay kể về chú Vịt Xám được mẹ cho đi chơi nhưng chú lại không nghe lời mẹ không biết điều gì sẽ xảy ra với chú, chúng mình cùng lắng nghe cô kể câu chuyện “Chú Vịt Xám” nhé!</vt:lpstr>
      <vt:lpstr>Hoạt động 2: Cô kể chuyện</vt:lpstr>
      <vt:lpstr>PowerPoint Presentation</vt:lpstr>
      <vt:lpstr>PowerPoint Presentation</vt:lpstr>
      <vt:lpstr>PowerPoint Presentation</vt:lpstr>
      <vt:lpstr> * Cô kể chuyện lần 2:</vt:lpstr>
      <vt:lpstr>PowerPoint Presentation</vt:lpstr>
      <vt:lpstr>Trong truyện có những nhân vật nào?   </vt:lpstr>
      <vt:lpstr>PowerPoint Presentation</vt:lpstr>
      <vt:lpstr>PowerPoint Presentation</vt:lpstr>
      <vt:lpstr>PowerPoint Presentation</vt:lpstr>
      <vt:lpstr>PowerPoint Presentation</vt:lpstr>
      <vt:lpstr>Trích dẫn : Trước khi đi Vịt mẹ dặn Vịt con. Các con phải đi theo mẹ, theo đàn, không được tách ra đi một mình, mà cáo ăn thịt các con đấy.  Vậy các con nhớ là khi đi ra ngoài phải nghe lời người lớn các con đã nhớ chưa nào?</vt:lpstr>
      <vt:lpstr>PowerPoint Presentation</vt:lpstr>
      <vt:lpstr>PowerPoint Presentation</vt:lpstr>
      <vt:lpstr>PowerPoint Presentation</vt:lpstr>
      <vt:lpstr>PowerPoint Presentation</vt:lpstr>
      <vt:lpstr>   Khi nghe tiếng kêu "Vít vít vít" của Vịt Xám thì con gì đã tỉnh giấc?   </vt:lpstr>
      <vt:lpstr>PowerPoint Presentation</vt:lpstr>
      <vt:lpstr>Ai đã cứu vịt xám? </vt:lpstr>
      <vt:lpstr>PowerPoint Presentation</vt:lpstr>
      <vt:lpstr>   </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UBND QUẬN LONG BIÊN TRƯỜNG MẦM NON ÁNH SAO</dc:title>
  <dc:creator>NGHE COMPPUTER</dc:creator>
  <cp:lastModifiedBy>Lop D2</cp:lastModifiedBy>
  <cp:revision>92</cp:revision>
  <dcterms:created xsi:type="dcterms:W3CDTF">2021-10-18T04:20:54Z</dcterms:created>
  <dcterms:modified xsi:type="dcterms:W3CDTF">2023-06-23T05:43:45Z</dcterms:modified>
</cp:coreProperties>
</file>