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32" r:id="rId3"/>
    <p:sldId id="333" r:id="rId4"/>
    <p:sldId id="257" r:id="rId5"/>
    <p:sldId id="297" r:id="rId6"/>
    <p:sldId id="298" r:id="rId7"/>
    <p:sldId id="284" r:id="rId8"/>
    <p:sldId id="266" r:id="rId9"/>
    <p:sldId id="316" r:id="rId10"/>
    <p:sldId id="318" r:id="rId11"/>
    <p:sldId id="319" r:id="rId12"/>
    <p:sldId id="320" r:id="rId13"/>
    <p:sldId id="321" r:id="rId14"/>
    <p:sldId id="322" r:id="rId15"/>
    <p:sldId id="326" r:id="rId16"/>
    <p:sldId id="327" r:id="rId17"/>
    <p:sldId id="323" r:id="rId18"/>
    <p:sldId id="325" r:id="rId19"/>
    <p:sldId id="324" r:id="rId20"/>
    <p:sldId id="329" r:id="rId21"/>
    <p:sldId id="328" r:id="rId22"/>
    <p:sldId id="330" r:id="rId23"/>
    <p:sldId id="314" r:id="rId24"/>
    <p:sldId id="315" r:id="rId25"/>
    <p:sldId id="331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29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GV_V&#245;%20Th&#7883;%20Th&#250;y%20&#272;o&#224;i\th&#225;ng%201\Truy&#7879;n%20S&#7921;%20t&#237;ch%20c&#226;y%20v&#250;%20s&#7919;a\video\Mi&#7873;n%20C&#7893;%20T&#237;ch%20-%20S&#7921;%20T&#237;ch%20C&#226;y%20V&#250;%20S&#7919;a.mp4" TargetMode="External"/><Relationship Id="rId1" Type="http://schemas.microsoft.com/office/2007/relationships/media" Target="file:///D:\GV_V&#245;%20Th&#7883;%20Th&#250;y%20&#272;o&#224;i\th&#225;ng%201\Truy&#7879;n%20S&#7921;%20t&#237;ch%20c&#226;y%20v&#250;%20s&#7919;a\video\Mi&#7873;n%20C&#7893;%20T&#237;ch%20-%20S&#7921;%20T&#237;ch%20C&#226;y%20V&#250;%20S&#7919;a.mp4" TargetMode="Externa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GV_V&#245;%20Th&#7883;%20Th&#250;y%20&#272;o&#224;i\th&#225;ng%201\Truy&#7879;n%20S&#7921;%20t&#237;ch%20c&#226;y%20v&#250;%20s&#7919;a\nhac\V.A%20&#8211;%20Qu&#7843;.mp3" TargetMode="External"/><Relationship Id="rId1" Type="http://schemas.microsoft.com/office/2007/relationships/media" Target="file:///D:\GV_V&#245;%20Th&#7883;%20Th&#250;y%20&#272;o&#224;i\th&#225;ng%201\Truy&#7879;n%20S&#7921;%20t&#237;ch%20c&#226;y%20v&#250;%20s&#7919;a\nhac\V.A%20&#8211;%20Qu&#7843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5531" y="2583359"/>
            <a:ext cx="50983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</a:p>
        </p:txBody>
      </p:sp>
      <p:sp>
        <p:nvSpPr>
          <p:cNvPr id="7" name="Rectangle 6"/>
          <p:cNvSpPr/>
          <p:nvPr/>
        </p:nvSpPr>
        <p:spPr>
          <a:xfrm>
            <a:off x="197782" y="3505200"/>
            <a:ext cx="8793818" cy="9986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TRUYỆN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vi-V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SỰ TÍCH CÂY VÚ SỮA</a:t>
            </a:r>
            <a:endParaRPr lang="en-US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46625" y="6457890"/>
            <a:ext cx="23871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2021-20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1062" y="4656271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8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 viên: Võ Thị Thúy Đoài</a:t>
            </a:r>
          </a:p>
          <a:p>
            <a:pPr algn="ctr"/>
            <a:r>
              <a:rPr lang="en-US" sz="28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67407" y="1135559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5288340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xưa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cưng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vằng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5029200"/>
            <a:ext cx="769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lắm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ngóng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0"/>
            <a:ext cx="762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trôi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kiệt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gục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8915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đã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lâu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hôm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đói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rét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lại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hơn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nhớ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đến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-“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Phải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rồi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đói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ăn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đứa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khác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bắt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nạt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bênh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thôi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563880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liền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tìm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đường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Ở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cảnh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vật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xưa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thấy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đâu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khản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tiếng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gọi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1000" y="563880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đâu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rồi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con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đói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! –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gục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rồi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trong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vườn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8600" y="4919008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bỗng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rẩy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những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đài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trổ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nở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trắng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tàn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xuất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căng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mịn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óng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ánh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nghiêng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66800" y="6211669"/>
            <a:ext cx="75071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cắn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miếng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thật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to.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Chát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quá</a:t>
            </a:r>
            <a:endParaRPr kumimoji="0" lang="en-US" sz="4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6334780"/>
            <a:ext cx="9448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vỏ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cắn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hạt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862985" cy="82296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bóp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lớp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mềm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dần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rồi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nứt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dòng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trắng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sóng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sánh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ngọt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ghé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môi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hứng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lấy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dòng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ngọt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Mục đích, yêu cầu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80655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>
                <a:latin typeface="+mj-lt"/>
              </a:rPr>
              <a:t>1. Kiếnthức</a:t>
            </a:r>
            <a:endParaRPr lang="vi-VN" sz="2400">
              <a:latin typeface="+mj-lt"/>
            </a:endParaRPr>
          </a:p>
          <a:p>
            <a:pPr marL="0" indent="0">
              <a:buNone/>
            </a:pPr>
            <a:r>
              <a:rPr lang="vi-VN" sz="2400">
                <a:latin typeface="+mj-lt"/>
              </a:rPr>
              <a:t>- </a:t>
            </a:r>
            <a:r>
              <a:rPr lang="vi-VN" sz="2400" smtClean="0">
                <a:latin typeface="+mj-lt"/>
              </a:rPr>
              <a:t>Trẻ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nhớ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tên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câu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chuyện </a:t>
            </a:r>
            <a:r>
              <a:rPr lang="vi-VN" sz="2400">
                <a:latin typeface="+mj-lt"/>
              </a:rPr>
              <a:t>“</a:t>
            </a:r>
            <a:r>
              <a:rPr lang="vi-VN" sz="2400" smtClean="0">
                <a:latin typeface="+mj-lt"/>
              </a:rPr>
              <a:t>Sự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tích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cây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vú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sữa</a:t>
            </a:r>
            <a:r>
              <a:rPr lang="vi-VN" sz="2400">
                <a:latin typeface="+mj-lt"/>
              </a:rPr>
              <a:t>”.</a:t>
            </a:r>
          </a:p>
          <a:p>
            <a:pPr marL="0" indent="0">
              <a:buNone/>
            </a:pPr>
            <a:r>
              <a:rPr lang="vi-VN" sz="2400">
                <a:latin typeface="+mj-lt"/>
              </a:rPr>
              <a:t>- </a:t>
            </a:r>
            <a:r>
              <a:rPr lang="vi-VN" sz="2400" smtClean="0">
                <a:latin typeface="+mj-lt"/>
              </a:rPr>
              <a:t>Trẻ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hiểu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nội </a:t>
            </a:r>
            <a:r>
              <a:rPr lang="vi-VN" sz="2400">
                <a:latin typeface="+mj-lt"/>
              </a:rPr>
              <a:t>dung </a:t>
            </a:r>
            <a:r>
              <a:rPr lang="vi-VN" sz="2400" smtClean="0">
                <a:latin typeface="+mj-lt"/>
              </a:rPr>
              <a:t>câu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chuyện</a:t>
            </a:r>
            <a:r>
              <a:rPr lang="vi-VN" sz="2400">
                <a:latin typeface="+mj-lt"/>
              </a:rPr>
              <a:t>, </a:t>
            </a:r>
            <a:r>
              <a:rPr lang="vi-VN" sz="2400" smtClean="0">
                <a:latin typeface="+mj-lt"/>
              </a:rPr>
              <a:t>các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nhân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vật</a:t>
            </a:r>
            <a:r>
              <a:rPr lang="vi-VN" sz="2400">
                <a:latin typeface="+mj-lt"/>
              </a:rPr>
              <a:t>, </a:t>
            </a:r>
            <a:r>
              <a:rPr lang="vi-VN" sz="2400" smtClean="0">
                <a:latin typeface="+mj-lt"/>
              </a:rPr>
              <a:t>tình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tiết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có</a:t>
            </a:r>
            <a:r>
              <a:rPr lang="en-US" sz="240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trong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truyện </a:t>
            </a:r>
            <a:r>
              <a:rPr lang="vi-VN" sz="2400">
                <a:latin typeface="+mj-lt"/>
              </a:rPr>
              <a:t>“</a:t>
            </a:r>
            <a:r>
              <a:rPr lang="vi-VN" sz="2400" smtClean="0">
                <a:latin typeface="+mj-lt"/>
              </a:rPr>
              <a:t>Sự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tích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cây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vú</a:t>
            </a:r>
            <a:r>
              <a:rPr lang="en-US" sz="2400" smtClean="0">
                <a:latin typeface="+mj-lt"/>
              </a:rPr>
              <a:t> </a:t>
            </a:r>
            <a:r>
              <a:rPr lang="vi-VN" sz="2400" smtClean="0">
                <a:latin typeface="+mj-lt"/>
              </a:rPr>
              <a:t>sữa</a:t>
            </a:r>
            <a:r>
              <a:rPr lang="vi-VN" sz="2400">
                <a:latin typeface="+mj-lt"/>
              </a:rPr>
              <a:t>”.</a:t>
            </a:r>
          </a:p>
          <a:p>
            <a:pPr marL="0" indent="0">
              <a:buNone/>
            </a:pPr>
            <a:r>
              <a:rPr lang="vi-VN" sz="2400" b="1">
                <a:latin typeface="+mj-lt"/>
              </a:rPr>
              <a:t>2. Kỹnăng</a:t>
            </a:r>
            <a:endParaRPr lang="vi-VN" sz="2400">
              <a:latin typeface="+mj-lt"/>
            </a:endParaRPr>
          </a:p>
          <a:p>
            <a:pPr marL="0" indent="0">
              <a:buNone/>
            </a:pPr>
            <a:r>
              <a:rPr lang="vi-VN" sz="2400">
                <a:latin typeface="+mj-lt"/>
              </a:rPr>
              <a:t>- Phát triển khả năng nghe hiểu và ghi nhớ truyện của trẻ.</a:t>
            </a:r>
          </a:p>
          <a:p>
            <a:pPr marL="0" indent="0">
              <a:buNone/>
            </a:pPr>
            <a:r>
              <a:rPr lang="vi-VN" sz="2400">
                <a:latin typeface="+mj-lt"/>
              </a:rPr>
              <a:t>- Nhận rõ giọng điệu của các nhân vật trong truyện qua đó phát triển trí nhớ và ngôn  ngữ cho trẻ.</a:t>
            </a:r>
          </a:p>
          <a:p>
            <a:pPr marL="0" indent="0">
              <a:buNone/>
            </a:pPr>
            <a:r>
              <a:rPr lang="vi-VN" sz="2400">
                <a:latin typeface="+mj-lt"/>
              </a:rPr>
              <a:t>- Trả lời câu hỏi to, rõ, mạch lạc.</a:t>
            </a:r>
          </a:p>
          <a:p>
            <a:pPr marL="0" indent="0">
              <a:buNone/>
            </a:pPr>
            <a:r>
              <a:rPr lang="vi-VN" sz="2400" b="1">
                <a:latin typeface="+mj-lt"/>
              </a:rPr>
              <a:t>3. Thái độ</a:t>
            </a:r>
            <a:endParaRPr lang="vi-VN" sz="2400">
              <a:latin typeface="+mj-lt"/>
            </a:endParaRPr>
          </a:p>
          <a:p>
            <a:pPr marL="0" indent="0">
              <a:buNone/>
            </a:pPr>
            <a:r>
              <a:rPr lang="vi-VN" sz="2400">
                <a:latin typeface="+mj-lt"/>
              </a:rPr>
              <a:t>- Giáo dục trẻ biết yêu thương, trân trọng tình cảm gia đình, mẹ con.</a:t>
            </a:r>
          </a:p>
          <a:p>
            <a:pPr marL="0" indent="0">
              <a:buNone/>
            </a:pPr>
            <a:r>
              <a:rPr lang="vi-VN" sz="2400">
                <a:latin typeface="+mj-lt"/>
              </a:rPr>
              <a:t>- Giáo dục trẻ biết vâng lời bố mẹ và cô giáo.</a:t>
            </a:r>
          </a:p>
          <a:p>
            <a:pPr marL="0" indent="0">
              <a:buNone/>
            </a:pPr>
            <a:endParaRPr lang="en-US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491900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thì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Ăn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lần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Con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hay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lòng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còn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nữa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nhìn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bóng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kia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đỏ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hoe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mắt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chờ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con.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52400"/>
            <a:ext cx="8915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lấy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xì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thô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ráp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lụng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mắt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gốc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xòa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rung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âu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yếm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vỗ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kể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mọi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nghe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chuyện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nỗi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hận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vườn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đem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gieo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trồng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khắp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Vú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143000"/>
            <a:ext cx="762484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 kể lần 3 </a:t>
            </a:r>
          </a:p>
          <a:p>
            <a:pPr algn="ctr"/>
            <a:r>
              <a:rPr lang="vi-VN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Sử dụng sa bàn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1295400"/>
            <a:ext cx="9525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Mời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các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bé</a:t>
            </a:r>
            <a:endParaRPr lang="en-US" sz="4800" b="1" cap="none" spc="0" dirty="0" smtClean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xem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đoạn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phim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hoạt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hình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nào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!</a:t>
            </a:r>
            <a:endParaRPr lang="en-US" sz="4800" b="1" cap="none" spc="0" dirty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800" y="30480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(</a:t>
            </a:r>
            <a:r>
              <a:rPr lang="en-US" sz="4000" dirty="0" err="1" smtClean="0"/>
              <a:t>Trẻ</a:t>
            </a:r>
            <a:r>
              <a:rPr lang="en-US" sz="4000" dirty="0" smtClean="0"/>
              <a:t> </a:t>
            </a:r>
            <a:r>
              <a:rPr lang="en-US" sz="4000" dirty="0" err="1" smtClean="0"/>
              <a:t>xem</a:t>
            </a:r>
            <a:r>
              <a:rPr lang="en-US" sz="4000" dirty="0" smtClean="0"/>
              <a:t> video)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iền Cổ Tích - Sự Tích Cây Vú Sữ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3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2019 – 2020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38420"/>
            <a:ext cx="7543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dùng của cô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 bàn 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 câu chuyện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vi-V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 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quả</a:t>
            </a:r>
          </a:p>
          <a:p>
            <a:pPr marL="0" indent="0">
              <a:buNone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trẻ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Trang phục gọn gàng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vi-VN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Quả</a:t>
            </a:r>
            <a:r>
              <a:rPr lang="en-US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.A – Quả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28600"/>
            <a:ext cx="82534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Phương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295400"/>
            <a:ext cx="899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vi-VN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tích cây vú sữa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1905000"/>
            <a:ext cx="729270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lắng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vi-VN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kể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lần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38400"/>
            <a:ext cx="9144000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Cô kể lần 2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kèm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tranh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đàm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thoại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</a:p>
          <a:p>
            <a:pPr algn="ctr"/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742</Words>
  <Application>Microsoft Office PowerPoint</Application>
  <PresentationFormat>On-screen Show (4:3)</PresentationFormat>
  <Paragraphs>62</Paragraphs>
  <Slides>26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109</cp:revision>
  <dcterms:created xsi:type="dcterms:W3CDTF">2018-01-10T11:15:30Z</dcterms:created>
  <dcterms:modified xsi:type="dcterms:W3CDTF">2022-06-10T03:31:18Z</dcterms:modified>
</cp:coreProperties>
</file>