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78" r:id="rId2"/>
    <p:sldId id="380" r:id="rId3"/>
    <p:sldId id="356" r:id="rId4"/>
    <p:sldId id="357" r:id="rId5"/>
    <p:sldId id="358" r:id="rId6"/>
    <p:sldId id="359" r:id="rId7"/>
    <p:sldId id="293" r:id="rId8"/>
    <p:sldId id="353" r:id="rId9"/>
    <p:sldId id="360" r:id="rId10"/>
    <p:sldId id="362" r:id="rId11"/>
    <p:sldId id="342" r:id="rId12"/>
    <p:sldId id="363" r:id="rId13"/>
    <p:sldId id="345" r:id="rId14"/>
    <p:sldId id="374" r:id="rId15"/>
    <p:sldId id="346" r:id="rId16"/>
    <p:sldId id="349" r:id="rId17"/>
    <p:sldId id="348" r:id="rId18"/>
    <p:sldId id="350" r:id="rId19"/>
    <p:sldId id="375" r:id="rId20"/>
    <p:sldId id="376" r:id="rId2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A5C"/>
    <a:srgbClr val="F8F8F8"/>
    <a:srgbClr val="FF66CC"/>
    <a:srgbClr val="00CC00"/>
    <a:srgbClr val="FF3300"/>
    <a:srgbClr val="CC0053"/>
    <a:srgbClr val="FF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78"/>
    <p:restoredTop sz="94728"/>
  </p:normalViewPr>
  <p:slideViewPr>
    <p:cSldViewPr showGuides="1">
      <p:cViewPr varScale="1">
        <p:scale>
          <a:sx n="56" d="100"/>
          <a:sy n="56" d="100"/>
        </p:scale>
        <p:origin x="90" y="336"/>
      </p:cViewPr>
      <p:guideLst>
        <p:guide orient="horz" pos="2160"/>
        <p:guide pos="2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532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6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176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6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en-US" sz="1200" dirty="0"/>
              <a:t>‹#›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180459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2355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en-US" sz="1200" dirty="0"/>
              <a:t>4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11409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14" name="suction.wav"/>
          </p:stSnd>
        </p:sndAc>
      </p:transition>
    </mc:Choice>
    <mc:Fallback>
      <p:transition spd="slow">
        <p:fade/>
        <p:sndAc>
          <p:stSnd>
            <p:snd r:embed="rId13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Ã¬nh áº£nh cÃ³ liÃ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8" y="0"/>
            <a:ext cx="9211732" cy="7391400"/>
          </a:xfrm>
          <a:prstGeom prst="rect">
            <a:avLst/>
          </a:prstGeom>
          <a:noFill/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566148" y="76200"/>
            <a:ext cx="4040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PHÒNG GD&amp;ĐT QUẬN LONG BIÊN</a:t>
            </a:r>
          </a:p>
          <a:p>
            <a:pPr algn="ctr"/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pic>
        <p:nvPicPr>
          <p:cNvPr id="7" name="Picture 14" descr="C:\Users\Administrator\Desktop\lô gô MNG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762000"/>
            <a:ext cx="1011958" cy="117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447800" y="2133600"/>
            <a:ext cx="8763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LÀM QUEN CHỮ CÁI</a:t>
            </a:r>
            <a:endParaRPr lang="en-US" sz="4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3203452" y="2986207"/>
            <a:ext cx="5934638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 – x 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endParaRPr lang="en-US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endParaRPr lang="en-US" sz="3200" b="1" dirty="0">
              <a:solidFill>
                <a:srgbClr val="002060"/>
              </a:solidFill>
              <a:latin typeface=".Vn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7394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8950" y="620688"/>
            <a:ext cx="840353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268" name="Rectangle 14"/>
          <p:cNvSpPr/>
          <p:nvPr/>
        </p:nvSpPr>
        <p:spPr>
          <a:xfrm>
            <a:off x="3124200" y="-866775"/>
            <a:ext cx="3581400" cy="772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49600" b="1" dirty="0">
                <a:solidFill>
                  <a:srgbClr val="6600FF"/>
                </a:solidFill>
                <a:latin typeface="Arial" panose="020B0604020202020204" pitchFamily="34" charset="0"/>
              </a:rPr>
              <a:t>x</a:t>
            </a:r>
            <a:endParaRPr sz="41300" b="1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8715" y="457200"/>
            <a:ext cx="9144000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None/>
            </a:pPr>
            <a:r>
              <a:rPr sz="3600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 tạo của </a:t>
            </a:r>
            <a:r>
              <a:rPr sz="3600" dirty="0">
                <a:solidFill>
                  <a:srgbClr val="0E0A5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 </a:t>
            </a:r>
            <a:r>
              <a:rPr sz="3600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sz="3600" dirty="0">
                <a:solidFill>
                  <a:srgbClr val="0E0A5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vi-VN" altLang="x-none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ồm có một nét 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xiên phải v</a:t>
            </a:r>
            <a:r>
              <a:rPr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nét xiên trái</a:t>
            </a:r>
            <a:endParaRPr sz="3600" dirty="0">
              <a:solidFill>
                <a:srgbClr val="0E0A5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Content Placeholder 2" descr="b0067ade5e832d2aefec8ee9bda50fdc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43800" y="5257800"/>
            <a:ext cx="2146300" cy="1630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28600"/>
            <a:ext cx="9144000" cy="7086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2" name="Picture 7" descr="18MOUS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-228600"/>
            <a:ext cx="43434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11" descr="Butterfly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11" descr="Butterfly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-152400"/>
            <a:ext cx="26670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12"/>
          <p:cNvSpPr/>
          <p:nvPr/>
        </p:nvSpPr>
        <p:spPr>
          <a:xfrm>
            <a:off x="381001" y="914400"/>
            <a:ext cx="2438400" cy="45078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700" b="1" i="0" u="none" strike="noStrike" kern="1200" cap="none" spc="0" normalizeH="0" baseline="0" noProof="0" dirty="0" smtClean="0">
                <a:ln w="11430"/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n-ea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352800" y="1295400"/>
            <a:ext cx="2362200" cy="37693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3900" b="1" i="0" u="none" strike="noStrike" kern="120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n-ea"/>
                <a:cs typeface="Arial" panose="020B0604020202020204" pitchFamily="34" charset="0"/>
              </a:rPr>
              <a:t>x</a:t>
            </a:r>
          </a:p>
        </p:txBody>
      </p:sp>
      <p:pic>
        <p:nvPicPr>
          <p:cNvPr id="20" name="Picture 2" descr="http://luyenchuanhduong.edu.vn/files/assets/chux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0" y="1638300"/>
            <a:ext cx="2667000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6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5"/>
          <p:cNvSpPr/>
          <p:nvPr/>
        </p:nvSpPr>
        <p:spPr>
          <a:xfrm>
            <a:off x="1828800" y="228600"/>
            <a:ext cx="5410200" cy="1600200"/>
          </a:xfrm>
          <a:prstGeom prst="horizontalScroll">
            <a:avLst>
              <a:gd name="adj" fmla="val 12500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13315" name="WordArt 8"/>
          <p:cNvSpPr>
            <a:spLocks noTextEdit="1"/>
          </p:cNvSpPr>
          <p:nvPr/>
        </p:nvSpPr>
        <p:spPr>
          <a:xfrm>
            <a:off x="2133600" y="533400"/>
            <a:ext cx="50292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en-US" sz="3600">
                <a:solidFill>
                  <a:srgbClr val="FF00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so sánh chữ s,x</a:t>
            </a:r>
          </a:p>
        </p:txBody>
      </p:sp>
      <p:pic>
        <p:nvPicPr>
          <p:cNvPr id="13316" name="Picture 18" descr="photo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76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19" descr="photo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76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5"/>
          <p:cNvSpPr txBox="1"/>
          <p:nvPr/>
        </p:nvSpPr>
        <p:spPr>
          <a:xfrm>
            <a:off x="4114800" y="838200"/>
            <a:ext cx="40386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sz="33600" b="1" dirty="0">
                <a:solidFill>
                  <a:srgbClr val="FF0000"/>
                </a:solidFill>
                <a:latin typeface="Arial" panose="020B0604020202020204" pitchFamily="34" charset="0"/>
              </a:rPr>
              <a:t>x</a:t>
            </a:r>
          </a:p>
          <a:p>
            <a:pPr marL="342900" indent="-342900" algn="ctr">
              <a:spcBef>
                <a:spcPct val="20000"/>
              </a:spcBef>
            </a:pPr>
            <a:r>
              <a:rPr sz="33600" b="1" dirty="0">
                <a:solidFill>
                  <a:srgbClr val="FF3300"/>
                </a:solidFill>
                <a:latin typeface=".VnAvant" pitchFamily="34" charset="0"/>
              </a:rPr>
              <a:t>e</a:t>
            </a:r>
            <a:r>
              <a:rPr sz="49300" b="1" dirty="0">
                <a:solidFill>
                  <a:srgbClr val="FF3300"/>
                </a:solidFill>
                <a:latin typeface=".VnAvant" pitchFamily="34" charset="0"/>
              </a:rPr>
              <a:t>  </a:t>
            </a:r>
            <a:r>
              <a:rPr sz="43100" b="1" dirty="0">
                <a:latin typeface=".VnAvant" pitchFamily="34" charset="0"/>
              </a:rPr>
              <a:t>c</a:t>
            </a:r>
            <a:r>
              <a:rPr sz="49300" b="1" dirty="0">
                <a:solidFill>
                  <a:srgbClr val="FF3300"/>
                </a:solidFill>
                <a:latin typeface=".VnAvant" pitchFamily="34" charset="0"/>
              </a:rPr>
              <a:t> </a:t>
            </a:r>
            <a:r>
              <a:rPr sz="43100" b="1" dirty="0">
                <a:latin typeface=".VnAvant" pitchFamily="34" charset="0"/>
              </a:rPr>
              <a:t>c</a:t>
            </a:r>
          </a:p>
        </p:txBody>
      </p:sp>
      <p:sp>
        <p:nvSpPr>
          <p:cNvPr id="11" name="Rectangle 6"/>
          <p:cNvSpPr txBox="1"/>
          <p:nvPr/>
        </p:nvSpPr>
        <p:spPr>
          <a:xfrm>
            <a:off x="1524000" y="685800"/>
            <a:ext cx="2895600" cy="6705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sz="33600" b="1" dirty="0">
                <a:solidFill>
                  <a:srgbClr val="0000FF"/>
                </a:solidFill>
                <a:cs typeface="Arial" panose="020B0604020202020204" pitchFamily="34" charset="0"/>
              </a:rPr>
              <a:t>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7200" y="1295400"/>
            <a:ext cx="8590915" cy="29229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7200" b="0" i="0" u="none" strike="noStrike" kern="1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Trò </a:t>
            </a:r>
            <a:r>
              <a:rPr kumimoji="0" lang="vi-VN" sz="72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chơi 1</a:t>
            </a:r>
            <a:r>
              <a:rPr kumimoji="0" lang="en-US" sz="72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: </a:t>
            </a:r>
            <a:r>
              <a:rPr kumimoji="0" lang="en-US" sz="54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Hãy</a:t>
            </a:r>
            <a:r>
              <a:rPr kumimoji="0" lang="en-US" sz="54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</a:t>
            </a:r>
            <a:r>
              <a:rPr kumimoji="0" lang="en-US" sz="54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chọn</a:t>
            </a:r>
            <a:r>
              <a:rPr kumimoji="0" lang="en-US" sz="54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</a:t>
            </a:r>
            <a:r>
              <a:rPr kumimoji="0" lang="en-US" sz="54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tôi</a:t>
            </a:r>
            <a:r>
              <a:rPr kumimoji="0" lang="en-US" sz="54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Cách</a:t>
            </a:r>
            <a:r>
              <a:rPr kumimoji="0" lang="en-US" sz="40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</a:t>
            </a:r>
            <a:r>
              <a:rPr kumimoji="0" lang="en-US" sz="40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chơi</a:t>
            </a:r>
            <a:r>
              <a:rPr kumimoji="0" lang="en-US" sz="40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: </a:t>
            </a:r>
            <a:r>
              <a:rPr kumimoji="0" lang="fr-FR" sz="2400" b="0" i="0" u="none" strike="noStrike" kern="120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fr-FR" sz="2400" b="0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chia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bạn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rổ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rổ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s, x khi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alt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vi-VN" alt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sẽ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alt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vi-VN" alt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phát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âm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hoặc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cấu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trẻ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giơ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thẻ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lên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phát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âm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1066800" y="1676400"/>
            <a:ext cx="7629525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altLang="en-US" sz="4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2: Hãy chọn đúng tôi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\Downloads\hình ảnh về quê hương\hoa-sen-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676400"/>
            <a:ext cx="58674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5"/>
          <p:cNvSpPr/>
          <p:nvPr/>
        </p:nvSpPr>
        <p:spPr>
          <a:xfrm>
            <a:off x="2743200" y="381000"/>
            <a:ext cx="3622675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hoa ...en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18438" name="Picture 6" descr="Butterfly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104775"/>
            <a:ext cx="20574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Rectangle 10"/>
          <p:cNvSpPr/>
          <p:nvPr/>
        </p:nvSpPr>
        <p:spPr>
          <a:xfrm>
            <a:off x="2286000" y="5287963"/>
            <a:ext cx="13716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endParaRPr lang="en-US" altLang="en-US" sz="9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8441" name="TextBox 1"/>
          <p:cNvSpPr txBox="1"/>
          <p:nvPr/>
        </p:nvSpPr>
        <p:spPr>
          <a:xfrm>
            <a:off x="4800600" y="5287963"/>
            <a:ext cx="1389063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42" name="TextBox 2"/>
          <p:cNvSpPr txBox="1"/>
          <p:nvPr/>
        </p:nvSpPr>
        <p:spPr>
          <a:xfrm>
            <a:off x="3276600" y="5410200"/>
            <a:ext cx="197167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en-US" dirty="0">
                <a:latin typeface="Arial" panose="020B0604020202020204" pitchFamily="34" charset="0"/>
              </a:rPr>
              <a:t>hay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225 -0.76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3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6" descr="Butterfly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104775"/>
            <a:ext cx="2057400" cy="149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Rectangle 10"/>
          <p:cNvSpPr/>
          <p:nvPr/>
        </p:nvSpPr>
        <p:spPr>
          <a:xfrm>
            <a:off x="2667000" y="152400"/>
            <a:ext cx="39624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tre ...anh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19463" name="Picture 2" descr="http://data.inet.vn/userfiles/image/bieu-tuong-cay-tre-trong-phong-thu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00200"/>
            <a:ext cx="84582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Rectangle 1"/>
          <p:cNvSpPr/>
          <p:nvPr/>
        </p:nvSpPr>
        <p:spPr>
          <a:xfrm>
            <a:off x="2362200" y="5178425"/>
            <a:ext cx="1004888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9465" name="Rectangle 2"/>
          <p:cNvSpPr/>
          <p:nvPr/>
        </p:nvSpPr>
        <p:spPr>
          <a:xfrm>
            <a:off x="3348038" y="5465763"/>
            <a:ext cx="1550987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hay</a:t>
            </a:r>
            <a:endParaRPr lang="en-US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84725" y="5178425"/>
            <a:ext cx="1074738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-0.08194 -0.780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-3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7" descr="Butterfly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04775"/>
            <a:ext cx="2362200" cy="164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Rectangle 10"/>
          <p:cNvSpPr/>
          <p:nvPr/>
        </p:nvSpPr>
        <p:spPr>
          <a:xfrm>
            <a:off x="2362200" y="381000"/>
            <a:ext cx="44196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...ườn núi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Rectangle 11"/>
          <p:cNvSpPr/>
          <p:nvPr/>
        </p:nvSpPr>
        <p:spPr>
          <a:xfrm>
            <a:off x="2667000" y="5248275"/>
            <a:ext cx="9906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endParaRPr lang="en-US" altLang="en-US" sz="9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pic>
        <p:nvPicPr>
          <p:cNvPr id="20488" name="Picture 4" descr="http://static9.nguyentandung.org/files/2013/05/dinh-deo-viet-nam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500" y="1524000"/>
            <a:ext cx="6629400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TextBox 1"/>
          <p:cNvSpPr txBox="1"/>
          <p:nvPr/>
        </p:nvSpPr>
        <p:spPr>
          <a:xfrm>
            <a:off x="3657600" y="5486400"/>
            <a:ext cx="1905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x-none" dirty="0">
                <a:latin typeface="Arial" panose="020B0604020202020204" pitchFamily="34" charset="0"/>
              </a:rPr>
              <a:t>hay</a:t>
            </a:r>
            <a:endParaRPr dirty="0">
              <a:latin typeface="Arial" panose="020B0604020202020204" pitchFamily="34" charset="0"/>
            </a:endParaRPr>
          </a:p>
        </p:txBody>
      </p:sp>
      <p:sp>
        <p:nvSpPr>
          <p:cNvPr id="20490" name="Rectangle 2"/>
          <p:cNvSpPr/>
          <p:nvPr/>
        </p:nvSpPr>
        <p:spPr>
          <a:xfrm>
            <a:off x="5124450" y="5248275"/>
            <a:ext cx="1074738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02291 -0.75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-3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6" descr="Butterfly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104775"/>
            <a:ext cx="20574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Rectangle 9"/>
          <p:cNvSpPr/>
          <p:nvPr/>
        </p:nvSpPr>
        <p:spPr>
          <a:xfrm>
            <a:off x="2514600" y="5029200"/>
            <a:ext cx="1004888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endParaRPr lang="en-US" altLang="en-US" sz="9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Rectangle 10"/>
          <p:cNvSpPr/>
          <p:nvPr/>
        </p:nvSpPr>
        <p:spPr>
          <a:xfrm>
            <a:off x="2133600" y="152400"/>
            <a:ext cx="4953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...óm làng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62468" name="Picture 4" descr="http://moduc.quangngai.gov.vn/items/cms/image/lang%20que%20mo%20duc%20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1524000"/>
            <a:ext cx="3962400" cy="3657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70" name="Picture 6" descr="http://ashui.com/mag/images/stories/200810/lang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1905001"/>
            <a:ext cx="4114800" cy="2667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514" name="Rectangle 1"/>
          <p:cNvSpPr/>
          <p:nvPr/>
        </p:nvSpPr>
        <p:spPr>
          <a:xfrm>
            <a:off x="3519488" y="5313363"/>
            <a:ext cx="1550987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x-none" dirty="0">
                <a:solidFill>
                  <a:srgbClr val="000000"/>
                </a:solidFill>
                <a:latin typeface="Arial" panose="020B0604020202020204" pitchFamily="34" charset="0"/>
              </a:rPr>
              <a:t>hay</a:t>
            </a:r>
            <a:endParaRPr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70450" y="4930775"/>
            <a:ext cx="9350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6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07407E-6 L -0.2658 -0.743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-3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s 4"/>
          <p:cNvSpPr/>
          <p:nvPr/>
        </p:nvSpPr>
        <p:spPr>
          <a:xfrm>
            <a:off x="339090" y="1251585"/>
            <a:ext cx="8531860" cy="33013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Trò chơi 2: Tìm nh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Cách chơi: Cô có 3 ngôi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mang chữ cái 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s, x, g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trẻ vừa đi vừa hát  khi có hiệu lệnh tìm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,bạn n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 có thẻ chữ n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 phải về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có chữ cái tương ứng .</a:t>
            </a:r>
            <a:endParaRPr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Luật chơi: 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Bạn n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về sai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phải nhảy lò cò</a:t>
            </a:r>
            <a:endParaRPr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vi-V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26619" y="1600200"/>
            <a:ext cx="57695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hát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“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Điều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đó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phụ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thuộc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hành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động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của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bạn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endParaRPr lang="en-US" sz="36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73380" y="271307"/>
            <a:ext cx="45720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Ổn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định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Untitled Projec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38151" y="36707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7635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6" name="suction.wav"/>
          </p:stSnd>
        </p:sndAc>
      </p:transition>
    </mc:Choice>
    <mc:Fallback>
      <p:transition spd="slow">
        <p:fade/>
        <p:sndAc>
          <p:stSnd>
            <p:snd r:embed="rId4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20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utterfly_87je9ydn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85" y="111760"/>
            <a:ext cx="8461375" cy="6531610"/>
          </a:xfrm>
          <a:prstGeom prst="rect">
            <a:avLst/>
          </a:prstGeom>
        </p:spPr>
      </p:pic>
      <p:sp>
        <p:nvSpPr>
          <p:cNvPr id="2" name="Diamond 1"/>
          <p:cNvSpPr/>
          <p:nvPr/>
        </p:nvSpPr>
        <p:spPr>
          <a:xfrm>
            <a:off x="1804035" y="2503170"/>
            <a:ext cx="5897245" cy="1306830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latin typeface="Edwardian Script ITC" panose="030303020407070D0804" charset="0"/>
                <a:cs typeface="Edwardian Script ITC" panose="030303020407070D0804" charset="0"/>
              </a:rPr>
              <a:t>The end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3072" y="4038600"/>
            <a:ext cx="8403530" cy="200054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it-IT" sz="8800" b="1" kern="10" dirty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it-IT" sz="8800" b="1" kern="10" dirty="0" smtClean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s</a:t>
            </a:r>
            <a:r>
              <a:rPr kumimoji="0" lang="it-IT" sz="8800" b="1" i="0" u="none" strike="noStrike" kern="10" cap="none" spc="0" normalizeH="0" baseline="0" noProof="0" dirty="0" smtClean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uLnTx/>
                <a:uFillTx/>
                <a:latin typeface=".VnAvant" panose="020B7200000000000000" pitchFamily="34" charset="0"/>
                <a:cs typeface="Times New Roman" panose="02020603050405020304" pitchFamily="18" charset="0"/>
              </a:rPr>
              <a:t>ãng</a:t>
            </a:r>
            <a:r>
              <a:rPr kumimoji="0" lang="it-IT" sz="8800" b="1" i="0" u="none" strike="noStrike" kern="10" cap="none" spc="0" normalizeH="0" noProof="0" dirty="0" smtClean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uLnTx/>
                <a:uFillTx/>
                <a:latin typeface=".VnAvant" panose="020B7200000000000000" pitchFamily="34" charset="0"/>
                <a:cs typeface="Times New Roman" panose="02020603050405020304" pitchFamily="18" charset="0"/>
              </a:rPr>
              <a:t> biÓn</a:t>
            </a:r>
            <a:endParaRPr kumimoji="0" lang="en-US" sz="8800" b="1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Admin\Desktop\bien-do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0"/>
            <a:ext cx="7710475" cy="449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/>
          <p:nvPr/>
        </p:nvSpPr>
        <p:spPr>
          <a:xfrm>
            <a:off x="4419600" y="4800600"/>
            <a:ext cx="830263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100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 </a:t>
            </a:r>
            <a:endParaRPr sz="100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981200" y="5287963"/>
            <a:ext cx="9144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Arial" panose="020B0604020202020204" pitchFamily="34" charset="0"/>
              </a:rPr>
              <a:t>o</a:t>
            </a:r>
          </a:p>
        </p:txBody>
      </p:sp>
      <p:sp>
        <p:nvSpPr>
          <p:cNvPr id="8" name="Rectangle 5"/>
          <p:cNvSpPr/>
          <p:nvPr/>
        </p:nvSpPr>
        <p:spPr>
          <a:xfrm>
            <a:off x="6934200" y="5287963"/>
            <a:ext cx="9144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.VnAvant" panose="020B7200000000000000" pitchFamily="34" charset="0"/>
              </a:rPr>
              <a:t>n</a:t>
            </a:r>
          </a:p>
        </p:txBody>
      </p:sp>
      <p:sp>
        <p:nvSpPr>
          <p:cNvPr id="14343" name="Rectangle 5"/>
          <p:cNvSpPr/>
          <p:nvPr/>
        </p:nvSpPr>
        <p:spPr>
          <a:xfrm>
            <a:off x="2819400" y="5257800"/>
            <a:ext cx="838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4344" name="Rectangle 5"/>
          <p:cNvSpPr/>
          <p:nvPr/>
        </p:nvSpPr>
        <p:spPr>
          <a:xfrm>
            <a:off x="1143000" y="5287963"/>
            <a:ext cx="9144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14345" name="Rectangle 5"/>
          <p:cNvSpPr/>
          <p:nvPr/>
        </p:nvSpPr>
        <p:spPr>
          <a:xfrm>
            <a:off x="5181600" y="5334000"/>
            <a:ext cx="9144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3" name="Rectangle 5"/>
          <p:cNvSpPr/>
          <p:nvPr/>
        </p:nvSpPr>
        <p:spPr>
          <a:xfrm>
            <a:off x="3581400" y="5287963"/>
            <a:ext cx="838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cs typeface="Arial" panose="020B0604020202020204" pitchFamily="34" charset="0"/>
              </a:rPr>
              <a:t>g</a:t>
            </a:r>
          </a:p>
        </p:txBody>
      </p:sp>
      <p:sp>
        <p:nvSpPr>
          <p:cNvPr id="5129" name="Rectangle 18"/>
          <p:cNvSpPr/>
          <p:nvPr/>
        </p:nvSpPr>
        <p:spPr>
          <a:xfrm rot="990933">
            <a:off x="4933950" y="3989388"/>
            <a:ext cx="519113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Rectangle 17"/>
          <p:cNvSpPr/>
          <p:nvPr/>
        </p:nvSpPr>
        <p:spPr>
          <a:xfrm rot="990933">
            <a:off x="6750050" y="4067175"/>
            <a:ext cx="415925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pic>
        <p:nvPicPr>
          <p:cNvPr id="5131" name="Picture 3" descr="C:\Users\Admin\Desktop\bien-do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Rectangle 5"/>
          <p:cNvSpPr/>
          <p:nvPr/>
        </p:nvSpPr>
        <p:spPr>
          <a:xfrm>
            <a:off x="6019800" y="5411788"/>
            <a:ext cx="6858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8800" b="1" dirty="0">
                <a:solidFill>
                  <a:srgbClr val="6600FF"/>
                </a:solidFill>
                <a:latin typeface="Arial" panose="020B0604020202020204" pitchFamily="34" charset="0"/>
              </a:rPr>
              <a:t>i</a:t>
            </a:r>
          </a:p>
        </p:txBody>
      </p:sp>
      <p:sp>
        <p:nvSpPr>
          <p:cNvPr id="25" name="Rectangle 18"/>
          <p:cNvSpPr/>
          <p:nvPr/>
        </p:nvSpPr>
        <p:spPr>
          <a:xfrm rot="990933">
            <a:off x="2328863" y="4540250"/>
            <a:ext cx="519112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26" name="Rectangle 5"/>
          <p:cNvSpPr/>
          <p:nvPr/>
        </p:nvSpPr>
        <p:spPr>
          <a:xfrm>
            <a:off x="6324600" y="5411788"/>
            <a:ext cx="8382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8800" b="1" dirty="0">
                <a:solidFill>
                  <a:srgbClr val="6600FF"/>
                </a:solidFill>
                <a:latin typeface=".VnAvant" pitchFamily="34" charset="0"/>
              </a:rPr>
              <a:t>ể</a:t>
            </a:r>
            <a:endParaRPr sz="8800" b="1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3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343" grpId="0"/>
      <p:bldP spid="14344" grpId="0"/>
      <p:bldP spid="14344" grpId="1"/>
      <p:bldP spid="14345" grpId="0"/>
      <p:bldP spid="13" grpId="0"/>
      <p:bldP spid="19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8950" y="620688"/>
            <a:ext cx="840353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148" name="Rectangle 14"/>
          <p:cNvSpPr/>
          <p:nvPr/>
        </p:nvSpPr>
        <p:spPr>
          <a:xfrm>
            <a:off x="2667000" y="990600"/>
            <a:ext cx="4572000" cy="538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34400" b="1" dirty="0">
                <a:solidFill>
                  <a:srgbClr val="6600FF"/>
                </a:solidFill>
                <a:latin typeface="Arial" panose="020B0604020202020204" pitchFamily="34" charset="0"/>
              </a:rPr>
              <a:t>S</a:t>
            </a:r>
          </a:p>
        </p:txBody>
      </p:sp>
      <p:pic>
        <p:nvPicPr>
          <p:cNvPr id="6" name="Content Placeholder 5" descr="8b642edc5a1c77a0477eee93394e252d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09410" y="0"/>
            <a:ext cx="2434590" cy="1468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8950" y="620688"/>
            <a:ext cx="840353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172" name="Rectangle 14"/>
          <p:cNvSpPr/>
          <p:nvPr/>
        </p:nvSpPr>
        <p:spPr>
          <a:xfrm>
            <a:off x="2667000" y="990600"/>
            <a:ext cx="4572000" cy="538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34400" b="1" dirty="0">
                <a:solidFill>
                  <a:srgbClr val="6600FF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09600" y="609600"/>
            <a:ext cx="80010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None/>
            </a:pPr>
            <a:r>
              <a:rPr sz="3200" dirty="0">
                <a:solidFill>
                  <a:srgbClr val="0E0A5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Cấu tạo của chữ s: Có 1 nét cong trái phía trên liền mạch với 1 nét cong phải phía dưới.</a:t>
            </a:r>
            <a:endParaRPr sz="3200" dirty="0">
              <a:solidFill>
                <a:srgbClr val="0E0A5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Content Placeholder 2" descr="b0067ade5e832d2aefec8ee9bda50fdc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81800" y="5046345"/>
            <a:ext cx="2261235" cy="1849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28600"/>
            <a:ext cx="9144000" cy="7086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96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" y="381000"/>
            <a:ext cx="3048000" cy="4648200"/>
          </a:xfrm>
          <a:prstGeom prst="rect">
            <a:avLst/>
          </a:prstGeom>
          <a:solidFill>
            <a:srgbClr val="F8F8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altLang="en-US" sz="413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00400" y="1143000"/>
            <a:ext cx="2895600" cy="3886200"/>
          </a:xfrm>
          <a:prstGeom prst="rect">
            <a:avLst/>
          </a:prstGeom>
          <a:solidFill>
            <a:srgbClr val="F8F8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altLang="en-US" sz="23900" b="1" i="0" u="none" strike="noStrike" kern="1200" cap="none" spc="0" normalizeH="0" baseline="0" noProof="0" dirty="0">
                <a:ln>
                  <a:noFill/>
                </a:ln>
                <a:solidFill>
                  <a:srgbClr val="0E0A5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</a:t>
            </a:r>
            <a:endParaRPr kumimoji="0" lang="en-US" altLang="en-US" sz="23900" b="1" i="0" u="none" strike="noStrike" kern="1200" cap="none" spc="0" normalizeH="0" baseline="0" noProof="0" dirty="0">
              <a:ln>
                <a:noFill/>
              </a:ln>
              <a:solidFill>
                <a:srgbClr val="0E0A5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.Vn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96000" y="1143000"/>
            <a:ext cx="2971800" cy="3886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6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4" name="Picture 10" descr="http://luyenchuanhduong.edu.vn/files/assets/ch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1447800"/>
            <a:ext cx="28194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Admin\Desktop\lốc xoá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-9378"/>
            <a:ext cx="7620000" cy="463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14"/>
          <p:cNvSpPr/>
          <p:nvPr/>
        </p:nvSpPr>
        <p:spPr>
          <a:xfrm>
            <a:off x="1905000" y="4581770"/>
            <a:ext cx="57912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8800" b="1" dirty="0" err="1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lèc</a:t>
            </a:r>
            <a:r>
              <a:rPr lang="en-US" sz="8800" b="1" dirty="0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8800" b="1" dirty="0" err="1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xo¸y</a:t>
            </a:r>
            <a:endParaRPr sz="8800" b="1" dirty="0">
              <a:solidFill>
                <a:srgbClr val="66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C:\Users\Admin\Desktop\lốc xoá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0"/>
            <a:ext cx="8001000" cy="486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14"/>
          <p:cNvSpPr/>
          <p:nvPr/>
        </p:nvSpPr>
        <p:spPr>
          <a:xfrm>
            <a:off x="2362200" y="4934744"/>
            <a:ext cx="7620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 smtClean="0">
                <a:solidFill>
                  <a:srgbClr val="6600FF"/>
                </a:solidFill>
                <a:latin typeface=".VnAvant" panose="020B7200000000000000" pitchFamily="34" charset="0"/>
              </a:rPr>
              <a:t>l</a:t>
            </a:r>
            <a:endParaRPr sz="8800" b="1" dirty="0">
              <a:solidFill>
                <a:srgbClr val="6600FF"/>
              </a:solidFill>
              <a:latin typeface=".VnAvant" panose="020B7200000000000000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88194" y="4934744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«</a:t>
            </a:r>
            <a:endParaRPr sz="8800" b="1" dirty="0">
              <a:solidFill>
                <a:srgbClr val="6600FF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47263" y="4979247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c</a:t>
            </a:r>
          </a:p>
        </p:txBody>
      </p:sp>
      <p:sp>
        <p:nvSpPr>
          <p:cNvPr id="6" name="Rectangle 5"/>
          <p:cNvSpPr/>
          <p:nvPr/>
        </p:nvSpPr>
        <p:spPr>
          <a:xfrm>
            <a:off x="4609242" y="4979247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x</a:t>
            </a:r>
          </a:p>
        </p:txBody>
      </p:sp>
      <p:sp>
        <p:nvSpPr>
          <p:cNvPr id="7" name="Rectangle 18"/>
          <p:cNvSpPr/>
          <p:nvPr/>
        </p:nvSpPr>
        <p:spPr>
          <a:xfrm rot="990933">
            <a:off x="6350138" y="4054159"/>
            <a:ext cx="519112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18"/>
          <p:cNvSpPr/>
          <p:nvPr/>
        </p:nvSpPr>
        <p:spPr>
          <a:xfrm rot="990933">
            <a:off x="3288030" y="4001029"/>
            <a:ext cx="519112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59257" y="4990868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o</a:t>
            </a:r>
          </a:p>
        </p:txBody>
      </p:sp>
      <p:sp>
        <p:nvSpPr>
          <p:cNvPr id="10" name="Rectangle 9"/>
          <p:cNvSpPr/>
          <p:nvPr/>
        </p:nvSpPr>
        <p:spPr>
          <a:xfrm>
            <a:off x="6684152" y="4979247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y</a:t>
            </a:r>
          </a:p>
        </p:txBody>
      </p:sp>
      <p:sp>
        <p:nvSpPr>
          <p:cNvPr id="12" name="Rectangle 14"/>
          <p:cNvSpPr/>
          <p:nvPr/>
        </p:nvSpPr>
        <p:spPr>
          <a:xfrm>
            <a:off x="5959681" y="4979247"/>
            <a:ext cx="930063" cy="144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a</a:t>
            </a:r>
            <a:endParaRPr sz="8800" dirty="0">
              <a:latin typeface=".VnAvant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6" grpId="1"/>
      <p:bldP spid="7" grpId="0"/>
      <p:bldP spid="8" grpId="0"/>
      <p:bldP spid="9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213</Words>
  <Application>Microsoft Office PowerPoint</Application>
  <PresentationFormat>On-screen Show (4:3)</PresentationFormat>
  <Paragraphs>75</Paragraphs>
  <Slides>20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 Unicode MS</vt:lpstr>
      <vt:lpstr>.VnArial</vt:lpstr>
      <vt:lpstr>.VnAvant</vt:lpstr>
      <vt:lpstr>.VnBlack</vt:lpstr>
      <vt:lpstr>Arial</vt:lpstr>
      <vt:lpstr>Calibri</vt:lpstr>
      <vt:lpstr>Century Gothic</vt:lpstr>
      <vt:lpstr>Edwardian Script ITC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Nguyen Duc Thuan</dc:creator>
  <cp:lastModifiedBy>Windows User</cp:lastModifiedBy>
  <cp:revision>213</cp:revision>
  <dcterms:created xsi:type="dcterms:W3CDTF">2002-01-03T22:32:17Z</dcterms:created>
  <dcterms:modified xsi:type="dcterms:W3CDTF">2022-04-26T00:42:35Z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0457E2D5B6D948EB9564B6CA0472FD92</vt:lpwstr>
  </property>
  <property fmtid="{D5CDD505-2E9C-101B-9397-08002B2CF9AE}" pid="3" name="KSOProductBuildVer">
    <vt:lpwstr>1033-11.2.0.10463</vt:lpwstr>
  </property>
</Properties>
</file>