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308" r:id="rId3"/>
    <p:sldId id="307" r:id="rId4"/>
    <p:sldId id="257" r:id="rId5"/>
    <p:sldId id="310" r:id="rId6"/>
    <p:sldId id="311" r:id="rId7"/>
    <p:sldId id="312" r:id="rId8"/>
    <p:sldId id="313" r:id="rId9"/>
    <p:sldId id="314" r:id="rId10"/>
    <p:sldId id="315" r:id="rId11"/>
    <p:sldId id="323" r:id="rId12"/>
    <p:sldId id="324" r:id="rId13"/>
    <p:sldId id="298" r:id="rId14"/>
    <p:sldId id="316" r:id="rId15"/>
    <p:sldId id="317" r:id="rId16"/>
    <p:sldId id="318" r:id="rId17"/>
    <p:sldId id="319" r:id="rId18"/>
    <p:sldId id="320" r:id="rId19"/>
    <p:sldId id="285" r:id="rId20"/>
    <p:sldId id="321" r:id="rId21"/>
    <p:sldId id="28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75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72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dmin\Desktop\New%20folder\H&#272;TH%20V&#7869;%20&#273;&#7891;%20d&#249;ng%20h&#7885;c%20t&#7853;p%20l&#7899;p%201\H&#272;TH%20V&#7869;%20&#273;&#7891;%20d&#249;ng%20h&#7885;c%20t&#7853;p%20l&#7899;p%201\nhac\Nh&#7919;ng%20B&#7843;n%20Nh&#7841;c%20Kh&#244;ng%20L&#7901;i%20Nh&#7865;%20Nh&#224;ng%20Th&#432;%20Th&#225;i%20Hay%20Nh&#7845;t%20Mp3%20-Nhac.vn.mp3" TargetMode="External"/><Relationship Id="rId1" Type="http://schemas.microsoft.com/office/2007/relationships/media" Target="file:///C:\Users\Admin\Desktop\New%20folder\H&#272;TH%20V&#7869;%20&#273;&#7891;%20d&#249;ng%20h&#7885;c%20t&#7853;p%20l&#7899;p%201\H&#272;TH%20V&#7869;%20&#273;&#7891;%20d&#249;ng%20h&#7885;c%20t&#7853;p%20l&#7899;p%201\nhac\Nh&#7919;ng%20B&#7843;n%20Nh&#7841;c%20Kh&#244;ng%20L&#7901;i%20Nh&#7865;%20Nh&#224;ng%20Th&#432;%20Th&#225;i%20Hay%20Nh&#7845;t%20Mp3%20-Nhac.vn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dmin\Desktop\New%20folder\H&#272;TH%20V&#7869;%20&#273;&#7891;%20d&#249;ng%20h&#7885;c%20t&#7853;p%20l&#7899;p%201\H&#272;TH%20V&#7869;%20&#273;&#7891;%20d&#249;ng%20h&#7885;c%20t&#7853;p%20l&#7899;p%201\nhac\Em%20Y&#234;u%20Tr&#432;&#7901;ng%20Em%20-%20CLB%20H&#7885;a%20Mi%20-%20Nhac.vn.mp3" TargetMode="External"/><Relationship Id="rId1" Type="http://schemas.microsoft.com/office/2007/relationships/media" Target="file:///C:\Users\Admin\Desktop\New%20folder\H&#272;TH%20V&#7869;%20&#273;&#7891;%20d&#249;ng%20h&#7885;c%20t&#7853;p%20l&#7899;p%201\H&#272;TH%20V&#7869;%20&#273;&#7891;%20d&#249;ng%20h&#7885;c%20t&#7853;p%20l&#7899;p%201\nhac\Em%20Y&#234;u%20Tr&#432;&#7901;ng%20Em%20-%20CLB%20H&#7885;a%20Mi%20-%20Nhac.vn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dmin\Desktop\New%20folder\H&#272;TH%20V&#7869;%20&#273;&#7891;%20d&#249;ng%20h&#7885;c%20t&#7853;p%20l&#7899;p%201\H&#272;TH%20V&#7869;%20&#273;&#7891;%20d&#249;ng%20h&#7885;c%20t&#7853;p%20l&#7899;p%201\nhac\B&#7843;o%20An%20&#8211;%20T&#7841;m%20Bi&#7879;t%20B&#250;p%20B&#234;.mp3" TargetMode="External"/><Relationship Id="rId1" Type="http://schemas.microsoft.com/office/2007/relationships/media" Target="file:///C:\Users\Admin\Desktop\New%20folder\H&#272;TH%20V&#7869;%20&#273;&#7891;%20d&#249;ng%20h&#7885;c%20t&#7853;p%20l&#7899;p%201\H&#272;TH%20V&#7869;%20&#273;&#7891;%20d&#249;ng%20h&#7885;c%20t&#7853;p%20l&#7899;p%201\nhac\B&#7843;o%20An%20&#8211;%20T&#7841;m%20Bi&#7879;t%20B&#250;p%20B&#234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2819400"/>
            <a:ext cx="59121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HOẠT ĐỘNG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TẠO HÌNH</a:t>
            </a:r>
            <a:endParaRPr lang="en-US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3352800"/>
            <a:ext cx="74880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VẼ ĐỒ DÙNG HỌC TẬP LỚP 1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287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7800" y="25146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7200" b="1" dirty="0" smtClean="0">
                <a:solidFill>
                  <a:srgbClr val="0070C0"/>
                </a:solidFill>
                <a:latin typeface=".VnAvant" pitchFamily="34" charset="0"/>
              </a:rPr>
              <a:t>TÈy</a:t>
            </a:r>
            <a:endParaRPr lang="en-US" sz="72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image_460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609600"/>
            <a:ext cx="3810000" cy="53244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0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38200"/>
            <a:ext cx="4463734" cy="4495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29200" y="2286000"/>
            <a:ext cx="41056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8000" b="1" dirty="0" smtClean="0">
                <a:solidFill>
                  <a:srgbClr val="0070C0"/>
                </a:solidFill>
                <a:latin typeface=".VnAvant" pitchFamily="34" charset="0"/>
              </a:rPr>
              <a:t>C¸i kÐo</a:t>
            </a:r>
            <a:endParaRPr lang="en-US" sz="8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_13129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609600"/>
            <a:ext cx="4191000" cy="48768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038389" y="2286000"/>
            <a:ext cx="41056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8000" b="1" dirty="0" smtClean="0">
                <a:solidFill>
                  <a:srgbClr val="0070C0"/>
                </a:solidFill>
                <a:latin typeface=".VnAvant" pitchFamily="34" charset="0"/>
              </a:rPr>
              <a:t>Hép bót</a:t>
            </a:r>
            <a:endParaRPr lang="en-US" sz="8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431" y="381000"/>
            <a:ext cx="91005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r>
              <a:rPr lang="vi-V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, Phương pháp, hình thức tổ chức: 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1371600"/>
            <a:ext cx="6477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i="1" dirty="0" smtClean="0">
                <a:solidFill>
                  <a:srgbClr val="7030A0"/>
                </a:solidFill>
              </a:rPr>
              <a:t>*  </a:t>
            </a:r>
            <a:r>
              <a:rPr lang="vi-VN" sz="4000" b="1" i="1" dirty="0" smtClean="0">
                <a:solidFill>
                  <a:srgbClr val="7030A0"/>
                </a:solidFill>
              </a:rPr>
              <a:t>Hướng dẫn tập thể:</a:t>
            </a:r>
            <a:endParaRPr lang="vi-VN" sz="3600" b="1" i="1" dirty="0" smtClean="0">
              <a:solidFill>
                <a:srgbClr val="7030A0"/>
              </a:solidFill>
            </a:endParaRPr>
          </a:p>
          <a:p>
            <a:r>
              <a:rPr lang="vi-VN" sz="3600" dirty="0" smtClean="0">
                <a:solidFill>
                  <a:srgbClr val="002060"/>
                </a:solidFill>
              </a:rPr>
              <a:t>Cô cho trẻ quan sát một số bức tranh về đồ dùng học tập lớp 1.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04800"/>
            <a:ext cx="8077200" cy="59463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y-20clipart-il_570xN.365276058_n96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28599"/>
            <a:ext cx="7772400" cy="61770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28601"/>
            <a:ext cx="7467600" cy="592077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3716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i="1" dirty="0" smtClean="0">
                <a:solidFill>
                  <a:srgbClr val="7030A0"/>
                </a:solidFill>
              </a:rPr>
              <a:t>* Hướng dẫn cá nhân:</a:t>
            </a:r>
          </a:p>
          <a:p>
            <a:r>
              <a:rPr lang="vi-VN" sz="4000" dirty="0" smtClean="0">
                <a:solidFill>
                  <a:srgbClr val="002060"/>
                </a:solidFill>
              </a:rPr>
              <a:t>Cô hỏi trẻ ý tưởng của mình và khuyến khích trẻ sử dụng các nguyên vật liệu mở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62200" y="1600200"/>
            <a:ext cx="5606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thực hiện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2590800"/>
            <a:ext cx="632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2060"/>
                </a:solidFill>
              </a:rPr>
              <a:t>( Cô bao quát và hướng dẫn trẻ thực hiện ý tưởng của mình)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5" name="Những Bản Nhạc Không Lời Nhẹ Nhàng Thư Thái Hay Nhất Mp3 -Nhac.v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24400" y="41148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736" y="1752600"/>
            <a:ext cx="83928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Trưng bày và nhận xét</a:t>
            </a:r>
          </a:p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sản phẩm</a:t>
            </a:r>
            <a:endParaRPr lang="en-US" sz="72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76200"/>
            <a:ext cx="3515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I.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Mục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đích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yêu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cầu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33400"/>
            <a:ext cx="82296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>
                <a:solidFill>
                  <a:srgbClr val="FF0000"/>
                </a:solidFill>
              </a:rPr>
              <a:t>1.Kiến </a:t>
            </a:r>
            <a:r>
              <a:rPr lang="en-US" sz="2700" dirty="0" err="1" smtClean="0">
                <a:solidFill>
                  <a:srgbClr val="FF0000"/>
                </a:solidFill>
              </a:rPr>
              <a:t>thức</a:t>
            </a:r>
            <a:r>
              <a:rPr lang="en-US" sz="27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700" dirty="0" smtClean="0">
                <a:solidFill>
                  <a:srgbClr val="0070C0"/>
                </a:solidFill>
              </a:rPr>
              <a:t>-</a:t>
            </a:r>
            <a:r>
              <a:rPr lang="en-US" sz="2700" dirty="0" err="1" smtClean="0">
                <a:solidFill>
                  <a:srgbClr val="0070C0"/>
                </a:solidFill>
              </a:rPr>
              <a:t>Trẻ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biết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vẽ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những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đồ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dùng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học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tập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của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lớp</a:t>
            </a:r>
            <a:r>
              <a:rPr lang="en-US" sz="2700" dirty="0" smtClean="0">
                <a:solidFill>
                  <a:srgbClr val="0070C0"/>
                </a:solidFill>
              </a:rPr>
              <a:t> 1</a:t>
            </a:r>
          </a:p>
          <a:p>
            <a:r>
              <a:rPr lang="en-US" sz="2700" dirty="0" smtClean="0">
                <a:solidFill>
                  <a:srgbClr val="0070C0"/>
                </a:solidFill>
              </a:rPr>
              <a:t>- </a:t>
            </a:r>
            <a:r>
              <a:rPr lang="en-US" sz="2700" dirty="0" err="1" smtClean="0">
                <a:solidFill>
                  <a:srgbClr val="0070C0"/>
                </a:solidFill>
              </a:rPr>
              <a:t>Trẻ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nhận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biết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được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một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số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đồ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dùng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học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tập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khi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vào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học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lớp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một</a:t>
            </a:r>
            <a:endParaRPr lang="en-US" sz="2700" dirty="0" smtClean="0">
              <a:solidFill>
                <a:srgbClr val="0070C0"/>
              </a:solidFill>
            </a:endParaRPr>
          </a:p>
          <a:p>
            <a:r>
              <a:rPr lang="en-US" sz="2700" dirty="0" smtClean="0">
                <a:solidFill>
                  <a:srgbClr val="FF0000"/>
                </a:solidFill>
              </a:rPr>
              <a:t>2.Kỹ </a:t>
            </a:r>
            <a:r>
              <a:rPr lang="en-US" sz="2700" dirty="0" err="1" smtClean="0">
                <a:solidFill>
                  <a:srgbClr val="FF0000"/>
                </a:solidFill>
              </a:rPr>
              <a:t>năng</a:t>
            </a:r>
            <a:r>
              <a:rPr lang="en-US" sz="27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700" dirty="0" smtClean="0">
                <a:solidFill>
                  <a:srgbClr val="0070C0"/>
                </a:solidFill>
              </a:rPr>
              <a:t>- </a:t>
            </a:r>
            <a:r>
              <a:rPr lang="en-US" sz="2700" dirty="0" err="1" smtClean="0">
                <a:solidFill>
                  <a:srgbClr val="0070C0"/>
                </a:solidFill>
              </a:rPr>
              <a:t>Trẻ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biết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phối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hợp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các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đường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nét</a:t>
            </a:r>
            <a:r>
              <a:rPr lang="en-US" sz="2700" dirty="0" smtClean="0">
                <a:solidFill>
                  <a:srgbClr val="0070C0"/>
                </a:solidFill>
              </a:rPr>
              <a:t>, </a:t>
            </a:r>
            <a:r>
              <a:rPr lang="en-US" sz="2700" dirty="0" err="1" smtClean="0">
                <a:solidFill>
                  <a:srgbClr val="0070C0"/>
                </a:solidFill>
              </a:rPr>
              <a:t>các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kĩ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năng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vẽ</a:t>
            </a:r>
            <a:r>
              <a:rPr lang="en-US" sz="2700" dirty="0" smtClean="0">
                <a:solidFill>
                  <a:srgbClr val="0070C0"/>
                </a:solidFill>
              </a:rPr>
              <a:t> , </a:t>
            </a:r>
            <a:r>
              <a:rPr lang="en-US" sz="2700" dirty="0" err="1" smtClean="0">
                <a:solidFill>
                  <a:srgbClr val="0070C0"/>
                </a:solidFill>
              </a:rPr>
              <a:t>tô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màu</a:t>
            </a:r>
            <a:r>
              <a:rPr lang="en-US" sz="2700" dirty="0" smtClean="0">
                <a:solidFill>
                  <a:srgbClr val="0070C0"/>
                </a:solidFill>
              </a:rPr>
              <a:t>, </a:t>
            </a:r>
            <a:r>
              <a:rPr lang="en-US" sz="2700" dirty="0" err="1" smtClean="0">
                <a:solidFill>
                  <a:srgbClr val="0070C0"/>
                </a:solidFill>
              </a:rPr>
              <a:t>trang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trí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để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tạo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thành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bức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tranh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về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đồ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dùng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học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tập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lớp</a:t>
            </a:r>
            <a:r>
              <a:rPr lang="en-US" sz="2700" dirty="0" smtClean="0">
                <a:solidFill>
                  <a:srgbClr val="0070C0"/>
                </a:solidFill>
              </a:rPr>
              <a:t> 1</a:t>
            </a:r>
          </a:p>
          <a:p>
            <a:r>
              <a:rPr lang="en-US" sz="2700" dirty="0" smtClean="0">
                <a:solidFill>
                  <a:srgbClr val="0070C0"/>
                </a:solidFill>
              </a:rPr>
              <a:t>- </a:t>
            </a:r>
            <a:r>
              <a:rPr lang="en-US" sz="2700" dirty="0" err="1" smtClean="0">
                <a:solidFill>
                  <a:srgbClr val="0070C0"/>
                </a:solidFill>
              </a:rPr>
              <a:t>Biết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sử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dụng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các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nguyên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vật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liệu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khác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nhau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để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tạo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nên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một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bức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trang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đẹp</a:t>
            </a:r>
            <a:r>
              <a:rPr lang="en-US" sz="27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2700" dirty="0" smtClean="0">
                <a:solidFill>
                  <a:srgbClr val="FF0000"/>
                </a:solidFill>
              </a:rPr>
              <a:t>3.Thái </a:t>
            </a:r>
            <a:r>
              <a:rPr lang="en-US" sz="2700" dirty="0" err="1" smtClean="0">
                <a:solidFill>
                  <a:srgbClr val="FF0000"/>
                </a:solidFill>
              </a:rPr>
              <a:t>độ</a:t>
            </a:r>
            <a:r>
              <a:rPr lang="en-US" sz="27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700" dirty="0" smtClean="0">
                <a:solidFill>
                  <a:srgbClr val="0070C0"/>
                </a:solidFill>
              </a:rPr>
              <a:t>- </a:t>
            </a:r>
            <a:r>
              <a:rPr lang="en-US" sz="2700" dirty="0" err="1" smtClean="0">
                <a:solidFill>
                  <a:srgbClr val="0070C0"/>
                </a:solidFill>
              </a:rPr>
              <a:t>Trẻ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chú</a:t>
            </a:r>
            <a:r>
              <a:rPr lang="en-US" sz="2700" dirty="0" smtClean="0">
                <a:solidFill>
                  <a:srgbClr val="0070C0"/>
                </a:solidFill>
              </a:rPr>
              <a:t> ý </a:t>
            </a:r>
            <a:r>
              <a:rPr lang="en-US" sz="2700" dirty="0" err="1" smtClean="0">
                <a:solidFill>
                  <a:srgbClr val="0070C0"/>
                </a:solidFill>
              </a:rPr>
              <a:t>quan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sát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tranh</a:t>
            </a:r>
            <a:r>
              <a:rPr lang="en-US" sz="2700" dirty="0" smtClean="0">
                <a:solidFill>
                  <a:srgbClr val="0070C0"/>
                </a:solidFill>
              </a:rPr>
              <a:t>;  </a:t>
            </a:r>
            <a:r>
              <a:rPr lang="en-US" sz="2700" dirty="0" err="1" smtClean="0">
                <a:solidFill>
                  <a:srgbClr val="0070C0"/>
                </a:solidFill>
              </a:rPr>
              <a:t>hứng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thú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tham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gia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giờ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học</a:t>
            </a:r>
            <a:r>
              <a:rPr lang="en-US" sz="2700" dirty="0" smtClean="0">
                <a:solidFill>
                  <a:srgbClr val="0070C0"/>
                </a:solidFill>
              </a:rPr>
              <a:t> ,</a:t>
            </a:r>
            <a:r>
              <a:rPr lang="en-US" sz="2700" dirty="0" err="1" smtClean="0">
                <a:solidFill>
                  <a:srgbClr val="0070C0"/>
                </a:solidFill>
              </a:rPr>
              <a:t>biết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yêu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quý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sản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phẩm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mình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làm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ra</a:t>
            </a:r>
            <a:endParaRPr lang="en-US" sz="2700" dirty="0" smtClean="0">
              <a:solidFill>
                <a:srgbClr val="0070C0"/>
              </a:solidFill>
            </a:endParaRPr>
          </a:p>
          <a:p>
            <a:r>
              <a:rPr lang="en-US" sz="2700" dirty="0" smtClean="0">
                <a:solidFill>
                  <a:srgbClr val="0070C0"/>
                </a:solidFill>
              </a:rPr>
              <a:t>- </a:t>
            </a:r>
            <a:r>
              <a:rPr lang="en-US" sz="2700" dirty="0" err="1" smtClean="0">
                <a:solidFill>
                  <a:srgbClr val="0070C0"/>
                </a:solidFill>
              </a:rPr>
              <a:t>Giáo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dục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trẻ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lòng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tự</a:t>
            </a:r>
            <a:r>
              <a:rPr lang="en-US" sz="2700" dirty="0" smtClean="0">
                <a:solidFill>
                  <a:srgbClr val="0070C0"/>
                </a:solidFill>
              </a:rPr>
              <a:t> tin </a:t>
            </a:r>
            <a:r>
              <a:rPr lang="en-US" sz="2700" dirty="0" err="1" smtClean="0">
                <a:solidFill>
                  <a:srgbClr val="0070C0"/>
                </a:solidFill>
              </a:rPr>
              <a:t>và</a:t>
            </a:r>
            <a:r>
              <a:rPr lang="en-US" sz="2700" dirty="0" smtClean="0">
                <a:solidFill>
                  <a:srgbClr val="0070C0"/>
                </a:solidFill>
              </a:rPr>
              <a:t> ý </a:t>
            </a:r>
            <a:r>
              <a:rPr lang="en-US" sz="2700" dirty="0" err="1" smtClean="0">
                <a:solidFill>
                  <a:srgbClr val="0070C0"/>
                </a:solidFill>
              </a:rPr>
              <a:t>thức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giữ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gìn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đồ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dùng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của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mình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và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của</a:t>
            </a:r>
            <a:r>
              <a:rPr lang="en-US" sz="2700" dirty="0" smtClean="0">
                <a:solidFill>
                  <a:srgbClr val="0070C0"/>
                </a:solidFill>
              </a:rPr>
              <a:t> </a:t>
            </a:r>
            <a:r>
              <a:rPr lang="en-US" sz="2700" dirty="0" err="1" smtClean="0">
                <a:solidFill>
                  <a:srgbClr val="0070C0"/>
                </a:solidFill>
              </a:rPr>
              <a:t>bạn</a:t>
            </a:r>
            <a:endParaRPr lang="en-US" sz="27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1590" y="1752600"/>
            <a:ext cx="880241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Cô và trẻ hát và vận động </a:t>
            </a:r>
          </a:p>
          <a:p>
            <a:pPr algn="ctr"/>
            <a:r>
              <a:rPr lang="vi-VN" sz="5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 nhạc bài hát: </a:t>
            </a:r>
          </a:p>
          <a:p>
            <a:pPr algn="ctr"/>
            <a:r>
              <a:rPr lang="vi-VN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Em yêu trường em”</a:t>
            </a:r>
            <a:endParaRPr lang="en-US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Em Yêu Trường Em - CLB Họa Mi - Nhac.v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3400" y="46482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24050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II.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Chuẩn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bị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733246"/>
            <a:ext cx="70866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cô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Các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bản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về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chủ</a:t>
            </a:r>
            <a:r>
              <a:rPr lang="en-US" sz="3200" dirty="0" smtClean="0">
                <a:solidFill>
                  <a:srgbClr val="7030A0"/>
                </a:solidFill>
              </a:rPr>
              <a:t>  </a:t>
            </a:r>
            <a:r>
              <a:rPr lang="en-US" sz="3200" dirty="0" err="1" smtClean="0">
                <a:solidFill>
                  <a:srgbClr val="7030A0"/>
                </a:solidFill>
              </a:rPr>
              <a:t>đề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trường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tiểu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học</a:t>
            </a:r>
            <a:endParaRPr lang="en-US" sz="3200" dirty="0" smtClean="0">
              <a:solidFill>
                <a:srgbClr val="7030A0"/>
              </a:solidFill>
            </a:endParaRP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Một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số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tranh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ảnh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về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đồ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dùng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học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tập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của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học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sinh</a:t>
            </a:r>
            <a:r>
              <a:rPr lang="en-US" sz="3200" dirty="0" smtClean="0">
                <a:solidFill>
                  <a:srgbClr val="7030A0"/>
                </a:solidFill>
              </a:rPr>
              <a:t> </a:t>
            </a:r>
          </a:p>
          <a:p>
            <a:pPr>
              <a:buFontTx/>
              <a:buChar char="-"/>
            </a:pPr>
            <a:r>
              <a:rPr lang="vi-VN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Bảng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tương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tác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que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chỉ</a:t>
            </a:r>
            <a:endParaRPr lang="en-US" sz="3200" dirty="0" smtClean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en-US" sz="3600" dirty="0" smtClean="0">
                <a:solidFill>
                  <a:srgbClr val="FF0000"/>
                </a:solidFill>
              </a:rPr>
              <a:t>2.Đồ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Giấy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vẽ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bút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sáp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màu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nước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kim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sa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nhũ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tăm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bông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chổi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vẽ</a:t>
            </a:r>
            <a:r>
              <a:rPr lang="en-US" sz="3200" dirty="0" smtClean="0">
                <a:solidFill>
                  <a:srgbClr val="7030A0"/>
                </a:solidFill>
              </a:rPr>
              <a:t>…</a:t>
            </a:r>
            <a:r>
              <a:rPr lang="en-US" sz="3200" dirty="0" err="1" smtClean="0">
                <a:solidFill>
                  <a:srgbClr val="7030A0"/>
                </a:solidFill>
              </a:rPr>
              <a:t>đủ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cho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trẻ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dùng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Tạm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biệt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búp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bê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thân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yêu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3" name="Bảo An – Tạm Biệt Búp Bê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000" y="5181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28600" y="1676400"/>
            <a:ext cx="90678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chuyện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về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trường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tiểu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học,về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đồ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dùng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học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lớp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khi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đến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trường</a:t>
            </a:r>
            <a:endParaRPr lang="vi-VN" sz="4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86400" y="2438400"/>
            <a:ext cx="32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7200" b="1" dirty="0" smtClean="0">
                <a:solidFill>
                  <a:srgbClr val="0070C0"/>
                </a:solidFill>
                <a:latin typeface=".VnAvant" pitchFamily="34" charset="0"/>
              </a:rPr>
              <a:t>CÆp s¸ch</a:t>
            </a:r>
            <a:endParaRPr lang="en-US" sz="72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04800"/>
            <a:ext cx="50292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2133600"/>
            <a:ext cx="487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800" b="1" dirty="0" smtClean="0">
                <a:solidFill>
                  <a:srgbClr val="0070C0"/>
                </a:solidFill>
                <a:latin typeface=".VnAvant" pitchFamily="34" charset="0"/>
              </a:rPr>
              <a:t>Vë « li</a:t>
            </a:r>
            <a:endParaRPr lang="en-US" sz="88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tap-10-quyen-vo-o-ly-48-trang-hong-ha-4-ly-o-vuong-ma-so-0509-1m4G3-KlUPc8_simg_cc95ec_895-895-0-0_cropf_simg_ab1f47_350x350_max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04800"/>
            <a:ext cx="3697432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81600" y="2590800"/>
            <a:ext cx="350929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8000" b="1" dirty="0" smtClean="0">
                <a:solidFill>
                  <a:srgbClr val="0070C0"/>
                </a:solidFill>
                <a:latin typeface=".VnAvant" pitchFamily="34" charset="0"/>
              </a:rPr>
              <a:t>Bót ch×</a:t>
            </a:r>
            <a:endParaRPr lang="en-US" sz="80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ButChi-300x3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609600"/>
            <a:ext cx="381000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00600" y="2286000"/>
            <a:ext cx="434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600" b="1" dirty="0" smtClean="0">
                <a:solidFill>
                  <a:srgbClr val="0070C0"/>
                </a:solidFill>
                <a:latin typeface=".VnAvant" pitchFamily="34" charset="0"/>
              </a:rPr>
              <a:t>Th­íc kÎ</a:t>
            </a:r>
            <a:endParaRPr lang="en-US" sz="66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1881thuoccung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762000"/>
            <a:ext cx="4114800" cy="4953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387</Words>
  <Application>Microsoft Office PowerPoint</Application>
  <PresentationFormat>On-screen Show (4:3)</PresentationFormat>
  <Paragraphs>53</Paragraphs>
  <Slides>21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.VnAvant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103</cp:revision>
  <dcterms:created xsi:type="dcterms:W3CDTF">2018-01-10T11:15:30Z</dcterms:created>
  <dcterms:modified xsi:type="dcterms:W3CDTF">2022-06-09T17:38:21Z</dcterms:modified>
</cp:coreProperties>
</file>