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71" r:id="rId5"/>
    <p:sldId id="275" r:id="rId6"/>
    <p:sldId id="257" r:id="rId7"/>
    <p:sldId id="272" r:id="rId8"/>
    <p:sldId id="260" r:id="rId9"/>
    <p:sldId id="270" r:id="rId10"/>
    <p:sldId id="261" r:id="rId11"/>
    <p:sldId id="265" r:id="rId12"/>
    <p:sldId id="269" r:id="rId13"/>
    <p:sldId id="268" r:id="rId14"/>
    <p:sldId id="267" r:id="rId15"/>
    <p:sldId id="266" r:id="rId16"/>
  </p:sldIdLst>
  <p:sldSz cx="11887200" cy="9144000"/>
  <p:notesSz cx="6858000" cy="9144000"/>
  <p:defaultTextStyle>
    <a:defPPr>
      <a:defRPr lang="en-US"/>
    </a:defPPr>
    <a:lvl1pPr marL="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1pPr>
    <a:lvl2pPr marL="783456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2pPr>
    <a:lvl3pPr marL="156691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3pPr>
    <a:lvl4pPr marL="2350368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4pPr>
    <a:lvl5pPr marL="3133824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5pPr>
    <a:lvl6pPr marL="3917278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4700734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5484190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6267646" algn="l" defTabSz="1566910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7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2" d="100"/>
          <a:sy n="62" d="100"/>
        </p:scale>
        <p:origin x="1522" y="34"/>
      </p:cViewPr>
      <p:guideLst>
        <p:guide orient="horz" pos="2880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2840569"/>
            <a:ext cx="10104120" cy="1960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1" y="5181600"/>
            <a:ext cx="8321043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8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66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5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33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91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700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84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67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366187"/>
            <a:ext cx="2674620" cy="78020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3" y="366187"/>
            <a:ext cx="7825740" cy="78020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5875871"/>
            <a:ext cx="10104120" cy="1816099"/>
          </a:xfrm>
        </p:spPr>
        <p:txBody>
          <a:bodyPr anchor="t"/>
          <a:lstStyle>
            <a:lvl1pPr algn="l">
              <a:defRPr sz="6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3875619"/>
            <a:ext cx="10104120" cy="2000249"/>
          </a:xfrm>
        </p:spPr>
        <p:txBody>
          <a:bodyPr anchor="b"/>
          <a:lstStyle>
            <a:lvl1pPr marL="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1pPr>
            <a:lvl2pPr marL="783456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2pPr>
            <a:lvl3pPr marL="156691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35036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313382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91727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70073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48419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626764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2" y="2133602"/>
            <a:ext cx="5250177" cy="6034617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4" y="2133602"/>
            <a:ext cx="5250177" cy="6034617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5" y="2046818"/>
            <a:ext cx="5252244" cy="85301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83456" indent="0">
              <a:buNone/>
              <a:defRPr sz="3500" b="1"/>
            </a:lvl2pPr>
            <a:lvl3pPr marL="1566910" indent="0">
              <a:buNone/>
              <a:defRPr sz="3100" b="1"/>
            </a:lvl3pPr>
            <a:lvl4pPr marL="2350368" indent="0">
              <a:buNone/>
              <a:defRPr sz="2700" b="1"/>
            </a:lvl4pPr>
            <a:lvl5pPr marL="3133824" indent="0">
              <a:buNone/>
              <a:defRPr sz="2700" b="1"/>
            </a:lvl5pPr>
            <a:lvl6pPr marL="3917278" indent="0">
              <a:buNone/>
              <a:defRPr sz="2700" b="1"/>
            </a:lvl6pPr>
            <a:lvl7pPr marL="4700734" indent="0">
              <a:buNone/>
              <a:defRPr sz="2700" b="1"/>
            </a:lvl7pPr>
            <a:lvl8pPr marL="5484190" indent="0">
              <a:buNone/>
              <a:defRPr sz="2700" b="1"/>
            </a:lvl8pPr>
            <a:lvl9pPr marL="6267646" indent="0">
              <a:buNone/>
              <a:defRPr sz="2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5" y="2899834"/>
            <a:ext cx="5252244" cy="526838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1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38" y="2046818"/>
            <a:ext cx="5254308" cy="85301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83456" indent="0">
              <a:buNone/>
              <a:defRPr sz="3500" b="1"/>
            </a:lvl2pPr>
            <a:lvl3pPr marL="1566910" indent="0">
              <a:buNone/>
              <a:defRPr sz="3100" b="1"/>
            </a:lvl3pPr>
            <a:lvl4pPr marL="2350368" indent="0">
              <a:buNone/>
              <a:defRPr sz="2700" b="1"/>
            </a:lvl4pPr>
            <a:lvl5pPr marL="3133824" indent="0">
              <a:buNone/>
              <a:defRPr sz="2700" b="1"/>
            </a:lvl5pPr>
            <a:lvl6pPr marL="3917278" indent="0">
              <a:buNone/>
              <a:defRPr sz="2700" b="1"/>
            </a:lvl6pPr>
            <a:lvl7pPr marL="4700734" indent="0">
              <a:buNone/>
              <a:defRPr sz="2700" b="1"/>
            </a:lvl7pPr>
            <a:lvl8pPr marL="5484190" indent="0">
              <a:buNone/>
              <a:defRPr sz="2700" b="1"/>
            </a:lvl8pPr>
            <a:lvl9pPr marL="6267646" indent="0">
              <a:buNone/>
              <a:defRPr sz="2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8" y="2899834"/>
            <a:ext cx="5254308" cy="526838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1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7" y="364071"/>
            <a:ext cx="3910807" cy="1549399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9" y="364071"/>
            <a:ext cx="6645275" cy="7804151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7" y="1913471"/>
            <a:ext cx="3910807" cy="6254750"/>
          </a:xfrm>
        </p:spPr>
        <p:txBody>
          <a:bodyPr/>
          <a:lstStyle>
            <a:lvl1pPr marL="0" indent="0">
              <a:buNone/>
              <a:defRPr sz="2300"/>
            </a:lvl1pPr>
            <a:lvl2pPr marL="783456" indent="0">
              <a:buNone/>
              <a:defRPr sz="2100"/>
            </a:lvl2pPr>
            <a:lvl3pPr marL="1566910" indent="0">
              <a:buNone/>
              <a:defRPr sz="1700"/>
            </a:lvl3pPr>
            <a:lvl4pPr marL="2350368" indent="0">
              <a:buNone/>
              <a:defRPr sz="1500"/>
            </a:lvl4pPr>
            <a:lvl5pPr marL="3133824" indent="0">
              <a:buNone/>
              <a:defRPr sz="1500"/>
            </a:lvl5pPr>
            <a:lvl6pPr marL="3917278" indent="0">
              <a:buNone/>
              <a:defRPr sz="1500"/>
            </a:lvl6pPr>
            <a:lvl7pPr marL="4700734" indent="0">
              <a:buNone/>
              <a:defRPr sz="1500"/>
            </a:lvl7pPr>
            <a:lvl8pPr marL="5484190" indent="0">
              <a:buNone/>
              <a:defRPr sz="1500"/>
            </a:lvl8pPr>
            <a:lvl9pPr marL="626764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6400802"/>
            <a:ext cx="7132320" cy="755652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817033"/>
            <a:ext cx="7132320" cy="5486400"/>
          </a:xfrm>
        </p:spPr>
        <p:txBody>
          <a:bodyPr/>
          <a:lstStyle>
            <a:lvl1pPr marL="0" indent="0">
              <a:buNone/>
              <a:defRPr sz="5600"/>
            </a:lvl1pPr>
            <a:lvl2pPr marL="783456" indent="0">
              <a:buNone/>
              <a:defRPr sz="4800"/>
            </a:lvl2pPr>
            <a:lvl3pPr marL="1566910" indent="0">
              <a:buNone/>
              <a:defRPr sz="4000"/>
            </a:lvl3pPr>
            <a:lvl4pPr marL="2350368" indent="0">
              <a:buNone/>
              <a:defRPr sz="3500"/>
            </a:lvl4pPr>
            <a:lvl5pPr marL="3133824" indent="0">
              <a:buNone/>
              <a:defRPr sz="3500"/>
            </a:lvl5pPr>
            <a:lvl6pPr marL="3917278" indent="0">
              <a:buNone/>
              <a:defRPr sz="3500"/>
            </a:lvl6pPr>
            <a:lvl7pPr marL="4700734" indent="0">
              <a:buNone/>
              <a:defRPr sz="3500"/>
            </a:lvl7pPr>
            <a:lvl8pPr marL="5484190" indent="0">
              <a:buNone/>
              <a:defRPr sz="3500"/>
            </a:lvl8pPr>
            <a:lvl9pPr marL="6267646" indent="0">
              <a:buNone/>
              <a:defRPr sz="3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7156454"/>
            <a:ext cx="7132320" cy="1073148"/>
          </a:xfrm>
        </p:spPr>
        <p:txBody>
          <a:bodyPr/>
          <a:lstStyle>
            <a:lvl1pPr marL="0" indent="0">
              <a:buNone/>
              <a:defRPr sz="2300"/>
            </a:lvl1pPr>
            <a:lvl2pPr marL="783456" indent="0">
              <a:buNone/>
              <a:defRPr sz="2100"/>
            </a:lvl2pPr>
            <a:lvl3pPr marL="1566910" indent="0">
              <a:buNone/>
              <a:defRPr sz="1700"/>
            </a:lvl3pPr>
            <a:lvl4pPr marL="2350368" indent="0">
              <a:buNone/>
              <a:defRPr sz="1500"/>
            </a:lvl4pPr>
            <a:lvl5pPr marL="3133824" indent="0">
              <a:buNone/>
              <a:defRPr sz="1500"/>
            </a:lvl5pPr>
            <a:lvl6pPr marL="3917278" indent="0">
              <a:buNone/>
              <a:defRPr sz="1500"/>
            </a:lvl6pPr>
            <a:lvl7pPr marL="4700734" indent="0">
              <a:buNone/>
              <a:defRPr sz="1500"/>
            </a:lvl7pPr>
            <a:lvl8pPr marL="5484190" indent="0">
              <a:buNone/>
              <a:defRPr sz="1500"/>
            </a:lvl8pPr>
            <a:lvl9pPr marL="6267646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0" y="366185"/>
            <a:ext cx="10698480" cy="1524000"/>
          </a:xfrm>
          <a:prstGeom prst="rect">
            <a:avLst/>
          </a:prstGeom>
        </p:spPr>
        <p:txBody>
          <a:bodyPr vert="horz" lIns="156691" tIns="78346" rIns="156691" bIns="7834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33602"/>
            <a:ext cx="10698480" cy="6034617"/>
          </a:xfrm>
          <a:prstGeom prst="rect">
            <a:avLst/>
          </a:prstGeom>
        </p:spPr>
        <p:txBody>
          <a:bodyPr vert="horz" lIns="156691" tIns="78346" rIns="156691" bIns="7834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360" y="8475136"/>
            <a:ext cx="27736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1463" y="8475136"/>
            <a:ext cx="37642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9160" y="8475136"/>
            <a:ext cx="2773680" cy="486834"/>
          </a:xfrm>
          <a:prstGeom prst="rect">
            <a:avLst/>
          </a:prstGeom>
        </p:spPr>
        <p:txBody>
          <a:bodyPr vert="horz" lIns="156691" tIns="78346" rIns="156691" bIns="78346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66910" rtl="0" eaLnBrk="1" latinLnBrk="0" hangingPunct="1">
        <a:spcBef>
          <a:spcPct val="0"/>
        </a:spcBef>
        <a:buNone/>
        <a:defRPr sz="7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7591" indent="-587591" algn="l" defTabSz="1566910" rtl="0" eaLnBrk="1" latinLnBrk="0" hangingPunct="1">
        <a:spcBef>
          <a:spcPct val="20000"/>
        </a:spcBef>
        <a:buFont typeface="Arial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73116" indent="-489661" algn="l" defTabSz="1566910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958640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094" indent="-391726" algn="l" defTabSz="156691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25550" indent="-391726" algn="l" defTabSz="1566910" rtl="0" eaLnBrk="1" latinLnBrk="0" hangingPunct="1">
        <a:spcBef>
          <a:spcPct val="20000"/>
        </a:spcBef>
        <a:buFont typeface="Arial" pitchFamily="34" charset="0"/>
        <a:buChar char="»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09008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092464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875920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659374" indent="-391726" algn="l" defTabSz="156691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83456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6691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50368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33824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17278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00734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484190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267646" algn="l" defTabSz="1566910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audio" Target="file:///C:\Users\Administrator\Desktop\Th&#225;ng%201\AN%20-T1\video%20piano.mp3" TargetMode="External"/><Relationship Id="rId7" Type="http://schemas.openxmlformats.org/officeDocument/2006/relationships/slide" Target="slide13.xml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trong.mp3" TargetMode="External"/><Relationship Id="rId16" Type="http://schemas.openxmlformats.org/officeDocument/2006/relationships/image" Target="../media/image21.jpeg"/><Relationship Id="rId1" Type="http://schemas.openxmlformats.org/officeDocument/2006/relationships/audio" Target="file:///C:\Users\Administrator\Desktop\Th&#225;ng%204\AN%20T4\S&#7855;c%20x&#244;.m4a" TargetMode="External"/><Relationship Id="rId6" Type="http://schemas.openxmlformats.org/officeDocument/2006/relationships/slide" Target="slide12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audio" Target="file:///C:\Users\Administrator\Desktop\Th&#225;ng%204\AN%20T4\ken.mp3" TargetMode="External"/><Relationship Id="rId9" Type="http://schemas.openxmlformats.org/officeDocument/2006/relationships/slide" Target="slide15.xml"/><Relationship Id="rId1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23.pn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4.pn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25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26.png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560" y="42045"/>
            <a:ext cx="7033260" cy="1019997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spAutoFit/>
          </a:bodyPr>
          <a:lstStyle/>
          <a:p>
            <a:pPr algn="ctr"/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UBND QUẬN LONG BIÊN</a:t>
            </a:r>
          </a:p>
          <a:p>
            <a:pPr algn="ctr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62772" y="4437303"/>
            <a:ext cx="9367228" cy="3059908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prstTxWarp prst="textPlain">
              <a:avLst/>
            </a:prstTxWarp>
            <a:spAutoFit/>
          </a:bodyPr>
          <a:lstStyle/>
          <a:p>
            <a:pPr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VĐTN: </a:t>
            </a:r>
            <a:r>
              <a:rPr lang="en-US" sz="44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ơi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giỏi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400" b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5 – 6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4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029"/>
              </a:spcBef>
              <a:spcAft>
                <a:spcPts val="1029"/>
              </a:spcAft>
            </a:pP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Anh</a:t>
            </a:r>
            <a:endParaRPr lang="en-US" sz="4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4556" y="3124200"/>
            <a:ext cx="9061231" cy="1019997"/>
          </a:xfrm>
          <a:prstGeom prst="rect">
            <a:avLst/>
          </a:prstGeom>
          <a:noFill/>
        </p:spPr>
        <p:txBody>
          <a:bodyPr wrap="square" lIns="156691" tIns="78346" rIns="156691" bIns="78346" rtlCol="0">
            <a:spAutoFit/>
          </a:bodyPr>
          <a:lstStyle/>
          <a:p>
            <a:r>
              <a:rPr lang="en-US" sz="56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Lĩnh vực: Phát triển thẩm mỹ</a:t>
            </a:r>
          </a:p>
        </p:txBody>
      </p:sp>
      <p:pic>
        <p:nvPicPr>
          <p:cNvPr id="12" name="Content Placeholder 9" descr="logoo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52065" y="1117604"/>
            <a:ext cx="1988623" cy="185419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955000"/>
            <a:ext cx="73498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chơi: Ai đoán giỏi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9300" y="3276600"/>
            <a:ext cx="91059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>
                <a:latin typeface="+mj-lt"/>
              </a:rPr>
              <a:t>- </a:t>
            </a:r>
            <a:r>
              <a:rPr lang="vi-VN" b="1">
                <a:latin typeface="+mj-lt"/>
              </a:rPr>
              <a:t>Cô giới thiệu cách chơi:</a:t>
            </a:r>
            <a:r>
              <a:rPr lang="vi-VN">
                <a:latin typeface="+mj-lt"/>
              </a:rPr>
              <a:t>Cô</a:t>
            </a:r>
            <a:r>
              <a:rPr lang="vi-VN" b="1">
                <a:latin typeface="+mj-lt"/>
              </a:rPr>
              <a:t> </a:t>
            </a:r>
            <a:r>
              <a:rPr lang="vi-VN">
                <a:latin typeface="+mj-lt"/>
              </a:rPr>
              <a:t>có các ô </a:t>
            </a:r>
            <a:r>
              <a:rPr lang="vi-VN" smtClean="0">
                <a:latin typeface="+mj-lt"/>
              </a:rPr>
              <a:t>màu.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Mỗi ô màu chứa một âm thanh của một nhạc cụ</a:t>
            </a:r>
            <a:r>
              <a:rPr lang="en-US" smtClean="0">
                <a:latin typeface="+mj-lt"/>
              </a:rPr>
              <a:t>.</a:t>
            </a:r>
            <a:r>
              <a:rPr lang="vi-VN" smtClean="0">
                <a:latin typeface="+mj-lt"/>
              </a:rPr>
              <a:t>Các </a:t>
            </a:r>
            <a:r>
              <a:rPr lang="vi-VN">
                <a:latin typeface="+mj-lt"/>
              </a:rPr>
              <a:t>con sẽ nghe âm thanh của từng ô và đoán đấy là âm thanh của nhạc cụ gì. </a:t>
            </a:r>
          </a:p>
          <a:p>
            <a:r>
              <a:rPr lang="vi-VN">
                <a:latin typeface="+mj-lt"/>
              </a:rPr>
              <a:t>- </a:t>
            </a:r>
            <a:r>
              <a:rPr lang="vi-VN" b="1">
                <a:latin typeface="+mj-lt"/>
              </a:rPr>
              <a:t>Luật chơi</a:t>
            </a:r>
            <a:r>
              <a:rPr lang="vi-VN">
                <a:latin typeface="+mj-lt"/>
              </a:rPr>
              <a:t>: Bạn nào đoán đúng sẽ được thưởng 1 phần quà. bạn nào đoán sai thì sẽ nhường quyền trả lời cho các bạn khác</a:t>
            </a:r>
          </a:p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891543" y="508000"/>
            <a:ext cx="4754880" cy="38608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6240780" y="508000"/>
            <a:ext cx="4754880" cy="3860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891543" y="4775200"/>
            <a:ext cx="4754880" cy="38608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6240780" y="4775200"/>
            <a:ext cx="4754880" cy="38608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3070863" y="2032002"/>
            <a:ext cx="693420" cy="7112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8618220" y="2133600"/>
            <a:ext cx="693420" cy="7112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3070863" y="6299200"/>
            <a:ext cx="693420" cy="7112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8519160" y="6502400"/>
            <a:ext cx="594360" cy="6096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0783" y="406400"/>
            <a:ext cx="4853940" cy="4064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41725" y="4673600"/>
            <a:ext cx="4992893" cy="4064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2481" y="4673600"/>
            <a:ext cx="4953003" cy="4064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1543" y="508000"/>
            <a:ext cx="5031696" cy="4165600"/>
          </a:xfrm>
          <a:prstGeom prst="rect">
            <a:avLst/>
          </a:prstGeom>
        </p:spPr>
      </p:pic>
      <p:sp>
        <p:nvSpPr>
          <p:cNvPr id="17" name="Right Arrow 16">
            <a:hlinkClick r:id="" action="ppaction://noaction"/>
          </p:cNvPr>
          <p:cNvSpPr/>
          <p:nvPr/>
        </p:nvSpPr>
        <p:spPr>
          <a:xfrm>
            <a:off x="11490960" y="8737600"/>
            <a:ext cx="39624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3" name="sac xo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251" y="457200"/>
            <a:ext cx="10999303" cy="838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4" name="vdeo trong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558800" y="228600"/>
            <a:ext cx="11099800" cy="87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4368800"/>
            <a:ext cx="495300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4" name="video piano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838199" y="381000"/>
            <a:ext cx="10794999" cy="845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9628" y="4572000"/>
            <a:ext cx="455673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pic>
        <p:nvPicPr>
          <p:cNvPr id="2" name="video ken c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685800" y="304800"/>
            <a:ext cx="11048998" cy="868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1.Mục đích, yêu cầu</a:t>
            </a:r>
            <a:endParaRPr 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780" y="2133602"/>
            <a:ext cx="10005060" cy="603461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vi-VN" b="1">
                <a:latin typeface="+mj-lt"/>
              </a:rPr>
              <a:t>1.Kiến thức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>
                <a:latin typeface="+mj-lt"/>
              </a:rPr>
              <a:t>- Trẻ thuộc bài hát,hát đúng giai điệu và vận động theo nhạc bài hát “Trời nắng trời mưa”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Hiểu nội dung bài  nghe </a:t>
            </a:r>
            <a:r>
              <a:rPr lang="vi-VN" smtClean="0">
                <a:latin typeface="+mj-lt"/>
              </a:rPr>
              <a:t>hát</a:t>
            </a:r>
            <a:r>
              <a:rPr lang="en-US" smtClean="0">
                <a:latin typeface="+mj-lt"/>
              </a:rPr>
              <a:t>, </a:t>
            </a:r>
            <a:r>
              <a:rPr lang="vi-VN">
                <a:latin typeface="+mj-lt"/>
              </a:rPr>
              <a:t>cảm nhận được giai điệu vui tươi của bài hát</a:t>
            </a:r>
          </a:p>
          <a:p>
            <a:pPr marL="0" indent="0">
              <a:buNone/>
            </a:pPr>
            <a:r>
              <a:rPr lang="vi-VN" b="1">
                <a:latin typeface="+mj-lt"/>
              </a:rPr>
              <a:t>2.Kỹ năng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>
                <a:latin typeface="+mj-lt"/>
              </a:rPr>
              <a:t>- Trẻ có kỹ năng vừa hát vừa vận động theo nhịp bài hát.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Trẻ chú ý lắng nghe cô hát</a:t>
            </a:r>
          </a:p>
          <a:p>
            <a:pPr marL="0" indent="0">
              <a:buNone/>
            </a:pPr>
            <a:r>
              <a:rPr lang="vi-VN">
                <a:latin typeface="+mj-lt"/>
              </a:rPr>
              <a:t>- Trẻ có kĩ năng chơi trò chơi</a:t>
            </a:r>
          </a:p>
          <a:p>
            <a:pPr marL="0" indent="0">
              <a:buNone/>
            </a:pPr>
            <a:r>
              <a:rPr lang="vi-VN" b="1">
                <a:latin typeface="+mj-lt"/>
              </a:rPr>
              <a:t>3.Thái độ:</a:t>
            </a:r>
            <a:endParaRPr lang="vi-VN">
              <a:latin typeface="+mj-lt"/>
            </a:endParaRPr>
          </a:p>
          <a:p>
            <a:pPr marL="0" indent="0">
              <a:buNone/>
            </a:pPr>
            <a:r>
              <a:rPr lang="vi-VN" b="1">
                <a:latin typeface="+mj-lt"/>
              </a:rPr>
              <a:t>-</a:t>
            </a:r>
            <a:r>
              <a:rPr lang="vi-VN">
                <a:latin typeface="+mj-lt"/>
              </a:rPr>
              <a:t> Giáo dục trẻ biết đi ngoài trời nắng phải che ô, trời mưa mặc áo mưa.</a:t>
            </a:r>
          </a:p>
          <a:p>
            <a:pPr marL="0" indent="0">
              <a:buNone/>
            </a:pPr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684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812800"/>
            <a:ext cx="10698480" cy="15240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Chuẩn bị</a:t>
            </a:r>
            <a:endParaRPr 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2143" y="2743204"/>
            <a:ext cx="8618220" cy="60346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vi-VN" sz="4800" b="1">
                <a:latin typeface="+mj-lt"/>
              </a:rPr>
              <a:t>* Đồ dùng của cô:</a:t>
            </a:r>
            <a:endParaRPr lang="vi-VN" sz="4800">
              <a:latin typeface="+mj-lt"/>
            </a:endParaRPr>
          </a:p>
          <a:p>
            <a:pPr marL="0" indent="0">
              <a:buNone/>
            </a:pPr>
            <a:r>
              <a:rPr lang="vi-VN" sz="4800">
                <a:latin typeface="+mj-lt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- Nhạc các bài hát sử dụng trong giờ học.</a:t>
            </a:r>
          </a:p>
          <a:p>
            <a:pPr marL="0" indent="0">
              <a:buNone/>
            </a:pPr>
            <a:r>
              <a:rPr lang="vi-VN" sz="4800" b="1">
                <a:latin typeface="+mj-lt"/>
              </a:rPr>
              <a:t>* Đồ dùng của trẻ:</a:t>
            </a:r>
            <a:endParaRPr lang="vi-VN" sz="4800">
              <a:latin typeface="+mj-lt"/>
            </a:endParaRPr>
          </a:p>
          <a:p>
            <a:pPr marL="0" indent="0">
              <a:buNone/>
            </a:pPr>
            <a:r>
              <a:rPr lang="vi-VN" sz="4800">
                <a:latin typeface="+mj-lt"/>
              </a:rPr>
              <a:t>- Trang phục gon gàng, tâm lý thoải mái.</a:t>
            </a:r>
          </a:p>
          <a:p>
            <a:pPr marL="0" indent="0">
              <a:buNone/>
            </a:pPr>
            <a:r>
              <a:rPr lang="vi-VN" sz="4800">
                <a:latin typeface="+mj-lt"/>
              </a:rPr>
              <a:t> </a:t>
            </a:r>
          </a:p>
          <a:p>
            <a:endParaRPr lang="en-US" sz="4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2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93420" y="1219200"/>
            <a:ext cx="10698480" cy="1524000"/>
          </a:xfrm>
        </p:spPr>
        <p:txBody>
          <a:bodyPr>
            <a:normAutofit/>
          </a:bodyPr>
          <a:lstStyle/>
          <a:p>
            <a:r>
              <a:rPr lang="en-US" altLang="en-US" sz="69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Ổn định, gây hứng thú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84963" y="3454404"/>
            <a:ext cx="8717280" cy="4612217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mtClean="0">
                <a:latin typeface="Times New Roman" pitchFamily="18" charset="0"/>
                <a:cs typeface="Times New Roman" pitchFamily="18" charset="0"/>
              </a:rPr>
              <a:t> “Trời nắng trời mưa”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gay hung thu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7850" y="7086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64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1066800"/>
            <a:ext cx="11887200" cy="1524000"/>
          </a:xfrm>
        </p:spPr>
        <p:txBody>
          <a:bodyPr>
            <a:no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10325" y="4038600"/>
            <a:ext cx="8902767" cy="1927937"/>
          </a:xfrm>
          <a:prstGeom prst="rect">
            <a:avLst/>
          </a:prstGeom>
          <a:noFill/>
        </p:spPr>
        <p:txBody>
          <a:bodyPr wrap="none" lIns="156691" tIns="78346" rIns="156691" bIns="78346">
            <a:spAutoFit/>
          </a:bodyPr>
          <a:lstStyle/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 nhạc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Trời nắng trời mưa” 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8800" y="693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1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19400" y="2362200"/>
            <a:ext cx="5955165" cy="3990040"/>
          </a:xfrm>
          <a:prstGeom prst="rect">
            <a:avLst/>
          </a:prstGeom>
          <a:noFill/>
        </p:spPr>
        <p:txBody>
          <a:bodyPr wrap="none" lIns="156691" tIns="78346" rIns="156691" bIns="78346">
            <a:spAutoFit/>
          </a:bodyPr>
          <a:lstStyle/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2056"/>
              </a:spcBef>
              <a:spcAft>
                <a:spcPts val="2056"/>
              </a:spcAft>
            </a:pP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oi năng tm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63522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1887200" cy="9144000"/>
          </a:xfrm>
        </p:spPr>
      </p:pic>
      <p:sp>
        <p:nvSpPr>
          <p:cNvPr id="5" name="Rectangle 4"/>
          <p:cNvSpPr/>
          <p:nvPr/>
        </p:nvSpPr>
        <p:spPr>
          <a:xfrm>
            <a:off x="5547360" y="4572000"/>
            <a:ext cx="4061460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6691" tIns="78346" rIns="156691" bIns="78346"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74625" y="2928228"/>
            <a:ext cx="9221338" cy="5072388"/>
          </a:xfrm>
          <a:prstGeom prst="rect">
            <a:avLst/>
          </a:prstGeom>
          <a:noFill/>
        </p:spPr>
        <p:txBody>
          <a:bodyPr wrap="square" lIns="156691" tIns="78346" rIns="156691" bIns="7834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9200" b="1" spc="86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9200" b="1" spc="8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9200" b="1" spc="86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9200" b="1" spc="86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r>
              <a:rPr lang="en-US" sz="9200" b="1" spc="86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Mưa rơi</a:t>
            </a:r>
            <a:endParaRPr lang="en-US" sz="9200" b="1" spc="86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spcBef>
                <a:spcPts val="1029"/>
              </a:spcBef>
              <a:spcAft>
                <a:spcPts val="1029"/>
              </a:spcAft>
            </a:pPr>
            <a:endParaRPr lang="en-US" sz="10200" b="1" spc="86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10533554" y="896156"/>
            <a:ext cx="1139190" cy="257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207608">
            <a:off x="10396714" y="6762720"/>
            <a:ext cx="1040000" cy="17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8477173" y="1143805"/>
            <a:ext cx="755334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922616">
            <a:off x="5712705" y="102648"/>
            <a:ext cx="1201103" cy="185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mưa roi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23777" y="640238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9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ưa Rơi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1887200" cy="89154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230</Words>
  <Application>Microsoft Office PowerPoint</Application>
  <PresentationFormat>Custom</PresentationFormat>
  <Paragraphs>41</Paragraphs>
  <Slides>15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1.Mục đích, yêu cầu</vt:lpstr>
      <vt:lpstr>2. Chuẩn bị</vt:lpstr>
      <vt:lpstr>1. Ổn định, gây hứng thú</vt:lpstr>
      <vt:lpstr>PowerPoint Presentation</vt:lpstr>
      <vt:lpstr>2. Phương pháp, hình thức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92</cp:revision>
  <dcterms:created xsi:type="dcterms:W3CDTF">2017-10-12T12:19:45Z</dcterms:created>
  <dcterms:modified xsi:type="dcterms:W3CDTF">2023-06-26T02:35:03Z</dcterms:modified>
</cp:coreProperties>
</file>