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7" r:id="rId2"/>
    <p:sldId id="258" r:id="rId3"/>
    <p:sldId id="262" r:id="rId4"/>
    <p:sldId id="259" r:id="rId5"/>
    <p:sldId id="275" r:id="rId6"/>
    <p:sldId id="278" r:id="rId7"/>
    <p:sldId id="260" r:id="rId8"/>
    <p:sldId id="261" r:id="rId9"/>
    <p:sldId id="263" r:id="rId10"/>
    <p:sldId id="264" r:id="rId11"/>
    <p:sldId id="265" r:id="rId12"/>
    <p:sldId id="266" r:id="rId13"/>
    <p:sldId id="267" r:id="rId14"/>
    <p:sldId id="268" r:id="rId15"/>
    <p:sldId id="271" r:id="rId16"/>
    <p:sldId id="269" r:id="rId17"/>
    <p:sldId id="277" r:id="rId18"/>
    <p:sldId id="272" r:id="rId19"/>
    <p:sldId id="273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66FFFF"/>
    <a:srgbClr val="FFCCFF"/>
    <a:srgbClr val="FF99FF"/>
    <a:srgbClr val="99FF33"/>
    <a:srgbClr val="00FF00"/>
    <a:srgbClr val="6699FF"/>
    <a:srgbClr val="FFCC66"/>
    <a:srgbClr val="99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7" autoAdjust="0"/>
    <p:restoredTop sz="94660"/>
  </p:normalViewPr>
  <p:slideViewPr>
    <p:cSldViewPr snapToGrid="0">
      <p:cViewPr varScale="1">
        <p:scale>
          <a:sx n="64" d="100"/>
          <a:sy n="64" d="100"/>
        </p:scale>
        <p:origin x="72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945FBD-9586-4EE4-8196-CA2F2A521AEC}" type="datetimeFigureOut">
              <a:rPr lang="en-US" smtClean="0"/>
              <a:t>6/6/2022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7174BD-7A05-4DD3-A52F-5B82B49A7A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15494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534B47-DD38-40AA-AAFE-5FE3C79F577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11472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03DEB-0E81-4918-907C-8B5D80DDD6FB}" type="datetimeFigureOut">
              <a:rPr lang="en-US" smtClean="0"/>
              <a:t>6/6/2022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0C608-BAF7-4CE5-8C01-073566920B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67553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03DEB-0E81-4918-907C-8B5D80DDD6FB}" type="datetimeFigureOut">
              <a:rPr lang="en-US" smtClean="0"/>
              <a:t>6/6/2022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0C608-BAF7-4CE5-8C01-073566920B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0259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03DEB-0E81-4918-907C-8B5D80DDD6FB}" type="datetimeFigureOut">
              <a:rPr lang="en-US" smtClean="0"/>
              <a:t>6/6/2022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0C608-BAF7-4CE5-8C01-073566920B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67931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03DEB-0E81-4918-907C-8B5D80DDD6FB}" type="datetimeFigureOut">
              <a:rPr lang="en-US" smtClean="0"/>
              <a:t>6/6/2022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0C608-BAF7-4CE5-8C01-073566920B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60429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03DEB-0E81-4918-907C-8B5D80DDD6FB}" type="datetimeFigureOut">
              <a:rPr lang="en-US" smtClean="0"/>
              <a:t>6/6/2022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0C608-BAF7-4CE5-8C01-073566920B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09120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03DEB-0E81-4918-907C-8B5D80DDD6FB}" type="datetimeFigureOut">
              <a:rPr lang="en-US" smtClean="0"/>
              <a:t>6/6/2022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0C608-BAF7-4CE5-8C01-073566920B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44602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03DEB-0E81-4918-907C-8B5D80DDD6FB}" type="datetimeFigureOut">
              <a:rPr lang="en-US" smtClean="0"/>
              <a:t>6/6/2022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0C608-BAF7-4CE5-8C01-073566920B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1557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03DEB-0E81-4918-907C-8B5D80DDD6FB}" type="datetimeFigureOut">
              <a:rPr lang="en-US" smtClean="0"/>
              <a:t>6/6/2022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0C608-BAF7-4CE5-8C01-073566920B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5975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03DEB-0E81-4918-907C-8B5D80DDD6FB}" type="datetimeFigureOut">
              <a:rPr lang="en-US" smtClean="0"/>
              <a:t>6/6/2022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0C608-BAF7-4CE5-8C01-073566920B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0077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03DEB-0E81-4918-907C-8B5D80DDD6FB}" type="datetimeFigureOut">
              <a:rPr lang="en-US" smtClean="0"/>
              <a:t>6/6/2022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0C608-BAF7-4CE5-8C01-073566920B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5079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03DEB-0E81-4918-907C-8B5D80DDD6FB}" type="datetimeFigureOut">
              <a:rPr lang="en-US" smtClean="0"/>
              <a:t>6/6/2022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0C608-BAF7-4CE5-8C01-073566920B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93527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E03DEB-0E81-4918-907C-8B5D80DDD6FB}" type="datetimeFigureOut">
              <a:rPr lang="en-US" smtClean="0"/>
              <a:t>6/6/2022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70C608-BAF7-4CE5-8C01-073566920B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03683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g"/><Relationship Id="rId4" Type="http://schemas.openxmlformats.org/officeDocument/2006/relationships/image" Target="../media/image22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7" Type="http://schemas.openxmlformats.org/officeDocument/2006/relationships/image" Target="../media/image18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g"/><Relationship Id="rId5" Type="http://schemas.openxmlformats.org/officeDocument/2006/relationships/image" Target="../media/image25.jpg"/><Relationship Id="rId4" Type="http://schemas.openxmlformats.org/officeDocument/2006/relationships/image" Target="../media/image24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slide" Target="slide18.xml"/><Relationship Id="rId4" Type="http://schemas.openxmlformats.org/officeDocument/2006/relationships/slide" Target="slide15.xml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29.png"/><Relationship Id="rId12" Type="http://schemas.microsoft.com/office/2007/relationships/hdphoto" Target="../media/hdphoto5.wdp"/><Relationship Id="rId2" Type="http://schemas.openxmlformats.org/officeDocument/2006/relationships/image" Target="../media/image6.jpeg"/><Relationship Id="rId16" Type="http://schemas.microsoft.com/office/2007/relationships/hdphoto" Target="../media/hdphoto7.wdp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11" Type="http://schemas.openxmlformats.org/officeDocument/2006/relationships/image" Target="../media/image31.png"/><Relationship Id="rId5" Type="http://schemas.openxmlformats.org/officeDocument/2006/relationships/image" Target="../media/image28.png"/><Relationship Id="rId15" Type="http://schemas.openxmlformats.org/officeDocument/2006/relationships/image" Target="../media/image33.png"/><Relationship Id="rId10" Type="http://schemas.microsoft.com/office/2007/relationships/hdphoto" Target="../media/hdphoto4.wdp"/><Relationship Id="rId4" Type="http://schemas.microsoft.com/office/2007/relationships/hdphoto" Target="../media/hdphoto1.wdp"/><Relationship Id="rId9" Type="http://schemas.openxmlformats.org/officeDocument/2006/relationships/image" Target="../media/image30.png"/><Relationship Id="rId14" Type="http://schemas.microsoft.com/office/2007/relationships/hdphoto" Target="../media/hdphoto6.wdp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524000" y="154964"/>
            <a:ext cx="86159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PHÒNG GIÁO DỤC VÀ ĐÀO TẠO QUẬN LONG BIÊN</a:t>
            </a:r>
          </a:p>
          <a:p>
            <a:pPr algn="ctr"/>
            <a:r>
              <a:rPr lang="en-US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MẦM NON GIA THƯỢNG</a:t>
            </a:r>
            <a:endParaRPr lang="en-US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7546" y="1044320"/>
            <a:ext cx="1448874" cy="144185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959476" y="2492184"/>
            <a:ext cx="9745014" cy="823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600" b="1" dirty="0" smtClean="0">
                <a:ln w="0"/>
                <a:solidFill>
                  <a:srgbClr val="00206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KHÁM PHÁ XÃ HỘI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803568" y="4945270"/>
            <a:ext cx="60015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Lứa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Mẫu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nhỡ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( 4-5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: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Phùng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Minh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Hoài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386860" y="6198354"/>
            <a:ext cx="33404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: 2021-2022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59476" y="2904060"/>
            <a:ext cx="974501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8000" b="1" dirty="0" err="1" smtClean="0">
                <a:ln w="0"/>
                <a:solidFill>
                  <a:srgbClr val="FF0000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Thủ</a:t>
            </a:r>
            <a:r>
              <a:rPr lang="en-US" sz="8000" b="1" dirty="0" smtClean="0">
                <a:ln w="0"/>
                <a:solidFill>
                  <a:srgbClr val="FF0000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8000" b="1" dirty="0" err="1" smtClean="0">
                <a:ln w="0"/>
                <a:solidFill>
                  <a:srgbClr val="FF0000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đô</a:t>
            </a:r>
            <a:r>
              <a:rPr lang="en-US" sz="8000" b="1" dirty="0" smtClean="0">
                <a:ln w="0"/>
                <a:solidFill>
                  <a:srgbClr val="FF0000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8000" b="1" dirty="0" err="1" smtClean="0">
                <a:ln w="0"/>
                <a:solidFill>
                  <a:srgbClr val="FF0000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Hà</a:t>
            </a:r>
            <a:r>
              <a:rPr lang="en-US" sz="8000" b="1" dirty="0" smtClean="0">
                <a:ln w="0"/>
                <a:solidFill>
                  <a:srgbClr val="FF0000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8000" b="1" dirty="0" err="1" smtClean="0">
                <a:ln w="0"/>
                <a:solidFill>
                  <a:srgbClr val="FF0000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endParaRPr lang="en-US" sz="8000" b="1" dirty="0" smtClean="0">
              <a:ln w="0"/>
              <a:solidFill>
                <a:srgbClr val="FF0000"/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24143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21937">
        <p14:flash/>
      </p:transition>
    </mc:Choice>
    <mc:Fallback xmlns="">
      <p:transition spd="slow" advTm="21937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12027" y="278041"/>
            <a:ext cx="6897915" cy="912132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vi-VN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Địa danh nổi tiếng ở Hà Nội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4343" y="1393372"/>
            <a:ext cx="9593942" cy="5079999"/>
          </a:xfrm>
        </p:spPr>
      </p:pic>
    </p:spTree>
    <p:extLst>
      <p:ext uri="{BB962C8B-B14F-4D97-AF65-F5344CB8AC3E}">
        <p14:creationId xmlns:p14="http://schemas.microsoft.com/office/powerpoint/2010/main" val="4037426770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4741" y="2671992"/>
            <a:ext cx="4139774" cy="851137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Chùa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cột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8344" y="282354"/>
            <a:ext cx="5715882" cy="6249075"/>
          </a:xfrm>
        </p:spPr>
      </p:pic>
    </p:spTree>
    <p:extLst>
      <p:ext uri="{BB962C8B-B14F-4D97-AF65-F5344CB8AC3E}">
        <p14:creationId xmlns:p14="http://schemas.microsoft.com/office/powerpoint/2010/main" val="252279052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6000">
              <a:schemeClr val="accent4">
                <a:lumMod val="20000"/>
                <a:lumOff val="80000"/>
              </a:schemeClr>
            </a:gs>
            <a:gs pos="83000">
              <a:schemeClr val="accent4">
                <a:lumMod val="20000"/>
                <a:lumOff val="80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1248230"/>
            <a:ext cx="9448800" cy="5254170"/>
          </a:xfr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2298700" y="205468"/>
            <a:ext cx="7289800" cy="859057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vi-VN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ăn miếu Quốc Tử Giám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733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78629" y="132897"/>
            <a:ext cx="7503886" cy="897617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vi-VN" b="1" dirty="0" smtClean="0">
                <a:latin typeface="+mj-lt"/>
              </a:rPr>
              <a:t>Món ăn nổi tiếng ở Hà Nội</a:t>
            </a:r>
            <a:endParaRPr lang="en-US" b="1" dirty="0">
              <a:latin typeface="+mj-lt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914" y="1538514"/>
            <a:ext cx="9361715" cy="5109029"/>
          </a:xfrm>
        </p:spPr>
      </p:pic>
    </p:spTree>
    <p:extLst>
      <p:ext uri="{BB962C8B-B14F-4D97-AF65-F5344CB8AC3E}">
        <p14:creationId xmlns:p14="http://schemas.microsoft.com/office/powerpoint/2010/main" val="150317047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74490" y="54716"/>
            <a:ext cx="3690257" cy="716856"/>
          </a:xfrm>
        </p:spPr>
        <p:txBody>
          <a:bodyPr>
            <a:normAutofit/>
          </a:bodyPr>
          <a:lstStyle/>
          <a:p>
            <a:pPr algn="ctr"/>
            <a:r>
              <a:rPr lang="vi-VN" sz="3600" b="1" dirty="0" smtClean="0">
                <a:solidFill>
                  <a:srgbClr val="002060"/>
                </a:solidFill>
              </a:rPr>
              <a:t>Món ăn Hà Nội</a:t>
            </a:r>
            <a:endParaRPr lang="en-US" sz="3600" b="1" dirty="0">
              <a:solidFill>
                <a:srgbClr val="002060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2097" y="939780"/>
            <a:ext cx="4163634" cy="2705268"/>
          </a:xfr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4379" y="3822158"/>
            <a:ext cx="4102704" cy="271417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87" r="8029"/>
          <a:stretch/>
        </p:blipFill>
        <p:spPr>
          <a:xfrm>
            <a:off x="1859146" y="3831061"/>
            <a:ext cx="4163634" cy="2705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1740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470682" y="605000"/>
            <a:ext cx="4013363" cy="2729130"/>
          </a:xfrm>
          <a:prstGeom prst="rect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4963297" y="618553"/>
            <a:ext cx="2383154" cy="2702023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682" y="605000"/>
            <a:ext cx="4025124" cy="2737128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3297" y="618553"/>
            <a:ext cx="2383154" cy="2702023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7852080" y="593136"/>
            <a:ext cx="3950713" cy="2702023"/>
          </a:xfrm>
          <a:prstGeom prst="rect">
            <a:avLst/>
          </a:prstGeom>
          <a:solidFill>
            <a:srgbClr val="66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3841" y="593136"/>
            <a:ext cx="3938953" cy="2702023"/>
          </a:xfrm>
          <a:prstGeom prst="rect">
            <a:avLst/>
          </a:prstGeom>
        </p:spPr>
      </p:pic>
      <p:sp>
        <p:nvSpPr>
          <p:cNvPr id="20" name="Rectangle 19"/>
          <p:cNvSpPr/>
          <p:nvPr/>
        </p:nvSpPr>
        <p:spPr>
          <a:xfrm>
            <a:off x="470682" y="3797251"/>
            <a:ext cx="4013363" cy="2702023"/>
          </a:xfrm>
          <a:prstGeom prst="rect">
            <a:avLst/>
          </a:prstGeom>
          <a:solidFill>
            <a:srgbClr val="FF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065" y="3797251"/>
            <a:ext cx="4030980" cy="2702023"/>
          </a:xfrm>
          <a:prstGeom prst="rect">
            <a:avLst/>
          </a:prstGeom>
        </p:spPr>
      </p:pic>
      <p:sp>
        <p:nvSpPr>
          <p:cNvPr id="22" name="Rectangle 21"/>
          <p:cNvSpPr/>
          <p:nvPr/>
        </p:nvSpPr>
        <p:spPr>
          <a:xfrm>
            <a:off x="5032170" y="3797251"/>
            <a:ext cx="2383154" cy="2702022"/>
          </a:xfrm>
          <a:prstGeom prst="rect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76" t="6431" r="28601" b="5282"/>
          <a:stretch/>
        </p:blipFill>
        <p:spPr>
          <a:xfrm>
            <a:off x="5032169" y="3797250"/>
            <a:ext cx="2383154" cy="2702023"/>
          </a:xfrm>
          <a:prstGeom prst="rect">
            <a:avLst/>
          </a:prstGeom>
        </p:spPr>
      </p:pic>
      <p:sp>
        <p:nvSpPr>
          <p:cNvPr id="24" name="Rectangle 23"/>
          <p:cNvSpPr/>
          <p:nvPr/>
        </p:nvSpPr>
        <p:spPr>
          <a:xfrm>
            <a:off x="7904525" y="3797250"/>
            <a:ext cx="3938952" cy="2702023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4525" y="3797249"/>
            <a:ext cx="3938952" cy="2702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7024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5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4479"/>
            <a:ext cx="5936578" cy="393053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188593" y="2064880"/>
            <a:ext cx="38138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Luyện tập củng cố</a:t>
            </a:r>
            <a:endParaRPr 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Double Wave 5">
            <a:hlinkClick r:id="rId4" action="ppaction://hlinksldjump"/>
          </p:cNvPr>
          <p:cNvSpPr/>
          <p:nvPr/>
        </p:nvSpPr>
        <p:spPr>
          <a:xfrm>
            <a:off x="6908800" y="1399149"/>
            <a:ext cx="4601028" cy="1977794"/>
          </a:xfrm>
          <a:prstGeom prst="doubleWave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 chơi 1:</a:t>
            </a:r>
          </a:p>
          <a:p>
            <a:pPr algn="ctr"/>
            <a:r>
              <a:rPr lang="en-US" sz="3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Nối</a:t>
            </a:r>
            <a:r>
              <a:rPr lang="en-US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bóng</a:t>
            </a:r>
            <a:endParaRPr lang="en-US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Double Wave 6">
            <a:hlinkClick r:id="rId5" action="ppaction://hlinksldjump"/>
          </p:cNvPr>
          <p:cNvSpPr/>
          <p:nvPr/>
        </p:nvSpPr>
        <p:spPr>
          <a:xfrm>
            <a:off x="4009998" y="3796057"/>
            <a:ext cx="4601028" cy="1977794"/>
          </a:xfrm>
          <a:prstGeom prst="doubleWave">
            <a:avLst/>
          </a:prstGeom>
          <a:solidFill>
            <a:srgbClr val="FF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 chơi 2:</a:t>
            </a:r>
          </a:p>
          <a:p>
            <a:pPr algn="ctr"/>
            <a:r>
              <a:rPr lang="vi-VN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Đội nào giỏi nhất</a:t>
            </a:r>
            <a:endParaRPr lang="en-US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341236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66409" y="224544"/>
            <a:ext cx="5667531" cy="1092051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NỐI BÓNG</a:t>
            </a:r>
            <a:endParaRPr 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9163" l="0" r="98624"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622" r="752"/>
          <a:stretch/>
        </p:blipFill>
        <p:spPr>
          <a:xfrm>
            <a:off x="4238490" y="4658656"/>
            <a:ext cx="1640824" cy="102412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5">
            <a:biLevel thresh="7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1500" b="51000" l="66250" r="89125"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5647" t="18236" r="9294" b="48588"/>
          <a:stretch/>
        </p:blipFill>
        <p:spPr>
          <a:xfrm>
            <a:off x="10223861" y="4074851"/>
            <a:ext cx="1830205" cy="160793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7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44498" b="96651" l="38832" r="6965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8686" t="41568" r="29320" b="4314"/>
          <a:stretch/>
        </p:blipFill>
        <p:spPr>
          <a:xfrm>
            <a:off x="253776" y="4182036"/>
            <a:ext cx="1324315" cy="158917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1467" b="98133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2456"/>
          <a:stretch/>
        </p:blipFill>
        <p:spPr>
          <a:xfrm>
            <a:off x="2039869" y="4611475"/>
            <a:ext cx="1703508" cy="111849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351" b="97490" l="129" r="91902">
                        <a14:foregroundMark x1="73008" y1="55212" x2="73008" y2="55212"/>
                        <a14:foregroundMark x1="71722" y1="52510" x2="71722" y2="52510"/>
                        <a14:foregroundMark x1="75835" y1="61390" x2="75835" y2="61390"/>
                        <a14:foregroundMark x1="76992" y1="61969" x2="76992" y2="61969"/>
                        <a14:foregroundMark x1="67738" y1="66988" x2="67738" y2="66988"/>
                        <a14:foregroundMark x1="68123" y1="67954" x2="68123" y2="6795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9383"/>
          <a:stretch/>
        </p:blipFill>
        <p:spPr>
          <a:xfrm flipH="1">
            <a:off x="6223555" y="2067353"/>
            <a:ext cx="2140229" cy="1256740"/>
          </a:xfrm>
          <a:prstGeom prst="rect">
            <a:avLst/>
          </a:prstGeom>
        </p:spPr>
      </p:pic>
      <p:pic>
        <p:nvPicPr>
          <p:cNvPr id="12" name="Content Placeholder 3"/>
          <p:cNvPicPr>
            <a:picLocks noChangeAspect="1"/>
          </p:cNvPicPr>
          <p:nvPr/>
        </p:nvPicPr>
        <p:blipFill>
          <a:blip r:embed="rId13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3623" b="90000" l="3594" r="90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776" y="1708384"/>
            <a:ext cx="1831584" cy="1974677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5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4219" b="97969" l="625" r="98438"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3697" y="4362950"/>
            <a:ext cx="1319835" cy="1319835"/>
          </a:xfrm>
          <a:prstGeom prst="rect">
            <a:avLst/>
          </a:prstGeom>
        </p:spPr>
      </p:pic>
      <p:pic>
        <p:nvPicPr>
          <p:cNvPr id="14" name="Content Placeholder 3"/>
          <p:cNvPicPr>
            <a:picLocks noChangeAspect="1"/>
          </p:cNvPicPr>
          <p:nvPr/>
        </p:nvPicPr>
        <p:blipFill>
          <a:blip r:embed="rId13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3623" b="90000" l="3594" r="90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8682" y="4074851"/>
            <a:ext cx="1831584" cy="197467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5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1500" b="51000" l="66250" r="89125"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5647" t="18236" r="9294" b="48588"/>
          <a:stretch/>
        </p:blipFill>
        <p:spPr>
          <a:xfrm>
            <a:off x="2382301" y="1716014"/>
            <a:ext cx="1914900" cy="1682343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9163" l="0" r="98624"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622" r="752"/>
          <a:stretch/>
        </p:blipFill>
        <p:spPr>
          <a:xfrm>
            <a:off x="10293229" y="2083109"/>
            <a:ext cx="1691468" cy="1055738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7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44498" b="96651" l="38832" r="6965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8686" t="41568" r="29320" b="4314"/>
          <a:stretch/>
        </p:blipFill>
        <p:spPr>
          <a:xfrm>
            <a:off x="8774814" y="1728475"/>
            <a:ext cx="1240524" cy="1488629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5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4219" b="97969" l="625" r="98438"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5829" y="1951060"/>
            <a:ext cx="1319835" cy="1319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663929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169041"/>
            <a:ext cx="10515600" cy="1354512"/>
          </a:xfrm>
        </p:spPr>
        <p:txBody>
          <a:bodyPr>
            <a:normAutofit/>
          </a:bodyPr>
          <a:lstStyle/>
          <a:p>
            <a:pPr algn="ctr"/>
            <a:r>
              <a:rPr lang="vi-VN" b="1" dirty="0">
                <a:solidFill>
                  <a:srgbClr val="002060"/>
                </a:solidFill>
                <a:cs typeface="Times New Roman" panose="02020603050405020304" pitchFamily="18" charset="0"/>
              </a:rPr>
              <a:t>Trò chơi 2:</a:t>
            </a:r>
            <a:br>
              <a:rPr lang="vi-VN" b="1" dirty="0">
                <a:solidFill>
                  <a:srgbClr val="002060"/>
                </a:solidFill>
                <a:cs typeface="Times New Roman" panose="02020603050405020304" pitchFamily="18" charset="0"/>
              </a:rPr>
            </a:br>
            <a:r>
              <a:rPr lang="vi-VN" b="1" dirty="0">
                <a:solidFill>
                  <a:srgbClr val="002060"/>
                </a:solidFill>
                <a:cs typeface="Times New Roman" panose="02020603050405020304" pitchFamily="18" charset="0"/>
              </a:rPr>
              <a:t> Đội nào giỏi </a:t>
            </a:r>
            <a:r>
              <a:rPr lang="vi-VN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nhất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98493" y="3012140"/>
            <a:ext cx="9516249" cy="2164977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đội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lựa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địa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danh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món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ăn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à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ội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gắn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bảng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Đội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gắn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xong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đội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đội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thắng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9185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6239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9006" y="268943"/>
            <a:ext cx="9305364" cy="1559858"/>
          </a:xfrm>
        </p:spPr>
        <p:txBody>
          <a:bodyPr>
            <a:normAutofit/>
          </a:bodyPr>
          <a:lstStyle/>
          <a:p>
            <a:pPr algn="ctr"/>
            <a:r>
              <a:rPr lang="en-US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Ổn</a:t>
            </a:r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</a:t>
            </a: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ẻ hát và vận động theo bài hát 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“ </a:t>
            </a:r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Hà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”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yêu hà nội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9553" y="2541493"/>
            <a:ext cx="9964271" cy="4141695"/>
          </a:xfrm>
        </p:spPr>
      </p:pic>
    </p:spTree>
    <p:extLst>
      <p:ext uri="{BB962C8B-B14F-4D97-AF65-F5344CB8AC3E}">
        <p14:creationId xmlns:p14="http://schemas.microsoft.com/office/powerpoint/2010/main" val="33438592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57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6000" b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851754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vi-VN" sz="4000" dirty="0" smtClean="0"/>
              <a:t>Phương pháp, hình thức tổ chức</a:t>
            </a:r>
            <a:endParaRPr lang="en-US" sz="40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838200" y="2832954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vi-VN" sz="6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 chuyện </a:t>
            </a:r>
            <a:endParaRPr lang="en-US" sz="66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6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khám</a:t>
            </a:r>
            <a:r>
              <a:rPr lang="en-US" sz="6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</a:t>
            </a:r>
            <a:r>
              <a:rPr lang="en-US" sz="6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6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Thủ</a:t>
            </a:r>
            <a:r>
              <a:rPr lang="en-US" sz="6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đô</a:t>
            </a:r>
            <a:r>
              <a:rPr lang="en-US" sz="6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</a:t>
            </a:r>
            <a:r>
              <a:rPr lang="en-US" sz="6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endParaRPr lang="vi-VN" sz="66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7461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20000"/>
                <a:lumOff val="80000"/>
              </a:schemeClr>
            </a:gs>
            <a:gs pos="60000">
              <a:srgbClr val="FFCCFF"/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94729" y="134470"/>
            <a:ext cx="7078980" cy="860612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Hồ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Gươm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Hồ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Hoàn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Kiếm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5582" y="1132282"/>
            <a:ext cx="9383151" cy="5366992"/>
          </a:xfrm>
        </p:spPr>
      </p:pic>
    </p:spTree>
    <p:extLst>
      <p:ext uri="{BB962C8B-B14F-4D97-AF65-F5344CB8AC3E}">
        <p14:creationId xmlns:p14="http://schemas.microsoft.com/office/powerpoint/2010/main" val="333962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 Callout 3"/>
          <p:cNvSpPr/>
          <p:nvPr/>
        </p:nvSpPr>
        <p:spPr>
          <a:xfrm>
            <a:off x="1864729" y="1346844"/>
            <a:ext cx="8606971" cy="3106058"/>
          </a:xfrm>
          <a:prstGeom prst="cloudCallout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600" dirty="0" smtClean="0">
                <a:solidFill>
                  <a:schemeClr val="tx1"/>
                </a:solidFill>
                <a:latin typeface="+mj-lt"/>
              </a:rPr>
              <a:t>Câu chuyện giải thích tại sao hồ có tên là Hồ Gươm ? Đó là câu chuyện có tên là gì?</a:t>
            </a:r>
          </a:p>
        </p:txBody>
      </p:sp>
    </p:spTree>
    <p:extLst>
      <p:ext uri="{BB962C8B-B14F-4D97-AF65-F5344CB8AC3E}">
        <p14:creationId xmlns:p14="http://schemas.microsoft.com/office/powerpoint/2010/main" val="569471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365" y="221677"/>
            <a:ext cx="4078575" cy="190692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6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sz="6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 algn="ctr">
              <a:buNone/>
            </a:pPr>
            <a:r>
              <a:rPr lang="en-US" sz="6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</a:t>
            </a:r>
            <a:r>
              <a:rPr lang="en-US" sz="6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gươm</a:t>
            </a:r>
            <a:endParaRPr lang="en-US" sz="6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78631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78" r="19543"/>
          <a:stretch/>
        </p:blipFill>
        <p:spPr>
          <a:xfrm>
            <a:off x="928467" y="982190"/>
            <a:ext cx="4332850" cy="4882903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8375" y="338859"/>
            <a:ext cx="4930019" cy="30847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8375" y="3518954"/>
            <a:ext cx="4930019" cy="3122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8321904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858" y="841827"/>
            <a:ext cx="5656942" cy="4483895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0111" y="841826"/>
            <a:ext cx="5938689" cy="448389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582057" y="5529943"/>
            <a:ext cx="2598058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Bắn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pháo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234198" y="5529943"/>
            <a:ext cx="3570514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Phố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Hồ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Gươm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6977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3715" y="1494973"/>
            <a:ext cx="9303657" cy="5036456"/>
          </a:xfr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759199" y="145144"/>
            <a:ext cx="4513943" cy="1001485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Lăng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Bác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578995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Tiêu đề"/>
  <p:tag name="ISPRING_SLIDE_INDENT_LEVEL" val="0"/>
  <p:tag name="ISPRING_SLIDE_ID_2" val="{0FEA4E0B-9F08-4EE5-8ABE-96C4812BE56A}"/>
  <p:tag name="GENSWF_ADVANCE_TIME" val="21.94"/>
  <p:tag name="ISPRING_SLIDE_BRANCHING_PROPERTIES" val="&lt;BranchingProperties&gt;&lt;nextAction&gt;&lt;action&gt;0&lt;/action&gt;&lt;/nextAction&gt;&lt;prevAction&gt;&lt;action&gt;0&lt;/action&gt;&lt;/prevAction&gt;&lt;lock&gt;1&lt;/lock&gt;&lt;/BranchingProperties&gt;&#10;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496</TotalTime>
  <Words>198</Words>
  <Application>Microsoft Office PowerPoint</Application>
  <PresentationFormat>Widescreen</PresentationFormat>
  <Paragraphs>32</Paragraphs>
  <Slides>19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4" baseType="lpstr">
      <vt:lpstr>Arial</vt:lpstr>
      <vt:lpstr>Calibri</vt:lpstr>
      <vt:lpstr>Calibri Light</vt:lpstr>
      <vt:lpstr>Times New Roman</vt:lpstr>
      <vt:lpstr>Office Theme</vt:lpstr>
      <vt:lpstr>PowerPoint Presentation</vt:lpstr>
      <vt:lpstr>Ổn định tổ chức Trẻ hát và vận động theo bài hát : “ Yêu Hà Nội ”</vt:lpstr>
      <vt:lpstr>Phương pháp, hình thức tổ chức</vt:lpstr>
      <vt:lpstr>Hồ Gươm (Hồ Hoàn Kiếm)</vt:lpstr>
      <vt:lpstr>PowerPoint Presentation</vt:lpstr>
      <vt:lpstr>PowerPoint Presentation</vt:lpstr>
      <vt:lpstr>PowerPoint Presentation</vt:lpstr>
      <vt:lpstr>PowerPoint Presentation</vt:lpstr>
      <vt:lpstr>Lăng Bác </vt:lpstr>
      <vt:lpstr>Địa danh nổi tiếng ở Hà Nội</vt:lpstr>
      <vt:lpstr>Chùa một cột </vt:lpstr>
      <vt:lpstr>Văn miếu Quốc Tử Giám</vt:lpstr>
      <vt:lpstr>Món ăn nổi tiếng ở Hà Nội</vt:lpstr>
      <vt:lpstr>Món ăn Hà Nội</vt:lpstr>
      <vt:lpstr>PowerPoint Presentation</vt:lpstr>
      <vt:lpstr>PowerPoint Presentation</vt:lpstr>
      <vt:lpstr>NỐI BÓNG</vt:lpstr>
      <vt:lpstr>Trò chơi 2:  Đội nào giỏi nhất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Administrator</cp:lastModifiedBy>
  <cp:revision>43</cp:revision>
  <dcterms:created xsi:type="dcterms:W3CDTF">2022-05-03T00:58:31Z</dcterms:created>
  <dcterms:modified xsi:type="dcterms:W3CDTF">2022-06-06T15:00:47Z</dcterms:modified>
</cp:coreProperties>
</file>