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5E5ABB-5261-4992-AF1C-F99F20445D78}" type="datetimeFigureOut">
              <a:rPr lang="en-US" smtClean="0"/>
              <a:t>6/27/2023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7B9A2A-7517-48E5-B80A-842A2838B82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5E5ABB-5261-4992-AF1C-F99F20445D78}" type="datetimeFigureOut">
              <a:rPr lang="en-US" smtClean="0"/>
              <a:t>6/27/2023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7B9A2A-7517-48E5-B80A-842A2838B82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5E5ABB-5261-4992-AF1C-F99F20445D78}" type="datetimeFigureOut">
              <a:rPr lang="en-US" smtClean="0"/>
              <a:t>6/27/2023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7B9A2A-7517-48E5-B80A-842A2838B82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5E5ABB-5261-4992-AF1C-F99F20445D78}" type="datetimeFigureOut">
              <a:rPr lang="en-US" smtClean="0"/>
              <a:t>6/27/2023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7B9A2A-7517-48E5-B80A-842A2838B82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5E5ABB-5261-4992-AF1C-F99F20445D78}" type="datetimeFigureOut">
              <a:rPr lang="en-US" smtClean="0"/>
              <a:t>6/27/2023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7B9A2A-7517-48E5-B80A-842A2838B82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5E5ABB-5261-4992-AF1C-F99F20445D78}" type="datetimeFigureOut">
              <a:rPr lang="en-US" smtClean="0"/>
              <a:t>6/27/2023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7B9A2A-7517-48E5-B80A-842A2838B82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5E5ABB-5261-4992-AF1C-F99F20445D78}" type="datetimeFigureOut">
              <a:rPr lang="en-US" smtClean="0"/>
              <a:t>6/27/2023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7B9A2A-7517-48E5-B80A-842A2838B82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5E5ABB-5261-4992-AF1C-F99F20445D78}" type="datetimeFigureOut">
              <a:rPr lang="en-US" smtClean="0"/>
              <a:t>6/27/2023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67B9A2A-7517-48E5-B80A-842A2838B82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5E5ABB-5261-4992-AF1C-F99F20445D78}" type="datetimeFigureOut">
              <a:rPr lang="en-US" smtClean="0"/>
              <a:t>6/27/2023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7B9A2A-7517-48E5-B80A-842A2838B82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5E5ABB-5261-4992-AF1C-F99F20445D78}" type="datetimeFigureOut">
              <a:rPr lang="en-US" smtClean="0"/>
              <a:t>6/27/2023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7B9A2A-7517-48E5-B80A-842A2838B82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5E5ABB-5261-4992-AF1C-F99F20445D78}" type="datetimeFigureOut">
              <a:rPr lang="en-US" smtClean="0"/>
              <a:t>6/27/2023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7B9A2A-7517-48E5-B80A-842A2838B82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5E5ABB-5261-4992-AF1C-F99F20445D78}" type="datetimeFigureOut">
              <a:rPr lang="en-US" smtClean="0"/>
              <a:t>6/27/2023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7B9A2A-7517-48E5-B80A-842A2838B82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audio" Target="file:///E:\AN%20AN%20AN\AN.%20C4%202020-2021\nh&#7841;c\Nhac-nhe-khong-loi-unknow.mp3" TargetMode="Externa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audio" Target="file:///E:\AN%20AN%20AN\AN.%20C4%202020-2021\nh&#7841;c\Y&#234;u%20H&#224;%20N&#7897;i.mp3" TargetMode="Externa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audio" Target="file:///E:\AN%20AN%20AN\AN.%20C4%202020-2021\nh&#7841;c\Biboxinhxich.mp3" TargetMode="Externa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E:\AN%20AN%20AN\AN.%20C4%202020-2021\nh&#7841;c\BTPTC.mp3" TargetMode="Externa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audio" Target="file:///E:\AN%20AN%20AN\AN.%20C4%202020-2021\nh&#7841;c\-nhac%20thi%20dua%20&#273;&#227;%20c&#259;t.mp3" TargetMode="Externa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4" name="WordArt 11"/>
          <p:cNvSpPr>
            <a:spLocks noChangeArrowheads="1" noChangeShapeType="1" noTextEdit="1"/>
          </p:cNvSpPr>
          <p:nvPr/>
        </p:nvSpPr>
        <p:spPr bwMode="auto">
          <a:xfrm>
            <a:off x="838200" y="1752600"/>
            <a:ext cx="7019925" cy="838200"/>
          </a:xfrm>
          <a:prstGeom prst="rect">
            <a:avLst/>
          </a:prstGeom>
        </p:spPr>
        <p:txBody>
          <a:bodyPr wrap="none" fromWordArt="1">
            <a:prstTxWarp prst="textPlain">
              <a:avLst>
                <a:gd name="adj" fmla="val 50000"/>
              </a:avLst>
            </a:prstTxWarp>
          </a:bodyPr>
          <a:lstStyle/>
          <a:p>
            <a:pPr algn="ctr"/>
            <a:endPar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VnTimeH"/>
            </a:endParaRPr>
          </a:p>
        </p:txBody>
      </p:sp>
      <p:sp>
        <p:nvSpPr>
          <p:cNvPr id="5" name="WordArt 12"/>
          <p:cNvSpPr>
            <a:spLocks noChangeArrowheads="1" noChangeShapeType="1" noTextEdit="1"/>
          </p:cNvSpPr>
          <p:nvPr/>
        </p:nvSpPr>
        <p:spPr bwMode="auto">
          <a:xfrm>
            <a:off x="457200" y="2895600"/>
            <a:ext cx="1676400" cy="457200"/>
          </a:xfrm>
          <a:prstGeom prst="rect">
            <a:avLst/>
          </a:prstGeom>
        </p:spPr>
        <p:txBody>
          <a:bodyPr wrap="none" fromWordArt="1">
            <a:prstTxWarp prst="textDoubleWave1">
              <a:avLst>
                <a:gd name="adj1" fmla="val 6500"/>
                <a:gd name="adj2" fmla="val 0"/>
              </a:avLst>
            </a:prstTxWarp>
          </a:bodyPr>
          <a:lstStyle/>
          <a:p>
            <a:pPr algn="ctr"/>
            <a:endParaRPr lang="en-US" sz="3600" kern="10" spc="-360" dirty="0">
              <a:ln w="12700">
                <a:solidFill>
                  <a:srgbClr val="000099"/>
                </a:solidFill>
                <a:round/>
                <a:headEnd/>
                <a:tailEnd/>
              </a:ln>
              <a:solidFill>
                <a:srgbClr val="33CCFF"/>
              </a:solidFill>
              <a:effectLst>
                <a:outerShdw dist="125724" dir="18900000" algn="ctr" rotWithShape="0">
                  <a:srgbClr val="000099"/>
                </a:outerShdw>
              </a:effectLst>
              <a:latin typeface=".VnTimeH"/>
            </a:endParaRPr>
          </a:p>
        </p:txBody>
      </p:sp>
      <p:sp>
        <p:nvSpPr>
          <p:cNvPr id="6" name="WordArt 13" descr="Paper bag"/>
          <p:cNvSpPr>
            <a:spLocks noChangeArrowheads="1" noChangeShapeType="1" noTextEdit="1"/>
          </p:cNvSpPr>
          <p:nvPr/>
        </p:nvSpPr>
        <p:spPr bwMode="auto">
          <a:xfrm>
            <a:off x="2438400" y="2895600"/>
            <a:ext cx="5753100" cy="381000"/>
          </a:xfrm>
          <a:prstGeom prst="rect">
            <a:avLst/>
          </a:prstGeom>
        </p:spPr>
        <p:txBody>
          <a:bodyPr wrap="none" fromWordArt="1">
            <a:prstTxWarp prst="textPlain">
              <a:avLst>
                <a:gd name="adj" fmla="val 50000"/>
              </a:avLst>
            </a:prstTxWarp>
          </a:bodyPr>
          <a:lstStyle/>
          <a:p>
            <a:pPr algn="ctr"/>
            <a:endParaRPr lang="pt-BR" sz="3600" kern="10" dirty="0" smtClean="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pitchFamily="18" charset="0"/>
            </a:endParaRPr>
          </a:p>
        </p:txBody>
      </p:sp>
      <p:sp>
        <p:nvSpPr>
          <p:cNvPr id="7" name="WordArt 14"/>
          <p:cNvSpPr>
            <a:spLocks noChangeArrowheads="1" noChangeShapeType="1" noTextEdit="1"/>
          </p:cNvSpPr>
          <p:nvPr/>
        </p:nvSpPr>
        <p:spPr bwMode="auto">
          <a:xfrm>
            <a:off x="304800" y="3733800"/>
            <a:ext cx="1828800" cy="457200"/>
          </a:xfrm>
          <a:prstGeom prst="rect">
            <a:avLst/>
          </a:prstGeom>
        </p:spPr>
        <p:txBody>
          <a:bodyPr wrap="none" fromWordArt="1">
            <a:prstTxWarp prst="textPlain">
              <a:avLst>
                <a:gd name="adj" fmla="val 50000"/>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VnTime"/>
            </a:endParaRPr>
          </a:p>
        </p:txBody>
      </p:sp>
      <p:sp>
        <p:nvSpPr>
          <p:cNvPr id="8" name="WordArt 15"/>
          <p:cNvSpPr>
            <a:spLocks noChangeArrowheads="1" noChangeShapeType="1" noTextEdit="1"/>
          </p:cNvSpPr>
          <p:nvPr/>
        </p:nvSpPr>
        <p:spPr bwMode="auto">
          <a:xfrm>
            <a:off x="609600" y="4572000"/>
            <a:ext cx="7924800" cy="457200"/>
          </a:xfrm>
          <a:prstGeom prst="rect">
            <a:avLst/>
          </a:prstGeom>
        </p:spPr>
        <p:txBody>
          <a:bodyPr wrap="none" fromWordArt="1">
            <a:prstTxWarp prst="textPlain">
              <a:avLst>
                <a:gd name="adj" fmla="val 50000"/>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VnTimeH"/>
            </a:endParaRPr>
          </a:p>
        </p:txBody>
      </p:sp>
      <p:sp>
        <p:nvSpPr>
          <p:cNvPr id="9" name="WordArt 16"/>
          <p:cNvSpPr>
            <a:spLocks noChangeArrowheads="1" noChangeShapeType="1" noTextEdit="1"/>
          </p:cNvSpPr>
          <p:nvPr/>
        </p:nvSpPr>
        <p:spPr bwMode="auto">
          <a:xfrm>
            <a:off x="2438400" y="3581400"/>
            <a:ext cx="6324600" cy="685800"/>
          </a:xfrm>
          <a:prstGeom prst="rect">
            <a:avLst/>
          </a:prstGeom>
        </p:spPr>
        <p:txBody>
          <a:bodyPr wrap="none" fromWordArt="1">
            <a:prstTxWarp prst="textPlain">
              <a:avLst>
                <a:gd name="adj" fmla="val 49375"/>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Times New Roman" pitchFamily="18" charset="0"/>
              <a:cs typeface="Times New Roman" pitchFamily="18" charset="0"/>
            </a:endParaRPr>
          </a:p>
        </p:txBody>
      </p:sp>
      <p:sp>
        <p:nvSpPr>
          <p:cNvPr id="10" name="Title 1"/>
          <p:cNvSpPr txBox="1">
            <a:spLocks/>
          </p:cNvSpPr>
          <p:nvPr/>
        </p:nvSpPr>
        <p:spPr>
          <a:xfrm>
            <a:off x="1676400" y="76200"/>
            <a:ext cx="5943600" cy="762000"/>
          </a:xfrm>
          <a:prstGeom prst="rect">
            <a:avLst/>
          </a:prstGeom>
        </p:spPr>
        <p:txBody>
          <a:bodyPr vert="horz" lIns="91440" tIns="45720" rIns="91440" bIns="45720" rtlCol="0" anchor="ct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0" normalizeH="0" baseline="0" noProof="0" smtClean="0">
                <a:ln>
                  <a:noFill/>
                </a:ln>
                <a:solidFill>
                  <a:srgbClr val="0070C0"/>
                </a:solidFill>
                <a:effectLst/>
                <a:uLnTx/>
                <a:uFillTx/>
                <a:latin typeface="Times New Roman" pitchFamily="18" charset="0"/>
                <a:ea typeface="+mj-ea"/>
                <a:cs typeface="Times New Roman" pitchFamily="18" charset="0"/>
              </a:rPr>
              <a:t>PHÒNG GIÁO DỤC VÀ ĐÀO TAO QUẬN LONG BIÊN </a:t>
            </a:r>
            <a:br>
              <a:rPr kumimoji="0" lang="en-US" sz="2000" b="1" i="0" u="none" strike="noStrike" kern="1200" cap="none" spc="0" normalizeH="0" baseline="0" noProof="0" smtClean="0">
                <a:ln>
                  <a:noFill/>
                </a:ln>
                <a:solidFill>
                  <a:srgbClr val="0070C0"/>
                </a:solidFill>
                <a:effectLst/>
                <a:uLnTx/>
                <a:uFillTx/>
                <a:latin typeface="Times New Roman" pitchFamily="18" charset="0"/>
                <a:ea typeface="+mj-ea"/>
                <a:cs typeface="Times New Roman" pitchFamily="18" charset="0"/>
              </a:rPr>
            </a:br>
            <a:r>
              <a:rPr kumimoji="0" lang="en-US" sz="2000" b="1" i="0" u="none" strike="noStrike" kern="1200" cap="none" spc="0" normalizeH="0" baseline="0" noProof="0" smtClean="0">
                <a:ln>
                  <a:noFill/>
                </a:ln>
                <a:solidFill>
                  <a:srgbClr val="0070C0"/>
                </a:solidFill>
                <a:effectLst/>
                <a:uLnTx/>
                <a:uFillTx/>
                <a:latin typeface="Times New Roman" pitchFamily="18" charset="0"/>
                <a:ea typeface="+mj-ea"/>
                <a:cs typeface="Times New Roman" pitchFamily="18" charset="0"/>
              </a:rPr>
              <a:t>TRƯỜNG MẦM NON GIA THƯỢNG</a:t>
            </a:r>
            <a:endParaRPr kumimoji="0" lang="en-US" sz="2000" b="1" i="0" u="none" strike="noStrike" kern="1200" cap="none" spc="0" normalizeH="0" baseline="0" noProof="0" dirty="0">
              <a:ln>
                <a:noFill/>
              </a:ln>
              <a:solidFill>
                <a:srgbClr val="0070C0"/>
              </a:solidFill>
              <a:effectLst/>
              <a:uLnTx/>
              <a:uFillTx/>
              <a:latin typeface="Times New Roman" pitchFamily="18" charset="0"/>
              <a:ea typeface="+mj-ea"/>
              <a:cs typeface="Times New Roman" pitchFamily="18" charset="0"/>
            </a:endParaRPr>
          </a:p>
        </p:txBody>
      </p:sp>
      <p:pic>
        <p:nvPicPr>
          <p:cNvPr id="11" name="Picture 10" descr="LOGO MNGT.jpg"/>
          <p:cNvPicPr>
            <a:picLocks noChangeAspect="1"/>
          </p:cNvPicPr>
          <p:nvPr/>
        </p:nvPicPr>
        <p:blipFill>
          <a:blip r:embed="rId4" cstate="print">
            <a:clrChange>
              <a:clrFrom>
                <a:srgbClr val="FFFFFF"/>
              </a:clrFrom>
              <a:clrTo>
                <a:srgbClr val="FFFFFF">
                  <a:alpha val="0"/>
                </a:srgbClr>
              </a:clrTo>
            </a:clrChange>
          </a:blip>
          <a:stretch>
            <a:fillRect/>
          </a:stretch>
        </p:blipFill>
        <p:spPr>
          <a:xfrm>
            <a:off x="3886200" y="914400"/>
            <a:ext cx="1524000" cy="1524000"/>
          </a:xfrm>
          <a:prstGeom prst="rect">
            <a:avLst/>
          </a:prstGeom>
        </p:spPr>
      </p:pic>
      <p:sp>
        <p:nvSpPr>
          <p:cNvPr id="12" name="TextBox 11"/>
          <p:cNvSpPr txBox="1"/>
          <p:nvPr/>
        </p:nvSpPr>
        <p:spPr>
          <a:xfrm>
            <a:off x="1752600" y="2667000"/>
            <a:ext cx="5867400" cy="646331"/>
          </a:xfrm>
          <a:prstGeom prst="rect">
            <a:avLst/>
          </a:prstGeom>
          <a:noFill/>
        </p:spPr>
        <p:txBody>
          <a:bodyPr wrap="square" rtlCol="0">
            <a:spAutoFit/>
          </a:bodyPr>
          <a:lstStyle/>
          <a:p>
            <a:r>
              <a:rPr lang="en-US" sz="36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PHÁT TRIỂN THỂ CHẤT</a:t>
            </a:r>
          </a:p>
        </p:txBody>
      </p:sp>
      <p:sp>
        <p:nvSpPr>
          <p:cNvPr id="13" name="TextBox 12"/>
          <p:cNvSpPr txBox="1"/>
          <p:nvPr/>
        </p:nvSpPr>
        <p:spPr>
          <a:xfrm>
            <a:off x="0" y="3581400"/>
            <a:ext cx="8991600" cy="3170099"/>
          </a:xfrm>
          <a:prstGeom prst="rect">
            <a:avLst/>
          </a:prstGeom>
          <a:noFill/>
        </p:spPr>
        <p:txBody>
          <a:bodyPr wrap="square" rtlCol="0">
            <a:spAutoFit/>
          </a:bodyPr>
          <a:lstStyle/>
          <a:p>
            <a:r>
              <a:rPr lang="en-US" sz="2000" dirty="0" smtClean="0">
                <a:solidFill>
                  <a:schemeClr val="tx1">
                    <a:lumMod val="95000"/>
                    <a:lumOff val="5000"/>
                  </a:schemeClr>
                </a:solidFill>
                <a:latin typeface="Times New Roman" pitchFamily="18" charset="0"/>
                <a:cs typeface="Times New Roman" pitchFamily="18" charset="0"/>
              </a:rPr>
              <a:t>                                      </a:t>
            </a:r>
          </a:p>
          <a:p>
            <a:pPr algn="ctr"/>
            <a:r>
              <a:rPr lang="en-US" sz="2000" dirty="0" smtClean="0">
                <a:solidFill>
                  <a:schemeClr val="tx1">
                    <a:lumMod val="95000"/>
                    <a:lumOff val="5000"/>
                  </a:schemeClr>
                </a:solidFill>
                <a:latin typeface="Times New Roman" pitchFamily="18" charset="0"/>
                <a:cs typeface="Times New Roman" pitchFamily="18" charset="0"/>
              </a:rPr>
              <a:t>                       </a:t>
            </a:r>
            <a:r>
              <a:rPr lang="en-US" sz="2000" dirty="0" err="1" smtClean="0">
                <a:solidFill>
                  <a:schemeClr val="tx1">
                    <a:lumMod val="95000"/>
                    <a:lumOff val="5000"/>
                  </a:schemeClr>
                </a:solidFill>
                <a:latin typeface="Times New Roman" pitchFamily="18" charset="0"/>
                <a:cs typeface="Times New Roman" pitchFamily="18" charset="0"/>
              </a:rPr>
              <a:t>ĐỀ</a:t>
            </a:r>
            <a:r>
              <a:rPr lang="en-US" sz="2000" dirty="0" smtClean="0">
                <a:solidFill>
                  <a:schemeClr val="tx1">
                    <a:lumMod val="95000"/>
                    <a:lumOff val="5000"/>
                  </a:schemeClr>
                </a:solidFill>
                <a:latin typeface="Times New Roman" pitchFamily="18" charset="0"/>
                <a:cs typeface="Times New Roman" pitchFamily="18" charset="0"/>
              </a:rPr>
              <a:t> </a:t>
            </a:r>
            <a:r>
              <a:rPr lang="en-US" sz="2000" dirty="0" err="1" smtClean="0">
                <a:solidFill>
                  <a:schemeClr val="tx1">
                    <a:lumMod val="95000"/>
                    <a:lumOff val="5000"/>
                  </a:schemeClr>
                </a:solidFill>
                <a:latin typeface="Times New Roman" pitchFamily="18" charset="0"/>
                <a:cs typeface="Times New Roman" pitchFamily="18" charset="0"/>
              </a:rPr>
              <a:t>TÀI</a:t>
            </a:r>
            <a:r>
              <a:rPr lang="en-US" sz="2000" dirty="0" smtClean="0">
                <a:solidFill>
                  <a:schemeClr val="tx1">
                    <a:lumMod val="95000"/>
                    <a:lumOff val="5000"/>
                  </a:schemeClr>
                </a:solidFill>
                <a:latin typeface="Times New Roman" pitchFamily="18" charset="0"/>
                <a:cs typeface="Times New Roman" pitchFamily="18" charset="0"/>
              </a:rPr>
              <a:t>:           - </a:t>
            </a:r>
            <a:r>
              <a:rPr lang="vi-VN" sz="2000" dirty="0" smtClean="0">
                <a:solidFill>
                  <a:schemeClr val="tx1">
                    <a:lumMod val="95000"/>
                    <a:lumOff val="5000"/>
                  </a:schemeClr>
                </a:solidFill>
                <a:latin typeface="Times New Roman" pitchFamily="18" charset="0"/>
                <a:cs typeface="Times New Roman" pitchFamily="18" charset="0"/>
              </a:rPr>
              <a:t>VĐCB: </a:t>
            </a:r>
            <a:r>
              <a:rPr lang="en-US" sz="2000" dirty="0" smtClean="0">
                <a:solidFill>
                  <a:schemeClr val="tx1">
                    <a:lumMod val="95000"/>
                    <a:lumOff val="5000"/>
                  </a:schemeClr>
                </a:solidFill>
                <a:latin typeface="Times New Roman" pitchFamily="18" charset="0"/>
                <a:cs typeface="Times New Roman" pitchFamily="18" charset="0"/>
              </a:rPr>
              <a:t>+ </a:t>
            </a:r>
            <a:r>
              <a:rPr lang="vi-VN" sz="2000" dirty="0" smtClean="0">
                <a:solidFill>
                  <a:schemeClr val="tx1">
                    <a:lumMod val="95000"/>
                    <a:lumOff val="5000"/>
                  </a:schemeClr>
                </a:solidFill>
                <a:latin typeface="Times New Roman" pitchFamily="18" charset="0"/>
                <a:cs typeface="Times New Roman" pitchFamily="18" charset="0"/>
              </a:rPr>
              <a:t>Đi - chạy đổi hường theo đường dích dắc</a:t>
            </a:r>
            <a:endParaRPr lang="en-US" sz="2000" dirty="0" smtClean="0">
              <a:solidFill>
                <a:schemeClr val="tx1">
                  <a:lumMod val="95000"/>
                  <a:lumOff val="5000"/>
                </a:schemeClr>
              </a:solidFill>
              <a:latin typeface="Times New Roman" pitchFamily="18" charset="0"/>
              <a:cs typeface="Times New Roman" pitchFamily="18" charset="0"/>
            </a:endParaRPr>
          </a:p>
          <a:p>
            <a:pPr algn="ctr"/>
            <a:r>
              <a:rPr lang="en-US" sz="2000" dirty="0" smtClean="0">
                <a:solidFill>
                  <a:schemeClr val="tx1">
                    <a:lumMod val="95000"/>
                    <a:lumOff val="5000"/>
                  </a:schemeClr>
                </a:solidFill>
                <a:latin typeface="Times New Roman" pitchFamily="18" charset="0"/>
                <a:cs typeface="Times New Roman" pitchFamily="18" charset="0"/>
              </a:rPr>
              <a:t>- </a:t>
            </a:r>
            <a:r>
              <a:rPr lang="en-US" sz="2000" dirty="0" err="1" smtClean="0">
                <a:solidFill>
                  <a:schemeClr val="tx1">
                    <a:lumMod val="95000"/>
                    <a:lumOff val="5000"/>
                  </a:schemeClr>
                </a:solidFill>
                <a:latin typeface="Times New Roman" pitchFamily="18" charset="0"/>
                <a:cs typeface="Times New Roman" pitchFamily="18" charset="0"/>
              </a:rPr>
              <a:t>LỨA</a:t>
            </a:r>
            <a:r>
              <a:rPr lang="en-US" sz="2000" dirty="0" smtClean="0">
                <a:solidFill>
                  <a:schemeClr val="tx1">
                    <a:lumMod val="95000"/>
                    <a:lumOff val="5000"/>
                  </a:schemeClr>
                </a:solidFill>
                <a:latin typeface="Times New Roman" pitchFamily="18" charset="0"/>
                <a:cs typeface="Times New Roman" pitchFamily="18" charset="0"/>
              </a:rPr>
              <a:t> TUỔI: 3-4 </a:t>
            </a:r>
            <a:r>
              <a:rPr lang="en-US" sz="2000" dirty="0" err="1" smtClean="0">
                <a:solidFill>
                  <a:schemeClr val="tx1">
                    <a:lumMod val="95000"/>
                    <a:lumOff val="5000"/>
                  </a:schemeClr>
                </a:solidFill>
                <a:latin typeface="Times New Roman" pitchFamily="18" charset="0"/>
                <a:cs typeface="Times New Roman" pitchFamily="18" charset="0"/>
              </a:rPr>
              <a:t>Tuổi</a:t>
            </a:r>
            <a:endParaRPr lang="en-US" sz="2000" dirty="0" smtClean="0">
              <a:solidFill>
                <a:schemeClr val="tx1">
                  <a:lumMod val="95000"/>
                  <a:lumOff val="5000"/>
                </a:schemeClr>
              </a:solidFill>
              <a:latin typeface="Times New Roman" pitchFamily="18" charset="0"/>
              <a:cs typeface="Times New Roman" pitchFamily="18" charset="0"/>
            </a:endParaRPr>
          </a:p>
          <a:p>
            <a:pPr algn="ctr"/>
            <a:r>
              <a:rPr lang="en-US" sz="2000" dirty="0" smtClean="0">
                <a:solidFill>
                  <a:schemeClr val="tx1">
                    <a:lumMod val="95000"/>
                    <a:lumOff val="5000"/>
                  </a:schemeClr>
                </a:solidFill>
                <a:latin typeface="Times New Roman" pitchFamily="18" charset="0"/>
                <a:cs typeface="Times New Roman" pitchFamily="18" charset="0"/>
              </a:rPr>
              <a:t>      -</a:t>
            </a:r>
            <a:r>
              <a:rPr lang="en-US" sz="2000" dirty="0" err="1" smtClean="0">
                <a:solidFill>
                  <a:schemeClr val="tx1">
                    <a:lumMod val="95000"/>
                    <a:lumOff val="5000"/>
                  </a:schemeClr>
                </a:solidFill>
                <a:latin typeface="Times New Roman" pitchFamily="18" charset="0"/>
                <a:cs typeface="Times New Roman" pitchFamily="18" charset="0"/>
              </a:rPr>
              <a:t>THỜI</a:t>
            </a:r>
            <a:r>
              <a:rPr lang="en-US" sz="2000" dirty="0" smtClean="0">
                <a:solidFill>
                  <a:schemeClr val="tx1">
                    <a:lumMod val="95000"/>
                    <a:lumOff val="5000"/>
                  </a:schemeClr>
                </a:solidFill>
                <a:latin typeface="Times New Roman" pitchFamily="18" charset="0"/>
                <a:cs typeface="Times New Roman" pitchFamily="18" charset="0"/>
              </a:rPr>
              <a:t> GIAN: 15-20 </a:t>
            </a:r>
            <a:r>
              <a:rPr lang="en-US" sz="2000" dirty="0" err="1">
                <a:solidFill>
                  <a:schemeClr val="tx1">
                    <a:lumMod val="95000"/>
                    <a:lumOff val="5000"/>
                  </a:schemeClr>
                </a:solidFill>
                <a:latin typeface="Times New Roman" pitchFamily="18" charset="0"/>
                <a:cs typeface="Times New Roman" pitchFamily="18" charset="0"/>
              </a:rPr>
              <a:t>P</a:t>
            </a:r>
            <a:r>
              <a:rPr lang="en-US" sz="2000" dirty="0" err="1" smtClean="0">
                <a:solidFill>
                  <a:schemeClr val="tx1">
                    <a:lumMod val="95000"/>
                    <a:lumOff val="5000"/>
                  </a:schemeClr>
                </a:solidFill>
                <a:latin typeface="Times New Roman" pitchFamily="18" charset="0"/>
                <a:cs typeface="Times New Roman" pitchFamily="18" charset="0"/>
              </a:rPr>
              <a:t>hút</a:t>
            </a:r>
            <a:endParaRPr lang="en-US" sz="2000" dirty="0" smtClean="0">
              <a:solidFill>
                <a:schemeClr val="tx1">
                  <a:lumMod val="95000"/>
                  <a:lumOff val="5000"/>
                </a:schemeClr>
              </a:solidFill>
              <a:latin typeface="Times New Roman" pitchFamily="18" charset="0"/>
              <a:cs typeface="Times New Roman" pitchFamily="18" charset="0"/>
            </a:endParaRPr>
          </a:p>
          <a:p>
            <a:pPr algn="ctr"/>
            <a:r>
              <a:rPr lang="en-US" sz="2000" dirty="0" smtClean="0">
                <a:solidFill>
                  <a:schemeClr val="tx1">
                    <a:lumMod val="95000"/>
                    <a:lumOff val="5000"/>
                  </a:schemeClr>
                </a:solidFill>
                <a:latin typeface="Times New Roman" pitchFamily="18" charset="0"/>
                <a:cs typeface="Times New Roman" pitchFamily="18" charset="0"/>
              </a:rPr>
              <a:t>                         - NGƯỜI DẠY:  </a:t>
            </a:r>
            <a:r>
              <a:rPr lang="en-US" sz="2000" dirty="0" err="1" smtClean="0">
                <a:solidFill>
                  <a:schemeClr val="tx1">
                    <a:lumMod val="95000"/>
                    <a:lumOff val="5000"/>
                  </a:schemeClr>
                </a:solidFill>
                <a:latin typeface="Times New Roman" pitchFamily="18" charset="0"/>
                <a:cs typeface="Times New Roman" pitchFamily="18" charset="0"/>
              </a:rPr>
              <a:t>Nguyễn</a:t>
            </a:r>
            <a:r>
              <a:rPr lang="en-US" sz="2000" dirty="0" smtClean="0">
                <a:solidFill>
                  <a:schemeClr val="tx1">
                    <a:lumMod val="95000"/>
                    <a:lumOff val="5000"/>
                  </a:schemeClr>
                </a:solidFill>
                <a:latin typeface="Times New Roman" pitchFamily="18" charset="0"/>
                <a:cs typeface="Times New Roman" pitchFamily="18" charset="0"/>
              </a:rPr>
              <a:t> Thu </a:t>
            </a:r>
            <a:r>
              <a:rPr lang="en-US" sz="2000" dirty="0" err="1" smtClean="0">
                <a:solidFill>
                  <a:schemeClr val="tx1">
                    <a:lumMod val="95000"/>
                    <a:lumOff val="5000"/>
                  </a:schemeClr>
                </a:solidFill>
                <a:latin typeface="Times New Roman" pitchFamily="18" charset="0"/>
                <a:cs typeface="Times New Roman" pitchFamily="18" charset="0"/>
              </a:rPr>
              <a:t>Thảo</a:t>
            </a:r>
            <a:r>
              <a:rPr lang="en-US" sz="2000" dirty="0" smtClean="0">
                <a:solidFill>
                  <a:schemeClr val="tx1">
                    <a:lumMod val="95000"/>
                    <a:lumOff val="5000"/>
                  </a:schemeClr>
                </a:solidFill>
                <a:latin typeface="Times New Roman" pitchFamily="18" charset="0"/>
                <a:cs typeface="Times New Roman" pitchFamily="18" charset="0"/>
              </a:rPr>
              <a:t> </a:t>
            </a:r>
            <a:endParaRPr lang="en-US" sz="2000" dirty="0" smtClean="0">
              <a:solidFill>
                <a:schemeClr val="tx1">
                  <a:lumMod val="95000"/>
                  <a:lumOff val="5000"/>
                </a:schemeClr>
              </a:solidFill>
              <a:latin typeface="Times New Roman" pitchFamily="18" charset="0"/>
              <a:cs typeface="Times New Roman" pitchFamily="18" charset="0"/>
            </a:endParaRPr>
          </a:p>
          <a:p>
            <a:pPr algn="ctr"/>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a:solidFill>
                <a:schemeClr val="tx1">
                  <a:lumMod val="95000"/>
                  <a:lumOff val="5000"/>
                </a:schemeClr>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990600" y="2286000"/>
            <a:ext cx="7467600" cy="2308324"/>
          </a:xfrm>
          <a:prstGeom prst="rect">
            <a:avLst/>
          </a:prstGeom>
        </p:spPr>
        <p:txBody>
          <a:bodyPr wrap="square">
            <a:spAutoFit/>
          </a:bodyPr>
          <a:lstStyle/>
          <a:p>
            <a:r>
              <a:rPr lang="vi-VN" sz="3600" b="1" i="1" dirty="0">
                <a:latin typeface="Times New Roman" pitchFamily="18" charset="0"/>
                <a:cs typeface="Times New Roman" pitchFamily="18" charset="0"/>
              </a:rPr>
              <a:t>c. Hồi tĩnh</a:t>
            </a:r>
            <a:r>
              <a:rPr lang="vi-VN" sz="3600" i="1" dirty="0">
                <a:latin typeface="Times New Roman" pitchFamily="18" charset="0"/>
                <a:cs typeface="Times New Roman" pitchFamily="18" charset="0"/>
              </a:rPr>
              <a:t> :</a:t>
            </a:r>
            <a:r>
              <a:rPr lang="vi-VN" sz="3600" dirty="0">
                <a:latin typeface="Times New Roman" pitchFamily="18" charset="0"/>
                <a:cs typeface="Times New Roman" pitchFamily="18" charset="0"/>
              </a:rPr>
              <a:t> Cô và trẻ làm chim đi nhẹ nhàng xung quanh.</a:t>
            </a:r>
          </a:p>
          <a:p>
            <a:r>
              <a:rPr lang="vi-VN" sz="3600" dirty="0" smtClean="0">
                <a:latin typeface="Times New Roman" pitchFamily="18" charset="0"/>
                <a:cs typeface="Times New Roman" pitchFamily="18" charset="0"/>
              </a:rPr>
              <a:t/>
            </a:r>
            <a:br>
              <a:rPr lang="vi-VN" sz="3600" dirty="0" smtClean="0">
                <a:latin typeface="Times New Roman" pitchFamily="18" charset="0"/>
                <a:cs typeface="Times New Roman" pitchFamily="18" charset="0"/>
              </a:rPr>
            </a:br>
            <a:endParaRPr lang="en-US" sz="3600" dirty="0">
              <a:latin typeface="Times New Roman" pitchFamily="18" charset="0"/>
              <a:cs typeface="Times New Roman" pitchFamily="18" charset="0"/>
            </a:endParaRPr>
          </a:p>
        </p:txBody>
      </p:sp>
      <p:pic>
        <p:nvPicPr>
          <p:cNvPr id="5" name="Nhac-nhe-khong-loi-unknow.mp3">
            <a:hlinkClick r:id="" action="ppaction://media"/>
          </p:cNvPr>
          <p:cNvPicPr>
            <a:picLocks noRot="1" noChangeAspect="1"/>
          </p:cNvPicPr>
          <p:nvPr>
            <a:audioFile r:link="rId1"/>
          </p:nvPr>
        </p:nvPicPr>
        <p:blipFill>
          <a:blip r:embed="rId4"/>
          <a:stretch>
            <a:fillRect/>
          </a:stretch>
        </p:blipFill>
        <p:spPr>
          <a:xfrm>
            <a:off x="7315200" y="57912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511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219200" y="3105835"/>
            <a:ext cx="6781800" cy="1077218"/>
          </a:xfrm>
          <a:prstGeom prst="rect">
            <a:avLst/>
          </a:prstGeom>
        </p:spPr>
        <p:txBody>
          <a:bodyPr wrap="square">
            <a:spAutoFit/>
          </a:bodyPr>
          <a:lstStyle/>
          <a:p>
            <a:r>
              <a:rPr lang="vi-VN" sz="3200" b="1" dirty="0">
                <a:latin typeface="Times New Roman" pitchFamily="18" charset="0"/>
                <a:cs typeface="Times New Roman" pitchFamily="18" charset="0"/>
              </a:rPr>
              <a:t>3 : Kết thúc: </a:t>
            </a:r>
            <a:r>
              <a:rPr lang="vi-VN" sz="3200" dirty="0">
                <a:latin typeface="Times New Roman" pitchFamily="18" charset="0"/>
                <a:cs typeface="Times New Roman" pitchFamily="18" charset="0"/>
              </a:rPr>
              <a:t>Cô nhận xét trẻ tập, chuyển hoạt động cho trẻ.</a:t>
            </a:r>
            <a:endParaRPr lang="en-US" sz="32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4" name="Rectangle 3"/>
          <p:cNvSpPr/>
          <p:nvPr/>
        </p:nvSpPr>
        <p:spPr>
          <a:xfrm>
            <a:off x="2590800" y="457200"/>
            <a:ext cx="4302268" cy="523220"/>
          </a:xfrm>
          <a:prstGeom prst="rect">
            <a:avLst/>
          </a:prstGeom>
        </p:spPr>
        <p:txBody>
          <a:bodyPr wrap="none">
            <a:spAutoFit/>
          </a:bodyPr>
          <a:lstStyle/>
          <a:p>
            <a:r>
              <a:rPr lang="en-US" sz="2800" b="1" dirty="0" smtClean="0">
                <a:solidFill>
                  <a:srgbClr val="FF0000"/>
                </a:solidFill>
                <a:latin typeface="Times New Roman" pitchFamily="18" charset="0"/>
                <a:cs typeface="Times New Roman" pitchFamily="18" charset="0"/>
              </a:rPr>
              <a:t>I </a:t>
            </a:r>
            <a:r>
              <a:rPr lang="en-US" sz="2800" b="1" dirty="0" err="1" smtClean="0">
                <a:solidFill>
                  <a:srgbClr val="FF0000"/>
                </a:solidFill>
                <a:latin typeface="Times New Roman" pitchFamily="18" charset="0"/>
                <a:cs typeface="Times New Roman" pitchFamily="18" charset="0"/>
              </a:rPr>
              <a:t>MỤC</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ĐÍCH</a:t>
            </a:r>
            <a:r>
              <a:rPr lang="en-US" sz="2800" b="1" dirty="0" smtClean="0">
                <a:solidFill>
                  <a:srgbClr val="FF0000"/>
                </a:solidFill>
                <a:latin typeface="Times New Roman" pitchFamily="18" charset="0"/>
                <a:cs typeface="Times New Roman" pitchFamily="18" charset="0"/>
              </a:rPr>
              <a:t> - </a:t>
            </a:r>
            <a:r>
              <a:rPr lang="en-US" sz="2800" b="1" dirty="0" err="1" smtClean="0">
                <a:solidFill>
                  <a:srgbClr val="FF0000"/>
                </a:solidFill>
                <a:latin typeface="Times New Roman" pitchFamily="18" charset="0"/>
                <a:cs typeface="Times New Roman" pitchFamily="18" charset="0"/>
              </a:rPr>
              <a:t>YÊU</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CẦU</a:t>
            </a:r>
            <a:r>
              <a:rPr lang="en-US" sz="2800" b="1" dirty="0" smtClean="0">
                <a:solidFill>
                  <a:srgbClr val="FF0000"/>
                </a:solidFill>
                <a:latin typeface="Times New Roman" pitchFamily="18" charset="0"/>
                <a:cs typeface="Times New Roman" pitchFamily="18" charset="0"/>
              </a:rPr>
              <a:t> </a:t>
            </a:r>
            <a:endParaRPr lang="en-US" sz="2800" dirty="0"/>
          </a:p>
        </p:txBody>
      </p:sp>
      <p:sp>
        <p:nvSpPr>
          <p:cNvPr id="5" name="TextBox 4"/>
          <p:cNvSpPr txBox="1"/>
          <p:nvPr/>
        </p:nvSpPr>
        <p:spPr>
          <a:xfrm>
            <a:off x="990600" y="1219200"/>
            <a:ext cx="7467600" cy="4832092"/>
          </a:xfrm>
          <a:prstGeom prst="rect">
            <a:avLst/>
          </a:prstGeom>
          <a:noFill/>
        </p:spPr>
        <p:txBody>
          <a:bodyPr wrap="square" rtlCol="0">
            <a:spAutoFit/>
          </a:bodyPr>
          <a:lstStyle/>
          <a:p>
            <a:r>
              <a:rPr lang="vi-VN" sz="2800" b="1" dirty="0">
                <a:latin typeface="+mj-lt"/>
              </a:rPr>
              <a:t>1. Kiến thức</a:t>
            </a:r>
            <a:r>
              <a:rPr lang="vi-VN" sz="2800" dirty="0">
                <a:latin typeface="+mj-lt"/>
              </a:rPr>
              <a:t>.</a:t>
            </a:r>
          </a:p>
          <a:p>
            <a:r>
              <a:rPr lang="vi-VN" sz="2800" dirty="0">
                <a:latin typeface="+mj-lt"/>
              </a:rPr>
              <a:t>-Trẻ biết đi chạy tự nhiên thay đổi hướng theo đường dích dắc, không chạy ra ngoài, không lê chân, không cúi đầu, mắt nhìn thẳng về các đường dích dắc</a:t>
            </a:r>
          </a:p>
          <a:p>
            <a:r>
              <a:rPr lang="vi-VN" sz="2800" b="1" dirty="0">
                <a:latin typeface="+mj-lt"/>
              </a:rPr>
              <a:t>2. Kĩ năng</a:t>
            </a:r>
            <a:endParaRPr lang="vi-VN" sz="2800" dirty="0">
              <a:latin typeface="+mj-lt"/>
            </a:endParaRPr>
          </a:p>
          <a:p>
            <a:r>
              <a:rPr lang="vi-VN" sz="2800" dirty="0">
                <a:latin typeface="+mj-lt"/>
              </a:rPr>
              <a:t>- Trẻ phối hợp tay, mắt, chân để thực hiện các vận động.</a:t>
            </a:r>
          </a:p>
          <a:p>
            <a:r>
              <a:rPr lang="vi-VN" sz="2800" b="1" dirty="0">
                <a:latin typeface="+mj-lt"/>
              </a:rPr>
              <a:t>3. Thái độ</a:t>
            </a:r>
            <a:endParaRPr lang="vi-VN" sz="2800" dirty="0">
              <a:latin typeface="+mj-lt"/>
            </a:endParaRPr>
          </a:p>
          <a:p>
            <a:r>
              <a:rPr lang="vi-VN" sz="2800" dirty="0">
                <a:latin typeface="+mj-lt"/>
              </a:rPr>
              <a:t>Trẻ hứng thú tham gia vào bài tập.</a:t>
            </a:r>
          </a:p>
          <a:p>
            <a:endParaRPr lang="en-US" sz="2800" dirty="0">
              <a:latin typeface="+mj-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667000" y="304800"/>
            <a:ext cx="3711272" cy="769441"/>
          </a:xfrm>
          <a:prstGeom prst="rect">
            <a:avLst/>
          </a:prstGeom>
        </p:spPr>
        <p:txBody>
          <a:bodyPr wrap="none">
            <a:spAutoFit/>
          </a:bodyPr>
          <a:lstStyle/>
          <a:p>
            <a:r>
              <a:rPr lang="en-US" sz="4400" b="1" dirty="0" smtClean="0">
                <a:solidFill>
                  <a:srgbClr val="FF0000"/>
                </a:solidFill>
                <a:latin typeface="Times New Roman" pitchFamily="18" charset="0"/>
                <a:cs typeface="Times New Roman" pitchFamily="18" charset="0"/>
              </a:rPr>
              <a:t>II </a:t>
            </a:r>
            <a:r>
              <a:rPr lang="en-US" sz="4400" b="1" dirty="0" err="1" smtClean="0">
                <a:solidFill>
                  <a:srgbClr val="FF0000"/>
                </a:solidFill>
                <a:latin typeface="Times New Roman" pitchFamily="18" charset="0"/>
                <a:cs typeface="Times New Roman" pitchFamily="18" charset="0"/>
              </a:rPr>
              <a:t>CHUẨN</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BỊ</a:t>
            </a:r>
            <a:r>
              <a:rPr lang="en-US" sz="4400" b="1" dirty="0" smtClean="0">
                <a:solidFill>
                  <a:srgbClr val="FF0000"/>
                </a:solidFill>
                <a:latin typeface="Times New Roman" pitchFamily="18" charset="0"/>
                <a:cs typeface="Times New Roman" pitchFamily="18" charset="0"/>
              </a:rPr>
              <a:t> </a:t>
            </a:r>
            <a:endParaRPr lang="en-US" sz="4400" dirty="0"/>
          </a:p>
        </p:txBody>
      </p:sp>
      <p:sp>
        <p:nvSpPr>
          <p:cNvPr id="5" name="TextBox 4"/>
          <p:cNvSpPr txBox="1"/>
          <p:nvPr/>
        </p:nvSpPr>
        <p:spPr>
          <a:xfrm>
            <a:off x="1447800" y="1447800"/>
            <a:ext cx="6096000" cy="4062651"/>
          </a:xfrm>
          <a:prstGeom prst="rect">
            <a:avLst/>
          </a:prstGeom>
          <a:noFill/>
        </p:spPr>
        <p:txBody>
          <a:bodyPr wrap="square" rtlCol="0">
            <a:spAutoFit/>
          </a:bodyPr>
          <a:lstStyle/>
          <a:p>
            <a:r>
              <a:rPr lang="vi-VN" sz="4000" b="1" dirty="0">
                <a:solidFill>
                  <a:schemeClr val="accent4">
                    <a:lumMod val="50000"/>
                  </a:schemeClr>
                </a:solidFill>
                <a:latin typeface="+mj-lt"/>
              </a:rPr>
              <a:t>* Đồ dùng của cô:</a:t>
            </a:r>
            <a:endParaRPr lang="vi-VN" sz="4000" dirty="0">
              <a:solidFill>
                <a:schemeClr val="accent4">
                  <a:lumMod val="50000"/>
                </a:schemeClr>
              </a:solidFill>
              <a:latin typeface="+mj-lt"/>
            </a:endParaRPr>
          </a:p>
          <a:p>
            <a:r>
              <a:rPr lang="vi-VN" sz="4000" dirty="0">
                <a:solidFill>
                  <a:schemeClr val="accent4">
                    <a:lumMod val="50000"/>
                  </a:schemeClr>
                </a:solidFill>
                <a:latin typeface="+mj-lt"/>
              </a:rPr>
              <a:t>- Đĩa nhạc thể dục</a:t>
            </a:r>
          </a:p>
          <a:p>
            <a:r>
              <a:rPr lang="vi-VN" sz="4000" dirty="0">
                <a:solidFill>
                  <a:schemeClr val="accent4">
                    <a:lumMod val="50000"/>
                  </a:schemeClr>
                </a:solidFill>
                <a:latin typeface="+mj-lt"/>
              </a:rPr>
              <a:t>- Đường díc dắc</a:t>
            </a:r>
          </a:p>
          <a:p>
            <a:r>
              <a:rPr lang="vi-VN" sz="4000" dirty="0">
                <a:solidFill>
                  <a:schemeClr val="accent4">
                    <a:lumMod val="50000"/>
                  </a:schemeClr>
                </a:solidFill>
                <a:latin typeface="+mj-lt"/>
              </a:rPr>
              <a:t>-  2 vạch chuẩn</a:t>
            </a:r>
          </a:p>
          <a:p>
            <a:r>
              <a:rPr lang="vi-VN" sz="4000" b="1" dirty="0">
                <a:solidFill>
                  <a:schemeClr val="accent4">
                    <a:lumMod val="50000"/>
                  </a:schemeClr>
                </a:solidFill>
                <a:latin typeface="+mj-lt"/>
              </a:rPr>
              <a:t>* Đồ dùng của trẻ:</a:t>
            </a:r>
            <a:endParaRPr lang="vi-VN" sz="4000" dirty="0">
              <a:solidFill>
                <a:schemeClr val="accent4">
                  <a:lumMod val="50000"/>
                </a:schemeClr>
              </a:solidFill>
              <a:latin typeface="+mj-lt"/>
            </a:endParaRPr>
          </a:p>
          <a:p>
            <a:r>
              <a:rPr lang="vi-VN" sz="4000" dirty="0">
                <a:solidFill>
                  <a:schemeClr val="accent4">
                    <a:lumMod val="50000"/>
                  </a:schemeClr>
                </a:solidFill>
                <a:latin typeface="+mj-lt"/>
              </a:rPr>
              <a:t>- Trang phục gọn gàng</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124200" y="838200"/>
            <a:ext cx="3427541" cy="584775"/>
          </a:xfrm>
          <a:prstGeom prst="rect">
            <a:avLst/>
          </a:prstGeom>
        </p:spPr>
        <p:txBody>
          <a:bodyPr wrap="none">
            <a:spAutoFit/>
          </a:bodyPr>
          <a:lstStyle/>
          <a:p>
            <a:pPr marL="514350" indent="-514350" algn="ctr">
              <a:buNone/>
            </a:pPr>
            <a:r>
              <a:rPr lang="vi-VN" sz="3200" b="1" dirty="0">
                <a:solidFill>
                  <a:srgbClr val="FF0000"/>
                </a:solidFill>
                <a:latin typeface="+mj-lt"/>
              </a:rPr>
              <a:t>1. Ổn định tổ chức</a:t>
            </a:r>
          </a:p>
        </p:txBody>
      </p:sp>
      <p:sp>
        <p:nvSpPr>
          <p:cNvPr id="5" name="TextBox 4"/>
          <p:cNvSpPr txBox="1"/>
          <p:nvPr/>
        </p:nvSpPr>
        <p:spPr>
          <a:xfrm>
            <a:off x="2286000" y="228600"/>
            <a:ext cx="5087931" cy="646331"/>
          </a:xfrm>
          <a:prstGeom prst="rect">
            <a:avLst/>
          </a:prstGeom>
          <a:noFill/>
        </p:spPr>
        <p:txBody>
          <a:bodyPr wrap="none" rtlCol="0">
            <a:spAutoFit/>
          </a:bodyPr>
          <a:lstStyle/>
          <a:p>
            <a:r>
              <a:rPr lang="en-US" sz="3600" b="1" dirty="0" smtClean="0">
                <a:solidFill>
                  <a:srgbClr val="C00000"/>
                </a:solidFill>
                <a:latin typeface="Times New Roman" pitchFamily="18" charset="0"/>
                <a:cs typeface="Times New Roman" pitchFamily="18" charset="0"/>
              </a:rPr>
              <a:t>III: </a:t>
            </a:r>
            <a:r>
              <a:rPr lang="en-US" sz="3600" b="1" dirty="0" err="1" smtClean="0">
                <a:solidFill>
                  <a:srgbClr val="C00000"/>
                </a:solidFill>
                <a:latin typeface="Times New Roman" pitchFamily="18" charset="0"/>
                <a:cs typeface="Times New Roman" pitchFamily="18" charset="0"/>
              </a:rPr>
              <a:t>CÁCH</a:t>
            </a:r>
            <a:r>
              <a:rPr lang="en-US" sz="3600" b="1" dirty="0" smtClean="0">
                <a:solidFill>
                  <a:srgbClr val="C00000"/>
                </a:solidFill>
                <a:latin typeface="Times New Roman" pitchFamily="18" charset="0"/>
                <a:cs typeface="Times New Roman" pitchFamily="18" charset="0"/>
              </a:rPr>
              <a:t> </a:t>
            </a:r>
            <a:r>
              <a:rPr lang="en-US" sz="3600" b="1" dirty="0" err="1" smtClean="0">
                <a:solidFill>
                  <a:srgbClr val="C00000"/>
                </a:solidFill>
                <a:latin typeface="Times New Roman" pitchFamily="18" charset="0"/>
                <a:cs typeface="Times New Roman" pitchFamily="18" charset="0"/>
              </a:rPr>
              <a:t>TIẾN</a:t>
            </a:r>
            <a:r>
              <a:rPr lang="en-US" sz="3600" b="1" dirty="0" smtClean="0">
                <a:solidFill>
                  <a:srgbClr val="C00000"/>
                </a:solidFill>
                <a:latin typeface="Times New Roman" pitchFamily="18" charset="0"/>
                <a:cs typeface="Times New Roman" pitchFamily="18" charset="0"/>
              </a:rPr>
              <a:t> </a:t>
            </a:r>
            <a:r>
              <a:rPr lang="en-US" sz="3600" b="1" dirty="0" err="1" smtClean="0">
                <a:solidFill>
                  <a:srgbClr val="C00000"/>
                </a:solidFill>
                <a:latin typeface="Times New Roman" pitchFamily="18" charset="0"/>
                <a:cs typeface="Times New Roman" pitchFamily="18" charset="0"/>
              </a:rPr>
              <a:t>HÀNH</a:t>
            </a:r>
            <a:endParaRPr lang="en-US" sz="3600" b="1" dirty="0">
              <a:solidFill>
                <a:srgbClr val="C00000"/>
              </a:solidFill>
              <a:latin typeface="Times New Roman" pitchFamily="18" charset="0"/>
              <a:cs typeface="Times New Roman" pitchFamily="18" charset="0"/>
            </a:endParaRPr>
          </a:p>
        </p:txBody>
      </p:sp>
      <p:sp>
        <p:nvSpPr>
          <p:cNvPr id="6" name="Rectangle 5"/>
          <p:cNvSpPr/>
          <p:nvPr/>
        </p:nvSpPr>
        <p:spPr>
          <a:xfrm>
            <a:off x="1371600" y="1752600"/>
            <a:ext cx="6096000" cy="2123658"/>
          </a:xfrm>
          <a:prstGeom prst="rect">
            <a:avLst/>
          </a:prstGeom>
        </p:spPr>
        <p:txBody>
          <a:bodyPr wrap="square">
            <a:spAutoFit/>
          </a:bodyPr>
          <a:lstStyle/>
          <a:p>
            <a:pPr algn="ctr"/>
            <a:r>
              <a:rPr lang="vi-VN" sz="4800" dirty="0" smtClean="0">
                <a:solidFill>
                  <a:srgbClr val="C00000"/>
                </a:solidFill>
                <a:latin typeface="Times New Roman" pitchFamily="18" charset="0"/>
                <a:cs typeface="Times New Roman" pitchFamily="18" charset="0"/>
              </a:rPr>
              <a:t>Cô </a:t>
            </a:r>
            <a:r>
              <a:rPr lang="vi-VN" sz="4800" dirty="0">
                <a:solidFill>
                  <a:srgbClr val="C00000"/>
                </a:solidFill>
                <a:latin typeface="Times New Roman" pitchFamily="18" charset="0"/>
                <a:cs typeface="Times New Roman" pitchFamily="18" charset="0"/>
              </a:rPr>
              <a:t>và trẻ hát bài hát “ Yêu Hà Nội”</a:t>
            </a:r>
            <a:r>
              <a:rPr lang="vi-VN" sz="1600" dirty="0">
                <a:solidFill>
                  <a:srgbClr val="C00000"/>
                </a:solidFill>
              </a:rPr>
              <a:t> </a:t>
            </a:r>
          </a:p>
          <a:p>
            <a:r>
              <a:rPr lang="vi-VN" dirty="0" smtClean="0"/>
              <a:t/>
            </a:r>
            <a:br>
              <a:rPr lang="vi-VN" dirty="0" smtClean="0"/>
            </a:br>
            <a:endParaRPr lang="en-US" dirty="0"/>
          </a:p>
        </p:txBody>
      </p:sp>
      <p:pic>
        <p:nvPicPr>
          <p:cNvPr id="7" name="Yêu Hà Nội.mp3">
            <a:hlinkClick r:id="" action="ppaction://media"/>
          </p:cNvPr>
          <p:cNvPicPr>
            <a:picLocks noRot="1" noChangeAspect="1"/>
          </p:cNvPicPr>
          <p:nvPr>
            <a:audioFile r:link="rId1"/>
          </p:nvPr>
        </p:nvPicPr>
        <p:blipFill>
          <a:blip r:embed="rId4"/>
          <a:stretch>
            <a:fillRect/>
          </a:stretch>
        </p:blipFill>
        <p:spPr>
          <a:xfrm>
            <a:off x="8305800" y="6019800"/>
            <a:ext cx="838200" cy="838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293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685800" y="762000"/>
            <a:ext cx="8001000" cy="2677656"/>
          </a:xfrm>
          <a:prstGeom prst="rect">
            <a:avLst/>
          </a:prstGeom>
        </p:spPr>
        <p:txBody>
          <a:bodyPr wrap="square">
            <a:spAutoFit/>
          </a:bodyPr>
          <a:lstStyle/>
          <a:p>
            <a:r>
              <a:rPr lang="vi-VN" sz="2800" b="1" dirty="0">
                <a:latin typeface="Times New Roman" pitchFamily="18" charset="0"/>
                <a:cs typeface="Times New Roman" pitchFamily="18" charset="0"/>
              </a:rPr>
              <a:t>2: Phương pháp, hình thức tổ chức</a:t>
            </a:r>
            <a:endParaRPr lang="vi-VN" sz="2800" dirty="0">
              <a:latin typeface="Times New Roman" pitchFamily="18" charset="0"/>
              <a:cs typeface="Times New Roman" pitchFamily="18" charset="0"/>
            </a:endParaRPr>
          </a:p>
          <a:p>
            <a:r>
              <a:rPr lang="vi-VN" sz="2800" i="1" dirty="0">
                <a:latin typeface="Times New Roman" pitchFamily="18" charset="0"/>
                <a:cs typeface="Times New Roman" pitchFamily="18" charset="0"/>
              </a:rPr>
              <a:t>a. Khởi động.</a:t>
            </a:r>
            <a:endParaRPr lang="vi-VN" sz="2800" dirty="0">
              <a:latin typeface="Times New Roman" pitchFamily="18" charset="0"/>
              <a:cs typeface="Times New Roman" pitchFamily="18" charset="0"/>
            </a:endParaRPr>
          </a:p>
          <a:p>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Cho </a:t>
            </a:r>
            <a:r>
              <a:rPr lang="vi-VN" sz="2800" dirty="0">
                <a:latin typeface="Times New Roman" pitchFamily="18" charset="0"/>
                <a:cs typeface="Times New Roman" pitchFamily="18" charset="0"/>
              </a:rPr>
              <a:t>trẻ đi theo các kiểu chân với đội hình vòng tròn: Đi thường, gót bàn chân, mũi bàn chân, chạy chậm, chạy nhanh, xen kẽ với đi thường. </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Về </a:t>
            </a:r>
            <a:r>
              <a:rPr lang="vi-VN" sz="2800" dirty="0">
                <a:latin typeface="Times New Roman" pitchFamily="18" charset="0"/>
                <a:cs typeface="Times New Roman" pitchFamily="18" charset="0"/>
              </a:rPr>
              <a:t>4 hàng dọc, quay ngang, dãn cách hàng</a:t>
            </a:r>
            <a:r>
              <a:rPr lang="vi-VN" sz="2800" dirty="0" smtClean="0">
                <a:latin typeface="Times New Roman" pitchFamily="18" charset="0"/>
                <a:cs typeface="Times New Roman" pitchFamily="18" charset="0"/>
              </a:rPr>
              <a:t>.</a:t>
            </a:r>
            <a:endParaRPr lang="vi-VN" sz="2800" dirty="0">
              <a:latin typeface="Times New Roman" pitchFamily="18" charset="0"/>
              <a:cs typeface="Times New Roman" pitchFamily="18" charset="0"/>
            </a:endParaRPr>
          </a:p>
        </p:txBody>
      </p:sp>
      <p:pic>
        <p:nvPicPr>
          <p:cNvPr id="5" name="Biboxinhxich.mp3">
            <a:hlinkClick r:id="" action="ppaction://media"/>
          </p:cNvPr>
          <p:cNvPicPr>
            <a:picLocks noRot="1" noChangeAspect="1"/>
          </p:cNvPicPr>
          <p:nvPr>
            <a:audioFile r:link="rId1"/>
          </p:nvPr>
        </p:nvPicPr>
        <p:blipFill>
          <a:blip r:embed="rId4"/>
          <a:stretch>
            <a:fillRect/>
          </a:stretch>
        </p:blipFill>
        <p:spPr>
          <a:xfrm>
            <a:off x="7239000" y="5029200"/>
            <a:ext cx="838200" cy="838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39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990600" y="1143000"/>
            <a:ext cx="8153400" cy="3539430"/>
          </a:xfrm>
          <a:prstGeom prst="rect">
            <a:avLst/>
          </a:prstGeom>
        </p:spPr>
        <p:txBody>
          <a:bodyPr wrap="square">
            <a:spAutoFit/>
          </a:bodyPr>
          <a:lstStyle/>
          <a:p>
            <a:r>
              <a:rPr lang="vi-VN" sz="2800" b="1" i="1" dirty="0">
                <a:latin typeface="Times New Roman" pitchFamily="18" charset="0"/>
                <a:cs typeface="Times New Roman" pitchFamily="18" charset="0"/>
              </a:rPr>
              <a:t>b. Trọng động</a:t>
            </a:r>
            <a:endParaRPr lang="vi-VN" sz="2800" b="1" dirty="0">
              <a:latin typeface="Times New Roman" pitchFamily="18" charset="0"/>
              <a:cs typeface="Times New Roman" pitchFamily="18" charset="0"/>
            </a:endParaRPr>
          </a:p>
          <a:p>
            <a:r>
              <a:rPr lang="vi-VN" sz="2800" b="1" i="1" dirty="0">
                <a:latin typeface="Times New Roman" pitchFamily="18" charset="0"/>
                <a:cs typeface="Times New Roman" pitchFamily="18" charset="0"/>
              </a:rPr>
              <a:t>* BTPTC:</a:t>
            </a:r>
            <a:endParaRPr lang="vi-VN" sz="2800" b="1" dirty="0">
              <a:latin typeface="Times New Roman" pitchFamily="18" charset="0"/>
              <a:cs typeface="Times New Roman" pitchFamily="18" charset="0"/>
            </a:endParaRPr>
          </a:p>
          <a:p>
            <a:r>
              <a:rPr lang="vi-VN" sz="2800" dirty="0">
                <a:latin typeface="Times New Roman" pitchFamily="18" charset="0"/>
                <a:cs typeface="Times New Roman" pitchFamily="18" charset="0"/>
              </a:rPr>
              <a:t>Tay: 2 tay thay nhau đưa lên cao (6l × 4n )</a:t>
            </a:r>
          </a:p>
          <a:p>
            <a:r>
              <a:rPr lang="vi-VN" sz="2800" dirty="0">
                <a:latin typeface="Times New Roman" pitchFamily="18" charset="0"/>
                <a:cs typeface="Times New Roman" pitchFamily="18" charset="0"/>
              </a:rPr>
              <a:t>- Chân: Đứng kiễng chân ( 4l × 4n)</a:t>
            </a:r>
          </a:p>
          <a:p>
            <a:r>
              <a:rPr lang="vi-VN" sz="2800" dirty="0">
                <a:latin typeface="Times New Roman" pitchFamily="18" charset="0"/>
                <a:cs typeface="Times New Roman" pitchFamily="18" charset="0"/>
              </a:rPr>
              <a:t>- Bụng: Nghiêng người sang 2 bên ( 4l ×  4n)</a:t>
            </a:r>
          </a:p>
          <a:p>
            <a:r>
              <a:rPr lang="vi-VN" sz="2800" dirty="0">
                <a:latin typeface="Times New Roman" pitchFamily="18" charset="0"/>
                <a:cs typeface="Times New Roman" pitchFamily="18" charset="0"/>
              </a:rPr>
              <a:t>- Bật: Bật đổi chân. (6l x  4n)</a:t>
            </a:r>
          </a:p>
          <a:p>
            <a:r>
              <a:rPr lang="vi-VN" sz="2800" dirty="0" smtClean="0">
                <a:latin typeface="Times New Roman" pitchFamily="18" charset="0"/>
                <a:cs typeface="Times New Roman" pitchFamily="18" charset="0"/>
              </a:rPr>
              <a:t/>
            </a:r>
            <a:br>
              <a:rPr lang="vi-VN" sz="2800" dirty="0" smtClean="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pic>
        <p:nvPicPr>
          <p:cNvPr id="5" name="BTPTC.mp3">
            <a:hlinkClick r:id="" action="ppaction://media"/>
          </p:cNvPr>
          <p:cNvPicPr>
            <a:picLocks noRot="1" noChangeAspect="1"/>
          </p:cNvPicPr>
          <p:nvPr>
            <a:audioFile r:link="rId1"/>
          </p:nvPr>
        </p:nvPicPr>
        <p:blipFill>
          <a:blip r:embed="rId4"/>
          <a:stretch>
            <a:fillRect/>
          </a:stretch>
        </p:blipFill>
        <p:spPr>
          <a:xfrm>
            <a:off x="7696200" y="5105400"/>
            <a:ext cx="1447800" cy="144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747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762000" y="1752600"/>
            <a:ext cx="8077200" cy="3539430"/>
          </a:xfrm>
          <a:prstGeom prst="rect">
            <a:avLst/>
          </a:prstGeom>
        </p:spPr>
        <p:txBody>
          <a:bodyPr wrap="square">
            <a:spAutoFit/>
          </a:bodyPr>
          <a:lstStyle/>
          <a:p>
            <a:r>
              <a:rPr lang="vi-VN" sz="2800" b="1" dirty="0">
                <a:latin typeface="Times New Roman" pitchFamily="18" charset="0"/>
                <a:cs typeface="Times New Roman" pitchFamily="18" charset="0"/>
              </a:rPr>
              <a:t>c:</a:t>
            </a:r>
            <a:r>
              <a:rPr lang="vi-VN" sz="2800" dirty="0">
                <a:latin typeface="Times New Roman" pitchFamily="18" charset="0"/>
                <a:cs typeface="Times New Roman" pitchFamily="18" charset="0"/>
              </a:rPr>
              <a:t> * </a:t>
            </a:r>
            <a:r>
              <a:rPr lang="vi-VN" sz="2800" i="1" dirty="0">
                <a:latin typeface="Times New Roman" pitchFamily="18" charset="0"/>
                <a:cs typeface="Times New Roman" pitchFamily="18" charset="0"/>
              </a:rPr>
              <a:t> VĐCB: </a:t>
            </a:r>
            <a:r>
              <a:rPr lang="vi-VN" sz="2800" i="1" dirty="0" smtClean="0">
                <a:latin typeface="Times New Roman" pitchFamily="18" charset="0"/>
                <a:cs typeface="Times New Roman" pitchFamily="18" charset="0"/>
              </a:rPr>
              <a:t>Đi</a:t>
            </a:r>
            <a:r>
              <a:rPr lang="en-US" sz="2800" i="1" dirty="0" smtClean="0">
                <a:latin typeface="Times New Roman" pitchFamily="18" charset="0"/>
                <a:cs typeface="Times New Roman" pitchFamily="18" charset="0"/>
              </a:rPr>
              <a:t>-</a:t>
            </a:r>
            <a:r>
              <a:rPr lang="vi-VN" sz="2800" i="1" dirty="0" smtClean="0">
                <a:latin typeface="Times New Roman" pitchFamily="18" charset="0"/>
                <a:cs typeface="Times New Roman" pitchFamily="18" charset="0"/>
              </a:rPr>
              <a:t> </a:t>
            </a:r>
            <a:r>
              <a:rPr lang="vi-VN" sz="2800" i="1" dirty="0">
                <a:latin typeface="Times New Roman" pitchFamily="18" charset="0"/>
                <a:cs typeface="Times New Roman" pitchFamily="18" charset="0"/>
              </a:rPr>
              <a:t>chạy đổi hướng theo đường díc dắc</a:t>
            </a:r>
            <a:endParaRPr lang="vi-VN" sz="2800" dirty="0">
              <a:latin typeface="Times New Roman" pitchFamily="18" charset="0"/>
              <a:cs typeface="Times New Roman" pitchFamily="18" charset="0"/>
            </a:endParaRPr>
          </a:p>
          <a:p>
            <a:pPr>
              <a:buFontTx/>
              <a:buChar char="-"/>
            </a:pPr>
            <a:r>
              <a:rPr lang="vi-VN" sz="2800" dirty="0" smtClean="0">
                <a:latin typeface="Times New Roman" pitchFamily="18" charset="0"/>
                <a:cs typeface="Times New Roman" pitchFamily="18" charset="0"/>
              </a:rPr>
              <a:t>Hôm </a:t>
            </a:r>
            <a:r>
              <a:rPr lang="vi-VN" sz="2800" dirty="0">
                <a:latin typeface="Times New Roman" pitchFamily="18" charset="0"/>
                <a:cs typeface="Times New Roman" pitchFamily="18" charset="0"/>
              </a:rPr>
              <a:t>trước cô đã dạy các con bài vận động gì? Bạn nào giỏi hãy nói và thực hiện </a:t>
            </a:r>
            <a:r>
              <a:rPr lang="en-US" sz="2800" dirty="0" err="1" smtClean="0">
                <a:latin typeface="Times New Roman" pitchFamily="18" charset="0"/>
                <a:cs typeface="Times New Roman" pitchFamily="18" charset="0"/>
              </a:rPr>
              <a:t>lại</a:t>
            </a:r>
            <a:r>
              <a:rPr lang="en-US" sz="2800" dirty="0" smtClean="0">
                <a:latin typeface="Times New Roman" pitchFamily="18" charset="0"/>
                <a:cs typeface="Times New Roman" pitchFamily="18" charset="0"/>
              </a:rPr>
              <a:t>: </a:t>
            </a:r>
          </a:p>
          <a:p>
            <a:pPr>
              <a:buFontTx/>
              <a:buChar char="-"/>
            </a:pPr>
            <a:r>
              <a:rPr lang="vi-VN" sz="2800" dirty="0" smtClean="0">
                <a:latin typeface="Times New Roman" pitchFamily="18" charset="0"/>
                <a:cs typeface="Times New Roman" pitchFamily="18" charset="0"/>
              </a:rPr>
              <a:t>“Chạy </a:t>
            </a:r>
            <a:r>
              <a:rPr lang="vi-VN" sz="2800" dirty="0">
                <a:latin typeface="Times New Roman" pitchFamily="18" charset="0"/>
                <a:cs typeface="Times New Roman" pitchFamily="18" charset="0"/>
              </a:rPr>
              <a:t>thay đổi vận tốc theo đúng hiệu lệnh ” </a:t>
            </a:r>
            <a:endParaRPr lang="en-US" sz="2800" dirty="0">
              <a:latin typeface="Times New Roman" pitchFamily="18" charset="0"/>
              <a:cs typeface="Times New Roman" pitchFamily="18" charset="0"/>
            </a:endParaRPr>
          </a:p>
          <a:p>
            <a:pPr>
              <a:buFontTx/>
              <a:buChar char="-"/>
            </a:pP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Cô cho 2 trẻ lên tập mẫu. </a:t>
            </a:r>
            <a:endParaRPr lang="en-US" sz="2800" dirty="0" smtClean="0">
              <a:latin typeface="Times New Roman" pitchFamily="18" charset="0"/>
              <a:cs typeface="Times New Roman" pitchFamily="18" charset="0"/>
            </a:endParaRPr>
          </a:p>
          <a:p>
            <a:pPr>
              <a:buFontTx/>
              <a:buChar char="-"/>
            </a:pPr>
            <a:r>
              <a:rPr lang="vi-VN" sz="2800" dirty="0" smtClean="0">
                <a:latin typeface="Times New Roman" pitchFamily="18" charset="0"/>
                <a:cs typeface="Times New Roman" pitchFamily="18" charset="0"/>
              </a:rPr>
              <a:t>Hôm </a:t>
            </a:r>
            <a:r>
              <a:rPr lang="vi-VN" sz="2800" dirty="0">
                <a:latin typeface="Times New Roman" pitchFamily="18" charset="0"/>
                <a:cs typeface="Times New Roman" pitchFamily="18" charset="0"/>
              </a:rPr>
              <a:t>nay, cô dạy các con bài vận động mới.</a:t>
            </a:r>
          </a:p>
          <a:p>
            <a:r>
              <a:rPr lang="vi-VN" sz="2800" dirty="0">
                <a:latin typeface="Times New Roman" pitchFamily="18" charset="0"/>
                <a:cs typeface="Times New Roman" pitchFamily="18" charset="0"/>
              </a:rPr>
              <a:t>- Cô làm lần 1: Không giải thích. Cô thực hiện mẫu cho trẻ xem</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447800" y="838200"/>
            <a:ext cx="7160935" cy="646331"/>
          </a:xfrm>
          <a:prstGeom prst="rect">
            <a:avLst/>
          </a:prstGeom>
        </p:spPr>
        <p:txBody>
          <a:bodyPr wrap="none">
            <a:spAutoFit/>
          </a:bodyPr>
          <a:lstStyle/>
          <a:p>
            <a:r>
              <a:rPr lang="en-US" sz="3600" b="1" dirty="0" smtClean="0">
                <a:latin typeface="Times New Roman" pitchFamily="18" charset="0"/>
                <a:cs typeface="Times New Roman" pitchFamily="18" charset="0"/>
              </a:rPr>
              <a:t>* </a:t>
            </a:r>
            <a:r>
              <a:rPr lang="en-US" sz="3600" b="1" dirty="0" err="1">
                <a:latin typeface="Times New Roman" pitchFamily="18" charset="0"/>
                <a:cs typeface="Times New Roman" pitchFamily="18" charset="0"/>
              </a:rPr>
              <a:t>Cô</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làm</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mẫu</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lần</a:t>
            </a:r>
            <a:r>
              <a:rPr lang="en-US" sz="3600" b="1" dirty="0">
                <a:latin typeface="Times New Roman" pitchFamily="18" charset="0"/>
                <a:cs typeface="Times New Roman" pitchFamily="18" charset="0"/>
              </a:rPr>
              <a:t> 2 </a:t>
            </a:r>
            <a:r>
              <a:rPr lang="en-US" sz="3600" b="1" dirty="0" err="1">
                <a:latin typeface="Times New Roman" pitchFamily="18" charset="0"/>
                <a:cs typeface="Times New Roman" pitchFamily="18" charset="0"/>
              </a:rPr>
              <a:t>kèm</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giải</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thích</a:t>
            </a:r>
            <a:r>
              <a:rPr lang="en-US" sz="3600" dirty="0">
                <a:latin typeface="Times New Roman" pitchFamily="18" charset="0"/>
                <a:cs typeface="Times New Roman" pitchFamily="18" charset="0"/>
              </a:rPr>
              <a:t>.</a:t>
            </a:r>
          </a:p>
        </p:txBody>
      </p:sp>
      <p:sp>
        <p:nvSpPr>
          <p:cNvPr id="5" name="Rectangle 4"/>
          <p:cNvSpPr/>
          <p:nvPr/>
        </p:nvSpPr>
        <p:spPr>
          <a:xfrm>
            <a:off x="1295400" y="2514600"/>
            <a:ext cx="7162800" cy="2308324"/>
          </a:xfrm>
          <a:prstGeom prst="rect">
            <a:avLst/>
          </a:prstGeom>
        </p:spPr>
        <p:txBody>
          <a:bodyPr wrap="square">
            <a:spAutoFit/>
          </a:bodyPr>
          <a:lstStyle/>
          <a:p>
            <a:r>
              <a:rPr lang="en-US" sz="3600" dirty="0" smtClean="0">
                <a:latin typeface="Times New Roman" pitchFamily="18" charset="0"/>
                <a:cs typeface="Times New Roman" pitchFamily="18" charset="0"/>
              </a:rPr>
              <a:t>+ </a:t>
            </a:r>
            <a:r>
              <a:rPr lang="vi-VN" sz="3600" dirty="0" smtClean="0">
                <a:latin typeface="Times New Roman" pitchFamily="18" charset="0"/>
                <a:cs typeface="Times New Roman" pitchFamily="18" charset="0"/>
              </a:rPr>
              <a:t>Chuẩn </a:t>
            </a:r>
            <a:r>
              <a:rPr lang="vi-VN" sz="3600" dirty="0">
                <a:latin typeface="Times New Roman" pitchFamily="18" charset="0"/>
                <a:cs typeface="Times New Roman" pitchFamily="18" charset="0"/>
              </a:rPr>
              <a:t>bị: Hai tay chống hông, chân đứng tự nhiên.</a:t>
            </a:r>
          </a:p>
          <a:p>
            <a:r>
              <a:rPr lang="vi-VN" sz="3600" dirty="0">
                <a:latin typeface="Times New Roman" pitchFamily="18" charset="0"/>
                <a:cs typeface="Times New Roman" pitchFamily="18" charset="0"/>
              </a:rPr>
              <a:t>+ Khi có hiệu lệnh, cô đi theo hướng dích dắc, làm tương tự như khi chạy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
        <p:nvSpPr>
          <p:cNvPr id="4" name="Rectangle 3"/>
          <p:cNvSpPr/>
          <p:nvPr/>
        </p:nvSpPr>
        <p:spPr>
          <a:xfrm>
            <a:off x="304800" y="1066800"/>
            <a:ext cx="8610600" cy="3046988"/>
          </a:xfrm>
          <a:prstGeom prst="rect">
            <a:avLst/>
          </a:prstGeom>
        </p:spPr>
        <p:txBody>
          <a:bodyPr wrap="square">
            <a:spAutoFit/>
          </a:bodyPr>
          <a:lstStyle/>
          <a:p>
            <a:r>
              <a:rPr lang="vi-VN" sz="3200" dirty="0">
                <a:latin typeface="Times New Roman" pitchFamily="18" charset="0"/>
                <a:cs typeface="Times New Roman" pitchFamily="18" charset="0"/>
              </a:rPr>
              <a:t>* Trẻ thực hiện:</a:t>
            </a:r>
          </a:p>
          <a:p>
            <a:r>
              <a:rPr lang="vi-VN" sz="3200" dirty="0">
                <a:latin typeface="Times New Roman" pitchFamily="18" charset="0"/>
                <a:cs typeface="Times New Roman" pitchFamily="18" charset="0"/>
              </a:rPr>
              <a:t> - L1: 4trẻ/lượt</a:t>
            </a:r>
            <a:r>
              <a:rPr lang="vi-VN" sz="3200" dirty="0" smtClean="0">
                <a:latin typeface="Times New Roman" pitchFamily="18" charset="0"/>
                <a:cs typeface="Times New Roman" pitchFamily="18" charset="0"/>
              </a:rPr>
              <a:t>.</a:t>
            </a:r>
            <a:endParaRPr lang="en-US" sz="3200" dirty="0" smtClean="0">
              <a:latin typeface="Times New Roman" pitchFamily="18" charset="0"/>
              <a:cs typeface="Times New Roman" pitchFamily="18" charset="0"/>
            </a:endParaRPr>
          </a:p>
          <a:p>
            <a:r>
              <a:rPr lang="vi-VN" sz="3200" dirty="0" smtClean="0">
                <a:latin typeface="Times New Roman" pitchFamily="18" charset="0"/>
                <a:cs typeface="Times New Roman" pitchFamily="18" charset="0"/>
              </a:rPr>
              <a:t> </a:t>
            </a:r>
            <a:r>
              <a:rPr lang="vi-VN" sz="3200" dirty="0">
                <a:latin typeface="Times New Roman" pitchFamily="18" charset="0"/>
                <a:cs typeface="Times New Roman" pitchFamily="18" charset="0"/>
              </a:rPr>
              <a:t>- L2: 6trẻ/lượt</a:t>
            </a:r>
            <a:r>
              <a:rPr lang="vi-VN" sz="3200" dirty="0" smtClean="0">
                <a:latin typeface="Times New Roman" pitchFamily="18" charset="0"/>
                <a:cs typeface="Times New Roman" pitchFamily="18" charset="0"/>
              </a:rPr>
              <a:t>.</a:t>
            </a:r>
            <a:endParaRPr lang="en-US" sz="3200" dirty="0" smtClean="0">
              <a:latin typeface="Times New Roman" pitchFamily="18" charset="0"/>
              <a:cs typeface="Times New Roman" pitchFamily="18" charset="0"/>
            </a:endParaRPr>
          </a:p>
          <a:p>
            <a:r>
              <a:rPr lang="vi-VN" sz="3200" dirty="0" smtClean="0">
                <a:latin typeface="Times New Roman" pitchFamily="18" charset="0"/>
                <a:cs typeface="Times New Roman" pitchFamily="18" charset="0"/>
              </a:rPr>
              <a:t> </a:t>
            </a:r>
            <a:r>
              <a:rPr lang="vi-VN" sz="3200" dirty="0">
                <a:latin typeface="Times New Roman" pitchFamily="18" charset="0"/>
                <a:cs typeface="Times New Roman" pitchFamily="18" charset="0"/>
              </a:rPr>
              <a:t>- L3: Cô cho thi đua 2 đội nam và 2 đội nữ thi đua.</a:t>
            </a:r>
          </a:p>
          <a:p>
            <a:r>
              <a:rPr lang="vi-VN" sz="3200" dirty="0" smtClean="0">
                <a:latin typeface="Times New Roman" pitchFamily="18" charset="0"/>
                <a:cs typeface="Times New Roman" pitchFamily="18" charset="0"/>
              </a:rPr>
              <a:t/>
            </a:r>
            <a:br>
              <a:rPr lang="vi-VN" sz="3200" dirty="0" smtClean="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pic>
        <p:nvPicPr>
          <p:cNvPr id="5" name="-nhac thi dua đã căt.mp3">
            <a:hlinkClick r:id="" action="ppaction://media"/>
          </p:cNvPr>
          <p:cNvPicPr>
            <a:picLocks noRot="1" noChangeAspect="1"/>
          </p:cNvPicPr>
          <p:nvPr>
            <a:audioFile r:link="rId1"/>
          </p:nvPr>
        </p:nvPicPr>
        <p:blipFill>
          <a:blip r:embed="rId4"/>
          <a:stretch>
            <a:fillRect/>
          </a:stretch>
        </p:blipFill>
        <p:spPr>
          <a:xfrm>
            <a:off x="7772400" y="5715000"/>
            <a:ext cx="685800" cy="685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0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240</Words>
  <Application>Microsoft Office PowerPoint</Application>
  <PresentationFormat>On-screen Show (4:3)</PresentationFormat>
  <Paragraphs>56</Paragraphs>
  <Slides>11</Slides>
  <Notes>0</Notes>
  <HiddenSlides>0</HiddenSlides>
  <MMClips>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.VnTime</vt:lpstr>
      <vt:lpstr>.VnTimeH</vt: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Welcome</dc:creator>
  <cp:lastModifiedBy>C4</cp:lastModifiedBy>
  <cp:revision>7</cp:revision>
  <dcterms:created xsi:type="dcterms:W3CDTF">2021-05-06T05:34:26Z</dcterms:created>
  <dcterms:modified xsi:type="dcterms:W3CDTF">2023-06-27T01:09:54Z</dcterms:modified>
</cp:coreProperties>
</file>