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</p:sldMasterIdLst>
  <p:sldIdLst>
    <p:sldId id="257" r:id="rId13"/>
    <p:sldId id="258" r:id="rId14"/>
    <p:sldId id="259" r:id="rId15"/>
    <p:sldId id="260" r:id="rId16"/>
    <p:sldId id="261" r:id="rId17"/>
    <p:sldId id="262" r:id="rId18"/>
    <p:sldId id="264" r:id="rId19"/>
    <p:sldId id="263" r:id="rId20"/>
    <p:sldId id="265" r:id="rId21"/>
    <p:sldId id="266" r:id="rId22"/>
    <p:sldId id="268" r:id="rId23"/>
    <p:sldId id="267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94660"/>
  </p:normalViewPr>
  <p:slideViewPr>
    <p:cSldViewPr>
      <p:cViewPr varScale="1">
        <p:scale>
          <a:sx n="82" d="100"/>
          <a:sy n="82" d="100"/>
        </p:scale>
        <p:origin x="78" y="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DD64C-E392-4AD7-9653-61F70DD99CA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269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7297E-DD1B-43DF-9C35-5ABE1B634F4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45771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D7E1D-E536-46E4-98BC-ADC730C3F0E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5394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0BE40-5A2D-4BD2-9802-76C514968C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90114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E4B7D-6433-4A08-AFAF-830E35A38F3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25131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456B5-DDD3-4969-9C27-F4D3396D93E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30049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7D7AF-105E-4FE6-B2B5-56D6625597A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01882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6E8A0-E6F7-4B37-9588-23615860786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235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237ED-D948-4F82-9AD3-858D76FABD5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75359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9354C-9CD3-4B41-8F06-343229DD72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61112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2897-9A28-4EC0-B12D-7729B4B9CC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0535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46059-DC04-4515-B1E5-492CF15D3E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702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ED238-2E8D-4ACD-8B8D-F66D5619883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86182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3413E-03E3-4FDF-94DC-DDFCD708F8D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74595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D7E1D-E536-46E4-98BC-ADC730C3F0E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90325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0BE40-5A2D-4BD2-9802-76C514968C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84269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E4B7D-6433-4A08-AFAF-830E35A38F3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17089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456B5-DDD3-4969-9C27-F4D3396D93E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80239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7D7AF-105E-4FE6-B2B5-56D6625597A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38045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6E8A0-E6F7-4B37-9588-23615860786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9475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237ED-D948-4F82-9AD3-858D76FABD5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14507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9354C-9CD3-4B41-8F06-343229DD72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18461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2897-9A28-4EC0-B12D-7729B4B9CC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CD266-A3CC-4D39-8CBB-84A3692E3BE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432038"/>
      </p:ext>
    </p:extLst>
  </p:cSld>
  <p:clrMapOvr>
    <a:masterClrMapping/>
  </p:clrMapOvr>
  <p:transition spd="med" advClick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46059-DC04-4515-B1E5-492CF15D3E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44007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3413E-03E3-4FDF-94DC-DDFCD708F8D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03954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D7E1D-E536-46E4-98BC-ADC730C3F0E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93905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0BE40-5A2D-4BD2-9802-76C514968C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32701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E4B7D-6433-4A08-AFAF-830E35A38F3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14777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456B5-DDD3-4969-9C27-F4D3396D93E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08718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7D7AF-105E-4FE6-B2B5-56D6625597A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9216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6E8A0-E6F7-4B37-9588-23615860786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15265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237ED-D948-4F82-9AD3-858D76FABD5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62173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9354C-9CD3-4B41-8F06-343229DD72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313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637C2-819E-4E0E-A5C5-ED4BF105E11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122108"/>
      </p:ext>
    </p:extLst>
  </p:cSld>
  <p:clrMapOvr>
    <a:masterClrMapping/>
  </p:clrMapOvr>
  <p:transition spd="med" advClick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2897-9A28-4EC0-B12D-7729B4B9CC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94176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46059-DC04-4515-B1E5-492CF15D3E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25806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3413E-03E3-4FDF-94DC-DDFCD708F8D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18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4FF2E-4306-4C52-B0FE-B90BECC65A5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3581"/>
      </p:ext>
    </p:extLst>
  </p:cSld>
  <p:clrMapOvr>
    <a:masterClrMapping/>
  </p:clrMapOvr>
  <p:transition spd="med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EDEC17-6129-4394-A5D3-A6FCE8E259C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413741"/>
      </p:ext>
    </p:extLst>
  </p:cSld>
  <p:clrMapOvr>
    <a:masterClrMapping/>
  </p:clrMapOvr>
  <p:transition spd="med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63E44-21DB-4F06-89F3-7EDB333F2F5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84213"/>
      </p:ext>
    </p:extLst>
  </p:cSld>
  <p:clrMapOvr>
    <a:masterClrMapping/>
  </p:clrMapOvr>
  <p:transition spd="med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93DBE8-10DD-46C1-980D-D3D55385715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834179"/>
      </p:ext>
    </p:extLst>
  </p:cSld>
  <p:clrMapOvr>
    <a:masterClrMapping/>
  </p:clrMapOvr>
  <p:transition spd="med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926902-58CD-441F-89BF-40AE20A8647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508447"/>
      </p:ext>
    </p:extLst>
  </p:cSld>
  <p:clrMapOvr>
    <a:masterClrMapping/>
  </p:clrMapOvr>
  <p:transition spd="med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DC0D09-CC67-45CF-8850-055DFECC48E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164447"/>
      </p:ext>
    </p:extLst>
  </p:cSld>
  <p:clrMapOvr>
    <a:masterClrMapping/>
  </p:clrMapOvr>
  <p:transition spd="med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7FDFB2-F453-4166-B75C-49E15342132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337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19A46-2A25-4850-A6AE-090481053E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162724"/>
      </p:ext>
    </p:extLst>
  </p:cSld>
  <p:clrMapOvr>
    <a:masterClrMapping/>
  </p:clrMapOvr>
  <p:transition spd="med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099D9-7178-4CA6-8433-58824B77862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97595"/>
      </p:ext>
    </p:extLst>
  </p:cSld>
  <p:clrMapOvr>
    <a:masterClrMapping/>
  </p:clrMapOvr>
  <p:transition spd="med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A5CCA-2B1B-40FA-81F9-64848D78B31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721724"/>
      </p:ext>
    </p:extLst>
  </p:cSld>
  <p:clrMapOvr>
    <a:masterClrMapping/>
  </p:clrMapOvr>
  <p:transition spd="med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CD266-A3CC-4D39-8CBB-84A3692E3BE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36662"/>
      </p:ext>
    </p:extLst>
  </p:cSld>
  <p:clrMapOvr>
    <a:masterClrMapping/>
  </p:clrMapOvr>
  <p:transition spd="med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637C2-819E-4E0E-A5C5-ED4BF105E11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871545"/>
      </p:ext>
    </p:extLst>
  </p:cSld>
  <p:clrMapOvr>
    <a:masterClrMapping/>
  </p:clrMapOvr>
  <p:transition spd="med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4FF2E-4306-4C52-B0FE-B90BECC65A5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747202"/>
      </p:ext>
    </p:extLst>
  </p:cSld>
  <p:clrMapOvr>
    <a:masterClrMapping/>
  </p:clrMapOvr>
  <p:transition spd="med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EDEC17-6129-4394-A5D3-A6FCE8E259C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134264"/>
      </p:ext>
    </p:extLst>
  </p:cSld>
  <p:clrMapOvr>
    <a:masterClrMapping/>
  </p:clrMapOvr>
  <p:transition spd="med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63E44-21DB-4F06-89F3-7EDB333F2F5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197649"/>
      </p:ext>
    </p:extLst>
  </p:cSld>
  <p:clrMapOvr>
    <a:masterClrMapping/>
  </p:clrMapOvr>
  <p:transition spd="med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93DBE8-10DD-46C1-980D-D3D55385715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974509"/>
      </p:ext>
    </p:extLst>
  </p:cSld>
  <p:clrMapOvr>
    <a:masterClrMapping/>
  </p:clrMapOvr>
  <p:transition spd="med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926902-58CD-441F-89BF-40AE20A8647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009959"/>
      </p:ext>
    </p:extLst>
  </p:cSld>
  <p:clrMapOvr>
    <a:masterClrMapping/>
  </p:clrMapOvr>
  <p:transition spd="med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8453DC-830B-439F-A451-24B6CE5DFDD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3919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DC0D09-CC67-45CF-8850-055DFECC48E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748903"/>
      </p:ext>
    </p:extLst>
  </p:cSld>
  <p:clrMapOvr>
    <a:masterClrMapping/>
  </p:clrMapOvr>
  <p:transition spd="med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19A46-2A25-4850-A6AE-090481053E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984539"/>
      </p:ext>
    </p:extLst>
  </p:cSld>
  <p:clrMapOvr>
    <a:masterClrMapping/>
  </p:clrMapOvr>
  <p:transition spd="med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099D9-7178-4CA6-8433-58824B77862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271992"/>
      </p:ext>
    </p:extLst>
  </p:cSld>
  <p:clrMapOvr>
    <a:masterClrMapping/>
  </p:clrMapOvr>
  <p:transition spd="med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A5CCA-2B1B-40FA-81F9-64848D78B31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051531"/>
      </p:ext>
    </p:extLst>
  </p:cSld>
  <p:clrMapOvr>
    <a:masterClrMapping/>
  </p:clrMapOvr>
  <p:transition spd="med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DD64C-E392-4AD7-9653-61F70DD99CA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9764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7FDFB2-F453-4166-B75C-49E15342132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2316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8453DC-830B-439F-A451-24B6CE5DFDD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2484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C1029-A854-46A9-B942-117902B4C9E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4704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C11A6-9086-4AA8-8E04-37CD9DF28EE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596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E594A-5235-45B4-9B9C-B18228A75BB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24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C1029-A854-46A9-B942-117902B4C9E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1247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33AC7-4524-43BA-B386-78ED277D177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6841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16B024-E8BF-42C5-A1FA-2EE55FB4FE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9259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8ABAD-17D3-4F22-AD76-EF51226C2CC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4079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7297E-DD1B-43DF-9C35-5ABE1B634F4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2381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ED238-2E8D-4ACD-8B8D-F66D5619883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9498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7BADB-474D-43B0-BACB-252EE7F9DBD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1548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10972-46DF-4CB3-904C-2EFD5AD0F7E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161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B5C70D-840C-4AC1-A370-07FF72DA399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7075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4D696-C3F4-4E92-828E-AA81F6AA718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83846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A890C-C4D7-46D5-B6D0-0D16E399080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578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C11A6-9086-4AA8-8E04-37CD9DF28EE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1983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CCDCB-587B-4866-9C38-D5EA6FB9814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594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50096-F94C-4752-9D29-EAC727FFB4F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493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3CEBE7-B329-4CDA-A15B-A055DBB8BF8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3756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B8110-7F69-4837-825D-83DF51E176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1803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C1739E-A458-4552-8F54-AC82A150E78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47644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2D17E6-449C-4AFC-BD64-DC7F9538AB1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039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D7E1D-E536-46E4-98BC-ADC730C3F0E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2075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0BE40-5A2D-4BD2-9802-76C514968C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5740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E4B7D-6433-4A08-AFAF-830E35A38F3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74009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456B5-DDD3-4969-9C27-F4D3396D93E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26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E594A-5235-45B4-9B9C-B18228A75BB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7901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7D7AF-105E-4FE6-B2B5-56D6625597A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0875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6E8A0-E6F7-4B37-9588-23615860786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2483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237ED-D948-4F82-9AD3-858D76FABD5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9182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9354C-9CD3-4B41-8F06-343229DD72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2766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2897-9A28-4EC0-B12D-7729B4B9CC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235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46059-DC04-4515-B1E5-492CF15D3E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6568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3413E-03E3-4FDF-94DC-DDFCD708F8D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7308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7BADB-474D-43B0-BACB-252EE7F9DBD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422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10972-46DF-4CB3-904C-2EFD5AD0F7E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4580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B5C70D-840C-4AC1-A370-07FF72DA399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158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33AC7-4524-43BA-B386-78ED277D177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63917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4D696-C3F4-4E92-828E-AA81F6AA718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17901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9A890C-C4D7-46D5-B6D0-0D16E399080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3111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CCDCB-587B-4866-9C38-D5EA6FB9814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81688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50096-F94C-4752-9D29-EAC727FFB4F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89349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3CEBE7-B329-4CDA-A15B-A055DBB8BF8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87875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B8110-7F69-4837-825D-83DF51E176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73561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C1739E-A458-4552-8F54-AC82A150E78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3758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2D17E6-449C-4AFC-BD64-DC7F9538AB1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29399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DD64C-E392-4AD7-9653-61F70DD99CA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91570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7FDFB2-F453-4166-B75C-49E15342132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20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16B024-E8BF-42C5-A1FA-2EE55FB4FE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75117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8453DC-830B-439F-A451-24B6CE5DFDD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2876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C1029-A854-46A9-B942-117902B4C9E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7487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C11A6-9086-4AA8-8E04-37CD9DF28EE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07455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E594A-5235-45B4-9B9C-B18228A75BB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45208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33AC7-4524-43BA-B386-78ED277D177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51816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16B024-E8BF-42C5-A1FA-2EE55FB4FE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97050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8ABAD-17D3-4F22-AD76-EF51226C2CC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9349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7297E-DD1B-43DF-9C35-5ABE1B634F4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10622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ED238-2E8D-4ACD-8B8D-F66D5619883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0012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D7E1D-E536-46E4-98BC-ADC730C3F0E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28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8ABAD-17D3-4F22-AD76-EF51226C2CC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05446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0BE40-5A2D-4BD2-9802-76C514968C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74355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E4B7D-6433-4A08-AFAF-830E35A38F3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7362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456B5-DDD3-4969-9C27-F4D3396D93E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22884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7D7AF-105E-4FE6-B2B5-56D6625597A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49899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6E8A0-E6F7-4B37-9588-23615860786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24784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237ED-D948-4F82-9AD3-858D76FABD5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46715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9354C-9CD3-4B41-8F06-343229DD72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62414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2897-9A28-4EC0-B12D-7729B4B9CC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70915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46059-DC04-4515-B1E5-492CF15D3E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03700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3413E-03E3-4FDF-94DC-DDFCD708F8D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384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9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02DAB0-51F0-45FD-9366-CD33B1B8DCB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929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D81AC3-F774-4C36-A1D4-8422C4E5F857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93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D81AC3-F774-4C36-A1D4-8422C4E5F857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89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D81AC3-F774-4C36-A1D4-8422C4E5F857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57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43107F9-2959-4AC0-A429-A691FEA470B9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42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 advClick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43107F9-2959-4AC0-A429-A691FEA470B9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22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 advClick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9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02DAB0-51F0-45FD-9366-CD33B1B8DCB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72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30C340E-B523-4B72-90A3-086B607DA0E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474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D81AC3-F774-4C36-A1D4-8422C4E5F857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384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30C340E-B523-4B72-90A3-086B607DA0E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434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9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02DAB0-51F0-45FD-9366-CD33B1B8DCB0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352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D81AC3-F774-4C36-A1D4-8422C4E5F857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400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9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0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file:///H:\Giao%20an%204%20tuoi\Que%20Huong%20Tuoi%20dep%20-%20Hoa%20tau%20%5bNCT%2036634169819645468750%5d.mp3" TargetMode="External"/><Relationship Id="rId1" Type="http://schemas.openxmlformats.org/officeDocument/2006/relationships/audio" Target="file:///G:\Giao%20an%204%20tuoi\Que%20Huong%20Tuoi%20dep%20-%20Hoa%20tau%20%5bNCT%2036634169819645468750%5d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file:///H:\Giao%20an%204%20tuoi\Que%20Huong%20Tuoi%20dep%20-%20Hoa%20tau%20%5bNCT%2036634169819645468750%5d.mp3" TargetMode="External"/><Relationship Id="rId7" Type="http://schemas.openxmlformats.org/officeDocument/2006/relationships/image" Target="../media/image5.png"/><Relationship Id="rId2" Type="http://schemas.openxmlformats.org/officeDocument/2006/relationships/audio" Target="file:///G:\Giao%20an%204%20tuoi\Que%20Huong%20Tuoi%20dep%20-%20Hoa%20tau%20%5bNCT%2036634169819645468750%5d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838200"/>
            <a:ext cx="6396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 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 </a:t>
            </a:r>
            <a:endParaRPr lang="en-US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131" y="1484531"/>
            <a:ext cx="793718" cy="990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2590800"/>
            <a:ext cx="39934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KHÁM PHÁ XÃ HỘI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0400" y="3581400"/>
            <a:ext cx="34952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MGB C4 </a:t>
            </a:r>
          </a:p>
          <a:p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15-20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94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4" descr="thiennhien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800"/>
            <a:ext cx="9372600" cy="883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5486400" y="1828800"/>
            <a:ext cx="3886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6000" b="1" dirty="0" err="1" smtClean="0">
                <a:solidFill>
                  <a:srgbClr val="FFFF00"/>
                </a:solidFill>
              </a:rPr>
              <a:t>Nắng</a:t>
            </a:r>
            <a:r>
              <a:rPr lang="en-US" sz="6000" b="1" dirty="0" smtClean="0">
                <a:solidFill>
                  <a:srgbClr val="FFFF00"/>
                </a:solidFill>
              </a:rPr>
              <a:t> </a:t>
            </a:r>
            <a:r>
              <a:rPr lang="en-US" sz="6000" b="1" dirty="0" err="1" smtClean="0">
                <a:solidFill>
                  <a:srgbClr val="FFFF00"/>
                </a:solidFill>
              </a:rPr>
              <a:t>ấm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0" y="-228600"/>
            <a:ext cx="7086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5400" b="1">
                <a:solidFill>
                  <a:srgbClr val="FF00FF"/>
                </a:solidFill>
              </a:rPr>
              <a:t>Bầu trời trong xanh</a:t>
            </a:r>
          </a:p>
        </p:txBody>
      </p:sp>
      <p:pic>
        <p:nvPicPr>
          <p:cNvPr id="83976" name="Picture 8" descr="3d butterfly"/>
          <p:cNvPicPr>
            <a:picLocks noChangeAspect="1" noChangeArrowheads="1" noCrop="1"/>
          </p:cNvPicPr>
          <p:nvPr/>
        </p:nvPicPr>
        <p:blipFill>
          <a:blip r:embed="rId3">
            <a:lum bright="34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878" flipH="1">
            <a:off x="228600" y="6172200"/>
            <a:ext cx="306388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7" name="Picture 9" descr="seagulls_flying_toget_a_hc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0"/>
            <a:ext cx="1219200" cy="167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8" name="Picture 10" descr="seagulls_flying_toget_a_hc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26670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9" name="Picture 11" descr="sun3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09600"/>
            <a:ext cx="10080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0" name="Picture 12" descr="3d butterfly"/>
          <p:cNvPicPr>
            <a:picLocks noChangeAspect="1" noChangeArrowheads="1" noCrop="1"/>
          </p:cNvPicPr>
          <p:nvPr/>
        </p:nvPicPr>
        <p:blipFill>
          <a:blip r:embed="rId3">
            <a:lum bright="34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878" flipH="1">
            <a:off x="4495800" y="5105400"/>
            <a:ext cx="306388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1" name="Picture 13" descr="3d butterfly"/>
          <p:cNvPicPr>
            <a:picLocks noChangeAspect="1" noChangeArrowheads="1" noCrop="1"/>
          </p:cNvPicPr>
          <p:nvPr/>
        </p:nvPicPr>
        <p:blipFill>
          <a:blip r:embed="rId3">
            <a:lum bright="34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878" flipH="1">
            <a:off x="762000" y="6096000"/>
            <a:ext cx="306388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2" name="Picture 14" descr="3d butterfly"/>
          <p:cNvPicPr>
            <a:picLocks noChangeAspect="1" noChangeArrowheads="1" noCrop="1"/>
          </p:cNvPicPr>
          <p:nvPr/>
        </p:nvPicPr>
        <p:blipFill>
          <a:blip r:embed="rId3">
            <a:lum bright="34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878" flipH="1">
            <a:off x="2133600" y="6172200"/>
            <a:ext cx="306388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40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/>
      <p:bldP spid="839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CAW52J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8915400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895600" y="6019800"/>
            <a:ext cx="3581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không khí ấm áp</a:t>
            </a:r>
          </a:p>
        </p:txBody>
      </p:sp>
    </p:spTree>
    <p:extLst>
      <p:ext uri="{BB962C8B-B14F-4D97-AF65-F5344CB8AC3E}">
        <p14:creationId xmlns:p14="http://schemas.microsoft.com/office/powerpoint/2010/main" val="427543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hoa_hong_m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228600"/>
            <a:ext cx="9412544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4953000"/>
            <a:ext cx="693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MƯA PHÙN </a:t>
            </a:r>
          </a:p>
          <a:p>
            <a:pPr algn="just"/>
            <a:r>
              <a:rPr lang="en-US" dirty="0" smtClean="0">
                <a:effectLst/>
                <a:latin typeface="Times New Roman"/>
                <a:ea typeface="Times New Roman"/>
              </a:rPr>
              <a:t>-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Đố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các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con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biết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mưa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phùn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còn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gọi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là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mưa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gì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(</a:t>
            </a:r>
            <a:r>
              <a:rPr lang="en-US" i="1" dirty="0" err="1" smtClean="0">
                <a:effectLst/>
                <a:latin typeface="Times New Roman"/>
                <a:ea typeface="Times New Roman"/>
              </a:rPr>
              <a:t>mưa</a:t>
            </a:r>
            <a:r>
              <a:rPr lang="en-US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i="1" dirty="0" err="1" smtClean="0">
                <a:effectLst/>
                <a:latin typeface="Times New Roman"/>
                <a:ea typeface="Times New Roman"/>
              </a:rPr>
              <a:t>xuân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) ?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Vì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sao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gọi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là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mưa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phùn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? </a:t>
            </a:r>
          </a:p>
          <a:p>
            <a:r>
              <a:rPr lang="en-US" i="1" dirty="0" smtClean="0">
                <a:effectLst/>
                <a:latin typeface="Times New Roman"/>
                <a:ea typeface="Times New Roman"/>
              </a:rPr>
              <a:t>( </a:t>
            </a:r>
            <a:r>
              <a:rPr lang="en-US" i="1" dirty="0" err="1" smtClean="0">
                <a:effectLst/>
                <a:latin typeface="Times New Roman"/>
                <a:ea typeface="Times New Roman"/>
              </a:rPr>
              <a:t>mưa</a:t>
            </a:r>
            <a:r>
              <a:rPr lang="en-US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i="1" dirty="0" err="1" smtClean="0">
                <a:effectLst/>
                <a:latin typeface="Times New Roman"/>
                <a:ea typeface="Times New Roman"/>
              </a:rPr>
              <a:t>rất</a:t>
            </a:r>
            <a:r>
              <a:rPr lang="en-US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i="1" dirty="0" err="1" smtClean="0">
                <a:effectLst/>
                <a:latin typeface="Times New Roman"/>
                <a:ea typeface="Times New Roman"/>
              </a:rPr>
              <a:t>nhẹ</a:t>
            </a:r>
            <a:r>
              <a:rPr lang="en-US" i="1" dirty="0" smtClean="0">
                <a:effectLst/>
                <a:latin typeface="Times New Roman"/>
                <a:ea typeface="Times New Roman"/>
              </a:rPr>
              <a:t>, </a:t>
            </a:r>
            <a:r>
              <a:rPr lang="en-US" i="1" dirty="0" err="1" smtClean="0">
                <a:effectLst/>
                <a:latin typeface="Times New Roman"/>
                <a:ea typeface="Times New Roman"/>
              </a:rPr>
              <a:t>hơi</a:t>
            </a:r>
            <a:r>
              <a:rPr lang="en-US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i="1" dirty="0" err="1" smtClean="0">
                <a:effectLst/>
                <a:latin typeface="Times New Roman"/>
                <a:ea typeface="Times New Roman"/>
              </a:rPr>
              <a:t>có</a:t>
            </a:r>
            <a:r>
              <a:rPr lang="en-US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i="1" dirty="0" err="1" smtClean="0">
                <a:effectLst/>
                <a:latin typeface="Times New Roman"/>
                <a:ea typeface="Times New Roman"/>
              </a:rPr>
              <a:t>gió</a:t>
            </a:r>
            <a:r>
              <a:rPr lang="en-US" i="1" dirty="0" smtClean="0">
                <a:effectLst/>
                <a:latin typeface="Times New Roman"/>
                <a:ea typeface="Times New Roman"/>
              </a:rPr>
              <a:t>) 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0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8077200" cy="6057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066800" y="1709678"/>
            <a:ext cx="693420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-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Thế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mùa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đông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bầu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trời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như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thế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nào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?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Gió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mùa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đông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như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thế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nào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?</a:t>
            </a:r>
          </a:p>
          <a:p>
            <a:pPr algn="just"/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Trẻ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so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sánh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thời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tiết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mùa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đông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với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mùa</a:t>
            </a:r>
            <a:r>
              <a:rPr lang="en-US" sz="36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xuân</a:t>
            </a:r>
            <a:endParaRPr lang="en-US" sz="3600" dirty="0" smtClean="0">
              <a:solidFill>
                <a:srgbClr val="00B050"/>
              </a:solidFill>
              <a:effectLst/>
              <a:latin typeface="Times New Roman"/>
              <a:ea typeface="Times New Roman"/>
            </a:endParaRPr>
          </a:p>
          <a:p>
            <a:pPr algn="just"/>
            <a:r>
              <a:rPr lang="en-US" sz="3600" dirty="0" smtClean="0">
                <a:effectLst/>
                <a:latin typeface="Times New Roman"/>
                <a:ea typeface="Times New Roman"/>
              </a:rPr>
              <a:t>-&gt; </a:t>
            </a:r>
            <a:r>
              <a:rPr lang="en-US" sz="3600" dirty="0" err="1" smtClean="0">
                <a:effectLst/>
                <a:latin typeface="Times New Roman"/>
                <a:ea typeface="Times New Roman"/>
              </a:rPr>
              <a:t>Cô</a:t>
            </a:r>
            <a:r>
              <a:rPr lang="en-US" sz="3600" dirty="0" smtClean="0">
                <a:effectLst/>
                <a:latin typeface="Times New Roman"/>
                <a:ea typeface="Times New Roman"/>
              </a:rPr>
              <a:t> KQ</a:t>
            </a:r>
            <a:endParaRPr lang="en-US" sz="3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3240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6" name="Object 15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Bitmap Image" r:id="rId3" imgW="7373379" imgH="10352381" progId="Paint.Picture">
                  <p:embed/>
                </p:oleObj>
              </mc:Choice>
              <mc:Fallback>
                <p:oleObj name="Bitmap Image" r:id="rId3" imgW="7373379" imgH="1035238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838200" y="1143000"/>
            <a:ext cx="754380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*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Tìm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hiểu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về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cảnh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vật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cây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cối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,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trong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mùa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xuân</a:t>
            </a:r>
            <a:endParaRPr lang="en-US" sz="2800" dirty="0" smtClean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  <a:p>
            <a:pPr algn="just"/>
            <a:r>
              <a:rPr lang="en-US" sz="2400" dirty="0" smtClean="0">
                <a:effectLst/>
                <a:latin typeface="Times New Roman"/>
                <a:ea typeface="Times New Roman"/>
              </a:rPr>
              <a:t>+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Khi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xuân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đến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chúng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mình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thấy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cây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cỏ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,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hoa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lá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có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những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thay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đổi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gì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? </a:t>
            </a:r>
          </a:p>
          <a:p>
            <a:pPr algn="just"/>
            <a:endParaRPr lang="en-US" sz="2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438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newsdata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4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5867400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ĐÂM CHỒI NON</a:t>
            </a:r>
            <a:endParaRPr lang="en-US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40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u10799_t1327372213_LrhJ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3400" y="381000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+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Những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loài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hoa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nào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nở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vào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mùa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Times New Roman"/>
              </a:rPr>
              <a:t>xuân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</a:rPr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88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6" descr="Frames PPT 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hoa dao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76962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514600" y="457200"/>
            <a:ext cx="441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 </a:t>
            </a:r>
            <a:r>
              <a:rPr lang="en-US" sz="3200" b="1">
                <a:solidFill>
                  <a:srgbClr val="000099"/>
                </a:solidFill>
                <a:latin typeface="Times New Roman" pitchFamily="18" charset="0"/>
              </a:rPr>
              <a:t>HOA MÙA XUÂN</a:t>
            </a:r>
          </a:p>
        </p:txBody>
      </p:sp>
    </p:spTree>
    <p:extLst>
      <p:ext uri="{BB962C8B-B14F-4D97-AF65-F5344CB8AC3E}">
        <p14:creationId xmlns:p14="http://schemas.microsoft.com/office/powerpoint/2010/main" val="137997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oa%20Mai%20-%20giai%20dac%20biet%20b_tn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85344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1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6" name="Object 15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Bitmap Image" r:id="rId3" imgW="7373379" imgH="10352381" progId="Paint.Picture">
                  <p:embed/>
                </p:oleObj>
              </mc:Choice>
              <mc:Fallback>
                <p:oleObj name="Bitmap Image" r:id="rId3" imgW="7373379" imgH="1035238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838200" y="1143000"/>
            <a:ext cx="75438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*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Tìm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hiểu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về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hoạt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động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của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con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người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vào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mùa</a:t>
            </a:r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xuân</a:t>
            </a:r>
            <a:endParaRPr lang="en-US" sz="2800" dirty="0" smtClean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  <a:p>
            <a:pPr algn="just"/>
            <a:r>
              <a:rPr lang="en-US" sz="2800" dirty="0" smtClean="0">
                <a:effectLst/>
                <a:latin typeface="Times New Roman"/>
                <a:ea typeface="Times New Roman"/>
              </a:rPr>
              <a:t>-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xuân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đến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mọi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người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thường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làm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gì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?</a:t>
            </a:r>
          </a:p>
          <a:p>
            <a:pPr algn="just"/>
            <a:r>
              <a:rPr lang="en-US" sz="2800" dirty="0" smtClean="0">
                <a:effectLst/>
                <a:latin typeface="Times New Roman"/>
                <a:ea typeface="Times New Roman"/>
              </a:rPr>
              <a:t>+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xuân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đến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các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con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thích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gì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nhất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?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Bố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mẹ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các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con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thường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làm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gì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?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Đi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những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đâu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?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Các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con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muốn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cùng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bố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mẹ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làm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những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effectLst/>
                <a:latin typeface="Times New Roman"/>
                <a:ea typeface="Times New Roman"/>
              </a:rPr>
              <a:t>gì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?</a:t>
            </a:r>
            <a:endParaRPr lang="en-US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3754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381000" y="457200"/>
            <a:ext cx="8305800" cy="6096000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 dirty="0" smtClean="0">
                <a:effectLst/>
                <a:latin typeface=".VnTime"/>
                <a:ea typeface="Times New Roman"/>
              </a:rPr>
              <a:t>I/</a:t>
            </a:r>
            <a:r>
              <a:rPr lang="en-US" sz="2000" b="1" dirty="0" smtClean="0">
                <a:effectLst/>
                <a:latin typeface="Times New Roman"/>
                <a:ea typeface="Times New Roman"/>
              </a:rPr>
              <a:t>MỤC ĐÍCH YÊU CẦU</a:t>
            </a:r>
            <a:r>
              <a:rPr lang="en-US" sz="2000" b="1" dirty="0" smtClean="0">
                <a:effectLst/>
                <a:latin typeface=".VnTime"/>
                <a:ea typeface="Times New Roman"/>
              </a:rPr>
              <a:t>  </a:t>
            </a:r>
            <a:endParaRPr lang="en-US" sz="2000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en-US" sz="2000" b="1" dirty="0" smtClean="0">
                <a:effectLst/>
                <a:latin typeface="Times New Roman"/>
                <a:ea typeface="Times New Roman"/>
              </a:rPr>
              <a:t>1. </a:t>
            </a:r>
            <a:r>
              <a:rPr lang="en-US" sz="2000" b="1" dirty="0" err="1" smtClean="0">
                <a:effectLst/>
                <a:latin typeface="Times New Roman"/>
                <a:ea typeface="Times New Roman"/>
              </a:rPr>
              <a:t>Kiến</a:t>
            </a:r>
            <a:r>
              <a:rPr lang="en-US" sz="2000" b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b="1" dirty="0" err="1" smtClean="0">
                <a:effectLst/>
                <a:latin typeface="Times New Roman"/>
                <a:ea typeface="Times New Roman"/>
              </a:rPr>
              <a:t>thức</a:t>
            </a:r>
            <a:endParaRPr lang="en-US" sz="2000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pt-BR" sz="2000" dirty="0" smtClean="0">
                <a:effectLst/>
                <a:latin typeface=".VnTime"/>
                <a:ea typeface="Times New Roman"/>
              </a:rPr>
              <a:t>- TrÎ nhËn biÕt ®</a:t>
            </a:r>
            <a:r>
              <a:rPr lang="pt-BR" sz="2000" dirty="0" smtClean="0">
                <a:effectLst/>
                <a:latin typeface="Times New Roman"/>
                <a:ea typeface="Times New Roman"/>
              </a:rPr>
              <a:t>ư</a:t>
            </a:r>
            <a:r>
              <a:rPr lang="pt-BR" sz="2000" dirty="0" smtClean="0">
                <a:effectLst/>
                <a:latin typeface=".VnTime"/>
                <a:ea typeface="Times New Roman"/>
              </a:rPr>
              <a:t>­îc mïa xu©n lµ mïa </a:t>
            </a:r>
            <a:r>
              <a:rPr lang="pt-BR" sz="2000" dirty="0" smtClean="0">
                <a:effectLst/>
                <a:latin typeface="Times New Roman"/>
                <a:ea typeface="Times New Roman"/>
              </a:rPr>
              <a:t>đ</a:t>
            </a:r>
            <a:r>
              <a:rPr lang="pt-BR" sz="2000" dirty="0" smtClean="0">
                <a:effectLst/>
                <a:latin typeface=".VnTime"/>
                <a:ea typeface="Times New Roman"/>
              </a:rPr>
              <a:t>Çu tiªn trong mét n¨m </a:t>
            </a:r>
            <a:endParaRPr lang="en-US" sz="2000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en-US" sz="2000" dirty="0" smtClean="0">
                <a:effectLst/>
                <a:latin typeface="Times New Roman"/>
                <a:ea typeface="Times New Roman"/>
              </a:rPr>
              <a:t>-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Củng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cố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,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hệ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thống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kiến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thức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của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trẻ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về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các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dấu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hiệu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đặc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trưng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của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Times New Roman"/>
                <a:ea typeface="Times New Roman"/>
              </a:rPr>
              <a:t>xuân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:</a:t>
            </a:r>
            <a:r>
              <a:rPr lang="pt-PT" sz="2000" dirty="0" smtClean="0">
                <a:effectLst/>
                <a:latin typeface=".VnTime"/>
                <a:ea typeface="Times New Roman"/>
              </a:rPr>
              <a:t> Mïa xu©n ®Õn tr¨m hoa ®ua s¨c khoe mµu, c©y cèi ®©m chåi n¶y léc. Thêi tiÕt Êm ¸p, m¸t mÎ. Con ng­êi thªm mét tuæi míi vui t­¬i phÊn khëi, tho¶i m¸i h¬n.</a:t>
            </a:r>
            <a:endParaRPr lang="en-US" sz="2000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pt-BR" sz="2000" b="1" dirty="0" smtClean="0">
                <a:effectLst/>
                <a:latin typeface="Times New Roman"/>
                <a:ea typeface="Times New Roman"/>
              </a:rPr>
              <a:t>2. Kĩ năng </a:t>
            </a:r>
            <a:endParaRPr lang="en-US" sz="2000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pt-PT" sz="2000" dirty="0" smtClean="0">
                <a:effectLst/>
                <a:latin typeface=".VnTime"/>
                <a:ea typeface="Times New Roman"/>
              </a:rPr>
              <a:t>  - LuyÖn ph¸t triÓn ng«n ng÷, tr¶ lêi trän c©u, m¹ch l¹c.</a:t>
            </a:r>
            <a:endParaRPr lang="en-US" sz="2000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pt-PT" sz="2000" dirty="0" smtClean="0">
                <a:effectLst/>
                <a:latin typeface=".VnTime"/>
                <a:ea typeface="Times New Roman"/>
              </a:rPr>
              <a:t>  - LuyÖn kü n¨ng quan s¸t ghi nhí cã chñ ®Þnh cho trÎ.</a:t>
            </a:r>
            <a:endParaRPr lang="en-US" sz="2000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pt-BR" sz="2000" b="1" dirty="0" smtClean="0">
                <a:effectLst/>
                <a:latin typeface="Times New Roman"/>
                <a:ea typeface="Times New Roman"/>
              </a:rPr>
              <a:t>3. Thái độ </a:t>
            </a:r>
            <a:endParaRPr lang="en-US" sz="2000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pt-BR" sz="2000" b="1" dirty="0" smtClean="0">
                <a:effectLst/>
                <a:latin typeface=".VnTime"/>
                <a:ea typeface="Times New Roman"/>
              </a:rPr>
              <a:t> </a:t>
            </a:r>
            <a:r>
              <a:rPr lang="pt-PT" sz="2000" dirty="0" smtClean="0">
                <a:effectLst/>
                <a:latin typeface=".VnTime"/>
                <a:ea typeface="Times New Roman"/>
              </a:rPr>
              <a:t>- Gi¸o dôc trÎ yªu quý c¶nh ®Ñp thiªn nhiªn khi mïa xu©n vÒ.</a:t>
            </a:r>
            <a:endParaRPr lang="en-US" sz="2000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pt-PT" sz="2000" dirty="0" smtClean="0">
                <a:effectLst/>
                <a:latin typeface=".VnTime"/>
                <a:ea typeface="Times New Roman"/>
              </a:rPr>
              <a:t> - BiÕt mçi mïa xu©n sang lµ bÐ thªm mét tuæi míi ®­îc mäi ng­êi mõng tuæi.</a:t>
            </a:r>
            <a:endParaRPr lang="en-US" sz="2000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en-US" sz="2000" dirty="0" smtClean="0">
                <a:effectLst/>
                <a:latin typeface=".VnTime"/>
                <a:ea typeface="Times New Roman"/>
              </a:rPr>
              <a:t>- </a:t>
            </a:r>
            <a:r>
              <a:rPr lang="en-US" sz="2000" dirty="0" err="1" smtClean="0">
                <a:effectLst/>
                <a:latin typeface=".VnTime"/>
                <a:ea typeface="Times New Roman"/>
              </a:rPr>
              <a:t>TrÎ</a:t>
            </a:r>
            <a:r>
              <a:rPr lang="en-US" sz="2000" dirty="0" smtClean="0">
                <a:effectLst/>
                <a:latin typeface=".VnTime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.VnTime"/>
                <a:ea typeface="Times New Roman"/>
              </a:rPr>
              <a:t>cã</a:t>
            </a:r>
            <a:r>
              <a:rPr lang="en-US" sz="2000" dirty="0" smtClean="0">
                <a:effectLst/>
                <a:latin typeface=".VnTime"/>
                <a:ea typeface="Times New Roman"/>
              </a:rPr>
              <a:t> ý </a:t>
            </a:r>
            <a:r>
              <a:rPr lang="en-US" sz="2000" dirty="0" err="1" smtClean="0">
                <a:effectLst/>
                <a:latin typeface=".VnTime"/>
                <a:ea typeface="Times New Roman"/>
              </a:rPr>
              <a:t>thøc</a:t>
            </a:r>
            <a:r>
              <a:rPr lang="en-US" sz="2000" dirty="0" smtClean="0">
                <a:effectLst/>
                <a:latin typeface=".VnTime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.VnTime"/>
                <a:ea typeface="Times New Roman"/>
              </a:rPr>
              <a:t>trong</a:t>
            </a:r>
            <a:r>
              <a:rPr lang="en-US" sz="2000" dirty="0" smtClean="0">
                <a:effectLst/>
                <a:latin typeface=".VnTime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.VnTime"/>
                <a:ea typeface="Times New Roman"/>
              </a:rPr>
              <a:t>giê</a:t>
            </a:r>
            <a:r>
              <a:rPr lang="en-US" sz="2000" dirty="0" smtClean="0">
                <a:effectLst/>
                <a:latin typeface=".VnTime"/>
                <a:ea typeface="Times New Roman"/>
              </a:rPr>
              <a:t> </a:t>
            </a:r>
            <a:r>
              <a:rPr lang="en-US" sz="2000" dirty="0" err="1" smtClean="0">
                <a:effectLst/>
                <a:latin typeface=".VnTime"/>
                <a:ea typeface="Times New Roman"/>
              </a:rPr>
              <a:t>häc</a:t>
            </a:r>
            <a:endParaRPr lang="en-US" sz="2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6387" name="Picture 3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43050" y="5619750"/>
            <a:ext cx="762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143250" y="5619750"/>
            <a:ext cx="762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19650" y="5619750"/>
            <a:ext cx="762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838950" y="-742950"/>
            <a:ext cx="762000" cy="224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16" descr="b3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59951" flipH="1">
            <a:off x="8001000" y="-304800"/>
            <a:ext cx="151288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16" descr="b3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547688" y="5576888"/>
            <a:ext cx="20097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16" descr="b3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97838" y="5410200"/>
            <a:ext cx="1379537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6" descr="b3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-152400" y="-304800"/>
            <a:ext cx="14509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1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858000" y="5334000"/>
            <a:ext cx="76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43450" y="-628650"/>
            <a:ext cx="76200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7" name="Picture 13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067050" y="-476250"/>
            <a:ext cx="762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43050" y="-476250"/>
            <a:ext cx="762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9" name="Picture 15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371600"/>
            <a:ext cx="762000" cy="224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0" name="Picture 16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1143000"/>
            <a:ext cx="7620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1" name="Picture 17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9979">
            <a:off x="4763" y="3657600"/>
            <a:ext cx="762000" cy="213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2" name="Picture 18" descr="659204qfhni5vgxw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442">
            <a:off x="8382000" y="3505200"/>
            <a:ext cx="762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7" name="Que Huong Tuoi dep - Hoa tau [NCT 36634169819645468750]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562600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8" name="Que Huong Tuoi dep - Hoa tau [NCT 36634169819645468750]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192700"/>
      </p:ext>
    </p:extLst>
  </p:cSld>
  <p:clrMapOvr>
    <a:masterClrMapping/>
  </p:clrMapOvr>
  <p:transition spd="med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3932" fill="hold"/>
                                        <p:tgtEl>
                                          <p:spTgt spid="164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3932" fill="hold"/>
                                        <p:tgtEl>
                                          <p:spTgt spid="164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07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08"/>
                </p:tgtEl>
              </p:cMediaNode>
            </p:audio>
          </p:childTnLst>
        </p:cTn>
      </p:par>
    </p:tnLst>
    <p:bldLst>
      <p:bldP spid="206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et.vinhphuc.gov.vn/ct/cms/chuyenmon/PublishingImages/Forms/Image/lehoi/hoi-lim-2-thuyen-ro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8654"/>
            <a:ext cx="9061756" cy="648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43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vidblomst00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8" y="14288"/>
            <a:ext cx="2062162" cy="204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hvidblomst00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438" y="5029200"/>
            <a:ext cx="1833562" cy="181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vidblomst00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14925"/>
            <a:ext cx="1757363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hvidblomst00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1757363" cy="174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na8_c1a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0"/>
            <a:ext cx="3686175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7" descr="na8_c1a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667000" y="5999163"/>
            <a:ext cx="3533775" cy="85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na8_c1a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63644" y="3248819"/>
            <a:ext cx="2543175" cy="61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1" name="Picture 9" descr="na8_c1a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875506" y="3161506"/>
            <a:ext cx="2514600" cy="6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600200" y="990600"/>
            <a:ext cx="7467600" cy="538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FF0000"/>
                </a:solidFill>
                <a:latin typeface="VNI-Times" pitchFamily="2" charset="0"/>
              </a:rPr>
              <a:t>CHUAÅN BÒ :</a:t>
            </a:r>
          </a:p>
          <a:p>
            <a:pPr algn="just"/>
            <a:r>
              <a:rPr lang="en-US" sz="2800" b="1" dirty="0" smtClean="0">
                <a:solidFill>
                  <a:srgbClr val="3333FF"/>
                </a:solidFill>
                <a:latin typeface="VNI-Times" pitchFamily="2" charset="0"/>
              </a:rPr>
              <a:t> </a:t>
            </a:r>
            <a:r>
              <a:rPr lang="en-US" sz="3200" b="1" dirty="0" smtClean="0">
                <a:effectLst/>
                <a:latin typeface=".VnTime"/>
                <a:ea typeface="Times New Roman"/>
              </a:rPr>
              <a:t> </a:t>
            </a:r>
            <a:r>
              <a:rPr lang="en-US" sz="3200" dirty="0" smtClean="0">
                <a:effectLst/>
                <a:latin typeface=".VnTime"/>
                <a:ea typeface="Times New Roman"/>
              </a:rPr>
              <a:t>- </a:t>
            </a:r>
            <a:r>
              <a:rPr lang="en-US" sz="3200" dirty="0" err="1" smtClean="0">
                <a:latin typeface=".VnTime" pitchFamily="34" charset="0"/>
                <a:ea typeface="Times New Roman"/>
                <a:cs typeface="Times New Roman" pitchFamily="18" charset="0"/>
              </a:rPr>
              <a:t>Đ</a:t>
            </a:r>
            <a:r>
              <a:rPr lang="en-US" sz="3200" dirty="0" err="1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å</a:t>
            </a:r>
            <a:r>
              <a:rPr lang="en-US" sz="3200" dirty="0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 </a:t>
            </a:r>
            <a:r>
              <a:rPr lang="en-US" sz="3200" dirty="0" err="1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dïng</a:t>
            </a:r>
            <a:r>
              <a:rPr lang="en-US" sz="3200" dirty="0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 </a:t>
            </a:r>
            <a:r>
              <a:rPr lang="en-US" sz="3200" dirty="0" err="1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cña</a:t>
            </a:r>
            <a:r>
              <a:rPr lang="en-US" sz="3200" dirty="0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 c«:	</a:t>
            </a:r>
            <a:r>
              <a:rPr lang="en-US" sz="3200" dirty="0" err="1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Tranh</a:t>
            </a:r>
            <a:r>
              <a:rPr lang="en-US" sz="3200" dirty="0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 ¶</a:t>
            </a:r>
            <a:r>
              <a:rPr lang="en-US" sz="3200" dirty="0" err="1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nh</a:t>
            </a:r>
            <a:r>
              <a:rPr lang="en-US" sz="3200" dirty="0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 </a:t>
            </a:r>
            <a:r>
              <a:rPr lang="en-US" sz="3200" dirty="0" err="1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vÒ</a:t>
            </a:r>
            <a:r>
              <a:rPr lang="en-US" sz="3200" dirty="0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 </a:t>
            </a:r>
            <a:r>
              <a:rPr lang="en-US" sz="3200" dirty="0" err="1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mïa</a:t>
            </a:r>
            <a:r>
              <a:rPr lang="en-US" sz="3200" dirty="0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 </a:t>
            </a:r>
            <a:r>
              <a:rPr lang="en-US" sz="3200" dirty="0" err="1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xu©n</a:t>
            </a:r>
            <a:r>
              <a:rPr lang="en-US" sz="3200" dirty="0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, </a:t>
            </a:r>
            <a:r>
              <a:rPr lang="en-US" sz="3200" dirty="0" err="1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que</a:t>
            </a:r>
            <a:r>
              <a:rPr lang="en-US" sz="3200" dirty="0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 </a:t>
            </a:r>
            <a:r>
              <a:rPr lang="en-US" sz="3200" dirty="0" err="1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chỉ</a:t>
            </a:r>
            <a:endParaRPr lang="en-US" sz="3200" dirty="0">
              <a:latin typeface=".VnTime" pitchFamily="34" charset="0"/>
              <a:ea typeface="Times New Roman"/>
              <a:cs typeface="Times New Roman" pitchFamily="18" charset="0"/>
            </a:endParaRPr>
          </a:p>
          <a:p>
            <a:pPr algn="just"/>
            <a:r>
              <a:rPr lang="en-US" sz="3200" dirty="0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    </a:t>
            </a:r>
            <a:r>
              <a:rPr lang="pt-BR" sz="32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Bă</a:t>
            </a:r>
            <a:r>
              <a:rPr lang="pt-BR" sz="3200" dirty="0" smtClean="0">
                <a:effectLst/>
                <a:latin typeface=".VnTime" pitchFamily="34" charset="0"/>
                <a:ea typeface="Times New Roman"/>
                <a:cs typeface="Times New Roman" pitchFamily="18" charset="0"/>
              </a:rPr>
              <a:t>ng nh¹c bµi h¸t"Mïa xu©n"</a:t>
            </a:r>
            <a:endParaRPr lang="en-US" sz="3200" dirty="0" smtClean="0">
              <a:effectLst/>
              <a:latin typeface=".VnTime" pitchFamily="34" charset="0"/>
              <a:ea typeface="Times New Roman"/>
              <a:cs typeface="Times New Roman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endParaRPr lang="en-US" sz="3200" b="1" dirty="0">
              <a:solidFill>
                <a:srgbClr val="3333FF"/>
              </a:solidFill>
              <a:latin typeface="VNI-Times" pitchFamily="2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endParaRPr lang="en-US" sz="3200" b="1" dirty="0">
              <a:solidFill>
                <a:srgbClr val="3333FF"/>
              </a:solidFill>
              <a:latin typeface="VNI-Times" pitchFamily="2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endParaRPr lang="en-US" sz="4000" b="1" dirty="0">
              <a:solidFill>
                <a:srgbClr val="3333FF"/>
              </a:solidFill>
              <a:latin typeface="VNI-Times" pitchFamily="2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4000" b="1" dirty="0">
              <a:solidFill>
                <a:srgbClr val="3333FF"/>
              </a:solidFill>
              <a:latin typeface="VNI-Times" pitchFamily="2" charset="0"/>
            </a:endParaRPr>
          </a:p>
        </p:txBody>
      </p:sp>
      <p:pic>
        <p:nvPicPr>
          <p:cNvPr id="18443" name="j021401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6400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4" name="Que Huong Tuoi dep - Hoa tau [NCT 36634169819645468750]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5" name="Que Huong Tuoi dep - Hoa tau [NCT 36634169819645468750]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901967"/>
      </p:ext>
    </p:extLst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3932" fill="hold"/>
                                        <p:tgtEl>
                                          <p:spTgt spid="184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3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4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5"/>
                </p:tgtEl>
              </p:cMediaNode>
            </p:audio>
          </p:childTnLst>
        </p:cTn>
      </p:par>
    </p:tnLst>
    <p:bldLst>
      <p:bldP spid="184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1" name="Picture 5" descr="De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03" name="AutoShape 7"/>
          <p:cNvSpPr>
            <a:spLocks noChangeArrowheads="1"/>
          </p:cNvSpPr>
          <p:nvPr/>
        </p:nvSpPr>
        <p:spPr bwMode="auto">
          <a:xfrm>
            <a:off x="609600" y="914400"/>
            <a:ext cx="8077200" cy="4572000"/>
          </a:xfrm>
          <a:prstGeom prst="cloudCallout">
            <a:avLst>
              <a:gd name="adj1" fmla="val -30014"/>
              <a:gd name="adj2" fmla="val 35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pt-BR" b="1" dirty="0" smtClean="0">
                <a:effectLst/>
                <a:latin typeface=".VnTime"/>
                <a:ea typeface="Times New Roman"/>
              </a:rPr>
              <a:t>III/  </a:t>
            </a:r>
            <a:r>
              <a:rPr lang="pt-BR" b="1" dirty="0" smtClean="0">
                <a:effectLst/>
                <a:latin typeface="Times New Roman"/>
                <a:ea typeface="Times New Roman"/>
              </a:rPr>
              <a:t>H</a:t>
            </a:r>
            <a:r>
              <a:rPr lang="vi-VN" b="1" dirty="0" smtClean="0">
                <a:effectLst/>
                <a:latin typeface="Times New Roman"/>
                <a:ea typeface="Times New Roman"/>
              </a:rPr>
              <a:t>ƯỚNG DẪN</a:t>
            </a:r>
            <a:endParaRPr lang="en-US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pt-BR" b="1" dirty="0" smtClean="0">
                <a:effectLst/>
                <a:latin typeface=".VnTime"/>
                <a:ea typeface="Times New Roman"/>
              </a:rPr>
              <a:t>1/¤n ®Þnh tæ chøc giíi thiÖu bµi</a:t>
            </a:r>
            <a:endParaRPr lang="en-US" dirty="0" smtClean="0">
              <a:effectLst/>
              <a:latin typeface="Times New Roman"/>
              <a:ea typeface="Times New Roman"/>
            </a:endParaRPr>
          </a:p>
          <a:p>
            <a:pPr algn="just"/>
            <a:r>
              <a:rPr lang="pt-BR" dirty="0" smtClean="0">
                <a:effectLst/>
                <a:latin typeface=".VnTime"/>
                <a:ea typeface="Times New Roman"/>
              </a:rPr>
              <a:t>- C« cho trÎ h¸t bµi ( Mïa xu©n ®Õn råi)</a:t>
            </a:r>
            <a:endParaRPr lang="en-US" dirty="0">
              <a:effectLst/>
              <a:latin typeface="Times New Roman"/>
              <a:ea typeface="Times New Roman"/>
            </a:endParaRPr>
          </a:p>
        </p:txBody>
      </p:sp>
      <p:sp>
        <p:nvSpPr>
          <p:cNvPr id="80906" name="Rectangle 10"/>
          <p:cNvSpPr>
            <a:spLocks noChangeArrowheads="1"/>
          </p:cNvSpPr>
          <p:nvPr/>
        </p:nvSpPr>
        <p:spPr bwMode="auto">
          <a:xfrm>
            <a:off x="1371600" y="2895600"/>
            <a:ext cx="7048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0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pic>
        <p:nvPicPr>
          <p:cNvPr id="109572" name="Picture 2" descr="EJ023"/>
          <p:cNvPicPr>
            <a:picLocks noChangeAspect="1" noChangeArrowheads="1"/>
          </p:cNvPicPr>
          <p:nvPr/>
        </p:nvPicPr>
        <p:blipFill>
          <a:blip r:embed="rId3" cstate="print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5556" r="5833" b="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914400" y="558036"/>
            <a:ext cx="76962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000000"/>
                </a:solidFill>
                <a:latin typeface="VNI-Times" pitchFamily="2" charset="0"/>
              </a:rPr>
              <a:t>    </a:t>
            </a:r>
            <a:r>
              <a:rPr lang="en-US" sz="3200" b="1" dirty="0" smtClean="0">
                <a:solidFill>
                  <a:srgbClr val="000000"/>
                </a:solidFill>
                <a:latin typeface="VNI-Times" pitchFamily="2" charset="0"/>
              </a:rPr>
              <a:t>2. NỘI DUNG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u="sng" dirty="0" smtClean="0">
                <a:solidFill>
                  <a:srgbClr val="000000"/>
                </a:solidFill>
                <a:latin typeface="VNI-Times" pitchFamily="2" charset="0"/>
              </a:rPr>
              <a:t>HOAÏT </a:t>
            </a:r>
            <a:r>
              <a:rPr lang="en-US" sz="3200" b="1" u="sng" dirty="0">
                <a:solidFill>
                  <a:srgbClr val="000000"/>
                </a:solidFill>
                <a:latin typeface="VNI-Times" pitchFamily="2" charset="0"/>
              </a:rPr>
              <a:t>ÑOÄNG </a:t>
            </a:r>
            <a:r>
              <a:rPr lang="en-US" sz="3200" b="1" u="sng" dirty="0" smtClean="0">
                <a:solidFill>
                  <a:srgbClr val="000000"/>
                </a:solidFill>
                <a:latin typeface="VNI-Times" pitchFamily="2" charset="0"/>
              </a:rPr>
              <a:t>1: </a:t>
            </a:r>
            <a:r>
              <a:rPr lang="en-US" sz="32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2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2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endParaRPr lang="en-US" sz="3200" b="1" u="sng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dirty="0" smtClean="0">
                <a:effectLst/>
                <a:latin typeface="Times New Roman"/>
                <a:ea typeface="Times New Roman"/>
              </a:rPr>
              <a:t>- Ai 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biết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một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năm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có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mấy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?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Đó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là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những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nào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?</a:t>
            </a:r>
          </a:p>
          <a:p>
            <a:pPr algn="just"/>
            <a:r>
              <a:rPr lang="en-US" sz="3200" dirty="0" smtClean="0">
                <a:effectLst/>
                <a:latin typeface="Times New Roman"/>
                <a:ea typeface="Times New Roman"/>
              </a:rPr>
              <a:t>-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Các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con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thử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nghĩ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xem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bây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giờ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là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gì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?</a:t>
            </a:r>
          </a:p>
          <a:p>
            <a:pPr algn="just"/>
            <a:r>
              <a:rPr lang="en-US" sz="3200" dirty="0" smtClean="0">
                <a:effectLst/>
                <a:latin typeface="Times New Roman"/>
                <a:ea typeface="Times New Roman"/>
              </a:rPr>
              <a:t>-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Tại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sao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các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con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nghĩ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bây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giờ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là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xuân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? </a:t>
            </a:r>
          </a:p>
          <a:p>
            <a:pPr algn="just"/>
            <a:r>
              <a:rPr lang="en-US" sz="3200" dirty="0" smtClean="0">
                <a:effectLst/>
                <a:latin typeface="Times New Roman"/>
                <a:ea typeface="Times New Roman"/>
              </a:rPr>
              <a:t>-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xuân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bắt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đầu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từ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tháng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mấy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?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xuân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có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gì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đặc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3200" dirty="0" err="1" smtClean="0">
                <a:effectLst/>
                <a:latin typeface="Times New Roman"/>
                <a:ea typeface="Times New Roman"/>
              </a:rPr>
              <a:t>biệt</a:t>
            </a:r>
            <a:r>
              <a:rPr lang="en-US" sz="3200" dirty="0" smtClean="0">
                <a:effectLst/>
                <a:latin typeface="Times New Roman"/>
                <a:ea typeface="Times New Roman"/>
              </a:rPr>
              <a:t>?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200" b="1" u="sng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30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6" name="Object 15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Bitmap Image" r:id="rId3" imgW="7373379" imgH="10352381" progId="Paint.Picture">
                  <p:embed/>
                </p:oleObj>
              </mc:Choice>
              <mc:Fallback>
                <p:oleObj name="Bitmap Image" r:id="rId3" imgW="7373379" imgH="1035238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1143000" y="533400"/>
            <a:ext cx="7086600" cy="2362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4032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kern="10" dirty="0" err="1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Bé</a:t>
            </a:r>
            <a:r>
              <a:rPr lang="en-US" sz="4000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000" kern="10" dirty="0" err="1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biết</a:t>
            </a:r>
            <a:r>
              <a:rPr lang="en-US" sz="4000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000" kern="10" dirty="0" err="1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gì</a:t>
            </a:r>
            <a:r>
              <a:rPr lang="en-US" sz="4000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000" kern="10" dirty="0" err="1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về</a:t>
            </a:r>
            <a:r>
              <a:rPr lang="en-US" sz="4000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000" kern="10" dirty="0" err="1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mùa</a:t>
            </a:r>
            <a:r>
              <a:rPr lang="en-US" sz="4000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000" kern="10" dirty="0" err="1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xuân</a:t>
            </a:r>
            <a:endParaRPr lang="en-US" sz="4000" kern="10" dirty="0"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57200" y="2819400"/>
            <a:ext cx="8153400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sz="4000" b="1" dirty="0" smtClean="0">
                <a:solidFill>
                  <a:srgbClr val="000099"/>
                </a:solidFill>
                <a:latin typeface="Times New Roman" pitchFamily="18" charset="0"/>
              </a:rPr>
              <a:t>* </a:t>
            </a:r>
            <a:r>
              <a:rPr lang="en-US" sz="4000" b="1" i="1" dirty="0" err="1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Tìm</a:t>
            </a:r>
            <a:r>
              <a:rPr lang="en-US" sz="4000" b="1" i="1" dirty="0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4000" b="1" i="1" dirty="0" err="1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hiểu</a:t>
            </a:r>
            <a:r>
              <a:rPr lang="en-US" sz="4000" b="1" i="1" dirty="0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4000" b="1" i="1" dirty="0" err="1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về</a:t>
            </a:r>
            <a:r>
              <a:rPr lang="en-US" sz="4000" b="1" i="1" dirty="0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4000" b="1" i="1" dirty="0" err="1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thời</a:t>
            </a:r>
            <a:r>
              <a:rPr lang="en-US" sz="4000" b="1" i="1" dirty="0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4000" b="1" i="1" dirty="0" err="1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tiết</a:t>
            </a:r>
            <a:r>
              <a:rPr lang="en-US" sz="4000" b="1" i="1" dirty="0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4000" b="1" i="1" dirty="0" err="1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mùa</a:t>
            </a:r>
            <a:r>
              <a:rPr lang="en-US" sz="4000" b="1" i="1" dirty="0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en-US" sz="4000" b="1" i="1" dirty="0" err="1" smtClean="0">
                <a:solidFill>
                  <a:schemeClr val="accent2"/>
                </a:solidFill>
                <a:effectLst/>
                <a:latin typeface="Times New Roman"/>
                <a:ea typeface="Times New Roman"/>
              </a:rPr>
              <a:t>xuân</a:t>
            </a:r>
            <a:endParaRPr lang="en-US" sz="4000" b="1" dirty="0">
              <a:solidFill>
                <a:schemeClr val="accent2"/>
              </a:solidFill>
              <a:latin typeface="Times New Roman" pitchFamily="18" charset="0"/>
            </a:endParaRPr>
          </a:p>
          <a:p>
            <a:pPr algn="just"/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-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Thời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tiết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xuân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như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thế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nào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?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Có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gì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khác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so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với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thời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tiết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đông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?</a:t>
            </a:r>
          </a:p>
          <a:p>
            <a:pPr algn="just"/>
            <a:r>
              <a:rPr lang="en-US" sz="2400" i="1" dirty="0" smtClean="0">
                <a:effectLst/>
                <a:latin typeface="Times New Roman"/>
                <a:ea typeface="Times New Roman"/>
              </a:rPr>
              <a:t>(</a:t>
            </a:r>
            <a:r>
              <a:rPr lang="en-US" sz="2400" i="1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24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i="1" dirty="0" err="1" smtClean="0">
                <a:effectLst/>
                <a:latin typeface="Times New Roman"/>
                <a:ea typeface="Times New Roman"/>
              </a:rPr>
              <a:t>xuân</a:t>
            </a:r>
            <a:r>
              <a:rPr lang="en-US" sz="24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i="1" dirty="0" err="1" smtClean="0">
                <a:effectLst/>
                <a:latin typeface="Times New Roman"/>
                <a:ea typeface="Times New Roman"/>
              </a:rPr>
              <a:t>thời</a:t>
            </a:r>
            <a:r>
              <a:rPr lang="en-US" sz="24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i="1" dirty="0" err="1" smtClean="0">
                <a:effectLst/>
                <a:latin typeface="Times New Roman"/>
                <a:ea typeface="Times New Roman"/>
              </a:rPr>
              <a:t>tiết</a:t>
            </a:r>
            <a:r>
              <a:rPr lang="en-US" sz="24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i="1" dirty="0" err="1" smtClean="0">
                <a:effectLst/>
                <a:latin typeface="Times New Roman"/>
                <a:ea typeface="Times New Roman"/>
              </a:rPr>
              <a:t>ấm</a:t>
            </a:r>
            <a:r>
              <a:rPr lang="en-US" sz="24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i="1" dirty="0" err="1" smtClean="0">
                <a:effectLst/>
                <a:latin typeface="Times New Roman"/>
                <a:ea typeface="Times New Roman"/>
              </a:rPr>
              <a:t>áp</a:t>
            </a:r>
            <a:r>
              <a:rPr lang="en-US" sz="2400" i="1" dirty="0" smtClean="0">
                <a:effectLst/>
                <a:latin typeface="Times New Roman"/>
                <a:ea typeface="Times New Roman"/>
              </a:rPr>
              <a:t>, </a:t>
            </a:r>
            <a:r>
              <a:rPr lang="en-US" sz="2400" i="1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24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i="1" dirty="0" err="1" smtClean="0">
                <a:effectLst/>
                <a:latin typeface="Times New Roman"/>
                <a:ea typeface="Times New Roman"/>
              </a:rPr>
              <a:t>đông</a:t>
            </a:r>
            <a:r>
              <a:rPr lang="en-US" sz="24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i="1" dirty="0" err="1" smtClean="0">
                <a:effectLst/>
                <a:latin typeface="Times New Roman"/>
                <a:ea typeface="Times New Roman"/>
              </a:rPr>
              <a:t>lạnh</a:t>
            </a:r>
            <a:r>
              <a:rPr lang="en-US" sz="24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i="1" dirty="0" err="1" smtClean="0">
                <a:effectLst/>
                <a:latin typeface="Times New Roman"/>
                <a:ea typeface="Times New Roman"/>
              </a:rPr>
              <a:t>giá</a:t>
            </a:r>
            <a:r>
              <a:rPr lang="en-US" sz="2400" i="1" dirty="0" smtClean="0">
                <a:effectLst/>
                <a:latin typeface="Times New Roman"/>
                <a:ea typeface="Times New Roman"/>
              </a:rPr>
              <a:t>)</a:t>
            </a:r>
            <a:endParaRPr lang="en-US" sz="2400" dirty="0" smtClean="0">
              <a:effectLst/>
              <a:latin typeface="Times New Roman"/>
              <a:ea typeface="Times New Roman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endParaRPr lang="en-US" sz="24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28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30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-1295400"/>
            <a:ext cx="9982200" cy="876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6019800"/>
            <a:ext cx="944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dirty="0" smtClean="0">
                <a:solidFill>
                  <a:srgbClr val="002060"/>
                </a:solidFill>
              </a:rPr>
              <a:t>+ Bầu trời mùa xuân như thế nào? Khi nhìn lên bầu trời chúng mình thường thấy những gì? 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2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00000"/>
                </a:solidFill>
              </a:rPr>
              <a:t>pham thi hong la 9</a:t>
            </a:r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0596" name="Picture 4" descr="en b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41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pham thi hong la 9</a:t>
            </a:r>
            <a:endParaRPr lang="en-US">
              <a:solidFill>
                <a:srgbClr val="000000"/>
              </a:solidFill>
            </a:endParaRPr>
          </a:p>
        </p:txBody>
      </p:sp>
      <p:pic>
        <p:nvPicPr>
          <p:cNvPr id="3074" name="Picture 2" descr="ANd9GcQYrrc9M5yntDT67hJIOyeQ80fvspXfzhhF-nHXP4r2Lg6qVuY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91600" cy="677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" y="5486400"/>
            <a:ext cx="777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</a:rPr>
              <a:t>Chim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én</a:t>
            </a:r>
            <a:r>
              <a:rPr lang="en-US" sz="2400" dirty="0" smtClean="0">
                <a:solidFill>
                  <a:srgbClr val="FF0000"/>
                </a:solidFill>
              </a:rPr>
              <a:t> bay </a:t>
            </a:r>
            <a:r>
              <a:rPr lang="en-US" sz="2400" dirty="0" err="1" smtClean="0">
                <a:solidFill>
                  <a:srgbClr val="FF0000"/>
                </a:solidFill>
              </a:rPr>
              <a:t>về</a:t>
            </a:r>
            <a:endParaRPr lang="en-US" sz="2400" dirty="0" smtClean="0">
              <a:solidFill>
                <a:srgbClr val="FF0000"/>
              </a:solidFill>
            </a:endParaRPr>
          </a:p>
          <a:p>
            <a:pPr algn="just"/>
            <a:r>
              <a:rPr lang="en-US" sz="2400" dirty="0" smtClean="0">
                <a:effectLst/>
                <a:latin typeface="Times New Roman"/>
                <a:ea typeface="Times New Roman"/>
              </a:rPr>
              <a:t>+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Mùa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xuân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còn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có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những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dấu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hiệu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nào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khác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nữa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?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Mưa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,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mây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,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gió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, </a:t>
            </a:r>
            <a:r>
              <a:rPr lang="en-US" sz="2400" dirty="0" err="1" smtClean="0">
                <a:effectLst/>
                <a:latin typeface="Times New Roman"/>
                <a:ea typeface="Times New Roman"/>
              </a:rPr>
              <a:t>nắng</a:t>
            </a:r>
            <a:r>
              <a:rPr lang="en-US" sz="2400" dirty="0" smtClean="0">
                <a:effectLst/>
                <a:latin typeface="Times New Roman"/>
                <a:ea typeface="Times New Roman"/>
              </a:rPr>
              <a:t>?</a:t>
            </a:r>
          </a:p>
          <a:p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45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607</Words>
  <Application>Microsoft Office PowerPoint</Application>
  <PresentationFormat>On-screen Show (4:3)</PresentationFormat>
  <Paragraphs>61</Paragraphs>
  <Slides>20</Slides>
  <Notes>0</Notes>
  <HiddenSlides>0</HiddenSlides>
  <MMClips>5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7" baseType="lpstr">
      <vt:lpstr>.VnTime</vt:lpstr>
      <vt:lpstr>Arial</vt:lpstr>
      <vt:lpstr>Times New Roman</vt:lpstr>
      <vt:lpstr>VNI-Times</vt:lpstr>
      <vt:lpstr>Default Design</vt:lpstr>
      <vt:lpstr>1_Default Design</vt:lpstr>
      <vt:lpstr>2_Default Design</vt:lpstr>
      <vt:lpstr>3_Default Design</vt:lpstr>
      <vt:lpstr>4_Default Design</vt:lpstr>
      <vt:lpstr>5_Default Design</vt:lpstr>
      <vt:lpstr>6_Default Design</vt:lpstr>
      <vt:lpstr>7_Default Design</vt:lpstr>
      <vt:lpstr>8_Default Design</vt:lpstr>
      <vt:lpstr>9_Default Design</vt:lpstr>
      <vt:lpstr>10_Default Design</vt:lpstr>
      <vt:lpstr>11_Default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C4</cp:lastModifiedBy>
  <cp:revision>25</cp:revision>
  <dcterms:created xsi:type="dcterms:W3CDTF">2014-02-07T16:07:29Z</dcterms:created>
  <dcterms:modified xsi:type="dcterms:W3CDTF">2023-06-26T02:31:58Z</dcterms:modified>
</cp:coreProperties>
</file>