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3" r:id="rId5"/>
    <p:sldId id="259" r:id="rId6"/>
    <p:sldId id="260" r:id="rId7"/>
    <p:sldId id="261" r:id="rId8"/>
    <p:sldId id="262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8" d="100"/>
          <a:sy n="68" d="100"/>
        </p:scale>
        <p:origin x="72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AAC188-546E-4AC4-9761-ACD235A53879}" type="datetimeFigureOut">
              <a:rPr lang="en-US" smtClean="0"/>
              <a:t>3/27/2019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552F8F-09C7-4F5D-91C2-8C41F68D4B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25727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AAC188-546E-4AC4-9761-ACD235A53879}" type="datetimeFigureOut">
              <a:rPr lang="en-US" smtClean="0"/>
              <a:t>3/27/2019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552F8F-09C7-4F5D-91C2-8C41F68D4B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12754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AAC188-546E-4AC4-9761-ACD235A53879}" type="datetimeFigureOut">
              <a:rPr lang="en-US" smtClean="0"/>
              <a:t>3/27/2019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552F8F-09C7-4F5D-91C2-8C41F68D4B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80644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AAC188-546E-4AC4-9761-ACD235A53879}" type="datetimeFigureOut">
              <a:rPr lang="en-US" smtClean="0"/>
              <a:t>3/27/2019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552F8F-09C7-4F5D-91C2-8C41F68D4B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23791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AAC188-546E-4AC4-9761-ACD235A53879}" type="datetimeFigureOut">
              <a:rPr lang="en-US" smtClean="0"/>
              <a:t>3/27/2019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552F8F-09C7-4F5D-91C2-8C41F68D4B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27325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AAC188-546E-4AC4-9761-ACD235A53879}" type="datetimeFigureOut">
              <a:rPr lang="en-US" smtClean="0"/>
              <a:t>3/27/2019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552F8F-09C7-4F5D-91C2-8C41F68D4B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99887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AAC188-546E-4AC4-9761-ACD235A53879}" type="datetimeFigureOut">
              <a:rPr lang="en-US" smtClean="0"/>
              <a:t>3/27/2019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552F8F-09C7-4F5D-91C2-8C41F68D4B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36012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AAC188-546E-4AC4-9761-ACD235A53879}" type="datetimeFigureOut">
              <a:rPr lang="en-US" smtClean="0"/>
              <a:t>3/27/2019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552F8F-09C7-4F5D-91C2-8C41F68D4B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15946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AAC188-546E-4AC4-9761-ACD235A53879}" type="datetimeFigureOut">
              <a:rPr lang="en-US" smtClean="0"/>
              <a:t>3/27/2019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552F8F-09C7-4F5D-91C2-8C41F68D4B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09291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AAC188-546E-4AC4-9761-ACD235A53879}" type="datetimeFigureOut">
              <a:rPr lang="en-US" smtClean="0"/>
              <a:t>3/27/2019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552F8F-09C7-4F5D-91C2-8C41F68D4B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39792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AAC188-546E-4AC4-9761-ACD235A53879}" type="datetimeFigureOut">
              <a:rPr lang="en-US" smtClean="0"/>
              <a:t>3/27/2019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552F8F-09C7-4F5D-91C2-8C41F68D4B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53014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AAC188-546E-4AC4-9761-ACD235A53879}" type="datetimeFigureOut">
              <a:rPr lang="en-US" smtClean="0"/>
              <a:t>3/27/2019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552F8F-09C7-4F5D-91C2-8C41F68D4B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59219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5.png"/><Relationship Id="rId4" Type="http://schemas.openxmlformats.org/officeDocument/2006/relationships/image" Target="../media/image4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5.png"/><Relationship Id="rId4" Type="http://schemas.openxmlformats.org/officeDocument/2006/relationships/image" Target="../media/image10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21000" b="-2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27797" y="221611"/>
            <a:ext cx="10481481" cy="979392"/>
          </a:xfrm>
        </p:spPr>
        <p:txBody>
          <a:bodyPr>
            <a:normAutofit/>
          </a:bodyPr>
          <a:lstStyle/>
          <a:p>
            <a:r>
              <a:rPr lang="en-US" sz="2000" b="1" dirty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ỦY BAN NHÂN DÂN QUẬN LONG BIÊN</a:t>
            </a:r>
            <a:br>
              <a:rPr lang="en-US" sz="2000" b="1" dirty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en-US" sz="2000" b="1" dirty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TRƯỜNG MẦM NON GIA THƯỢNG</a:t>
            </a:r>
            <a:br>
              <a:rPr lang="en-US" sz="2000" b="1" dirty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endParaRPr lang="en-US" sz="2000" b="1" dirty="0">
              <a:solidFill>
                <a:srgbClr val="FF000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96537" y="2462379"/>
            <a:ext cx="9144000" cy="819838"/>
          </a:xfrm>
        </p:spPr>
        <p:txBody>
          <a:bodyPr>
            <a:normAutofit/>
          </a:bodyPr>
          <a:lstStyle/>
          <a:p>
            <a:r>
              <a:rPr lang="en-US" sz="36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GIÁO ÁN TẠO HÌNH</a:t>
            </a:r>
          </a:p>
          <a:p>
            <a:endParaRPr lang="en-US" sz="3600" dirty="0"/>
          </a:p>
        </p:txBody>
      </p:sp>
      <p:sp>
        <p:nvSpPr>
          <p:cNvPr id="4" name="Rectangle 3"/>
          <p:cNvSpPr/>
          <p:nvPr/>
        </p:nvSpPr>
        <p:spPr>
          <a:xfrm>
            <a:off x="3995734" y="3561377"/>
            <a:ext cx="4235455" cy="16312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b="1" dirty="0" err="1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Đề</a:t>
            </a:r>
            <a:r>
              <a:rPr lang="en-US" sz="2000" b="1" dirty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tài</a:t>
            </a:r>
            <a:r>
              <a:rPr lang="en-US" sz="2000" b="1" dirty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	    : </a:t>
            </a:r>
            <a:r>
              <a:rPr lang="en-US" sz="2000" b="1" dirty="0" err="1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Xé</a:t>
            </a:r>
            <a:r>
              <a:rPr lang="en-US" sz="2000" b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dán</a:t>
            </a:r>
            <a:r>
              <a:rPr lang="en-US" sz="2000" b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tranh</a:t>
            </a:r>
            <a:r>
              <a:rPr lang="en-US" sz="2000" b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con </a:t>
            </a:r>
            <a:r>
              <a:rPr lang="en-US" sz="2000" b="1" dirty="0" err="1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thuyền</a:t>
            </a:r>
            <a:endParaRPr lang="en-US" sz="2000" b="1" dirty="0" smtClean="0">
              <a:solidFill>
                <a:srgbClr val="00B0F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b="1" dirty="0" err="1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Chủ</a:t>
            </a:r>
            <a:r>
              <a:rPr lang="en-US" sz="2000" b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đề</a:t>
            </a:r>
            <a:r>
              <a:rPr lang="en-US" sz="2000" b="1" dirty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	    : </a:t>
            </a:r>
            <a:r>
              <a:rPr lang="en-US" sz="2000" b="1" dirty="0" err="1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Giao</a:t>
            </a:r>
            <a:r>
              <a:rPr lang="en-US" sz="2000" b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thông</a:t>
            </a:r>
            <a:endParaRPr lang="en-US" sz="2000" b="1" dirty="0" smtClean="0">
              <a:solidFill>
                <a:srgbClr val="00B0F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b="1" dirty="0" err="1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Lứa</a:t>
            </a:r>
            <a:r>
              <a:rPr lang="en-US" sz="2000" b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tuổi</a:t>
            </a:r>
            <a:r>
              <a:rPr lang="en-US" sz="2000" b="1" dirty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   : </a:t>
            </a:r>
            <a:r>
              <a:rPr lang="en-US" sz="2000" b="1" dirty="0" err="1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Mẫu</a:t>
            </a:r>
            <a:r>
              <a:rPr lang="en-US" sz="2000" b="1" dirty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giáo</a:t>
            </a:r>
            <a:r>
              <a:rPr lang="en-US" sz="2000" b="1" dirty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bé</a:t>
            </a:r>
            <a:endParaRPr lang="en-US" sz="2000" b="1" dirty="0">
              <a:solidFill>
                <a:srgbClr val="00B0F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b="1" dirty="0" err="1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2000" b="1" dirty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2000" b="1" dirty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	    : 24 </a:t>
            </a:r>
            <a:r>
              <a:rPr lang="en-US" sz="2000" b="1" dirty="0" err="1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trẻ</a:t>
            </a:r>
            <a:endParaRPr lang="en-US" sz="2000" b="1" dirty="0">
              <a:solidFill>
                <a:srgbClr val="00B0F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b="1" dirty="0" err="1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Giáo</a:t>
            </a:r>
            <a:r>
              <a:rPr lang="en-US" sz="2000" b="1" dirty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viên</a:t>
            </a:r>
            <a:r>
              <a:rPr lang="en-US" sz="2000" b="1" dirty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2000" b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000" b="1" dirty="0" err="1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Nguyễn</a:t>
            </a:r>
            <a:r>
              <a:rPr lang="en-US" sz="2000" b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Thị</a:t>
            </a:r>
            <a:r>
              <a:rPr lang="en-US" sz="2000" b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Hồng</a:t>
            </a:r>
            <a:r>
              <a:rPr lang="en-US" sz="2000" b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Thảo</a:t>
            </a:r>
            <a:endParaRPr lang="en-US" sz="20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9790" y="838567"/>
            <a:ext cx="1344653" cy="13446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29751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43443" y="238515"/>
            <a:ext cx="10515600" cy="1280795"/>
          </a:xfrm>
        </p:spPr>
        <p:txBody>
          <a:bodyPr>
            <a:normAutofit/>
          </a:bodyPr>
          <a:lstStyle/>
          <a:p>
            <a:r>
              <a:rPr lang="vi-VN" sz="4000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FF0000"/>
                </a:solidFill>
              </a:rPr>
              <a:t>I. Mục đích - Yêu cầu:</a:t>
            </a:r>
            <a:r>
              <a:rPr lang="en-US" sz="4000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FF0000"/>
                </a:solidFill>
              </a:rPr>
              <a:t/>
            </a:r>
            <a:br>
              <a:rPr lang="en-US" sz="4000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FF0000"/>
                </a:solidFill>
              </a:rPr>
            </a:br>
            <a:endParaRPr lang="en-US" sz="4000" b="1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25305" y="1228256"/>
            <a:ext cx="10515600" cy="664357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vi-VN" b="1" dirty="0">
                <a:solidFill>
                  <a:srgbClr val="002060"/>
                </a:solidFill>
              </a:rPr>
              <a:t>1, Kiến thức :</a:t>
            </a:r>
          </a:p>
          <a:p>
            <a:pPr marL="0" indent="0">
              <a:buNone/>
            </a:pPr>
            <a:r>
              <a:rPr lang="fr-FR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fr-FR" dirty="0" err="1" smtClean="0"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fr-FR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fr-FR" dirty="0" err="1" smtClean="0">
                <a:latin typeface="Times New Roman" pitchFamily="18" charset="0"/>
                <a:cs typeface="Times New Roman" pitchFamily="18" charset="0"/>
              </a:rPr>
              <a:t>biết</a:t>
            </a:r>
            <a:r>
              <a:rPr lang="fr-FR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fr-FR" dirty="0" err="1" smtClean="0">
                <a:latin typeface="Times New Roman" pitchFamily="18" charset="0"/>
                <a:cs typeface="Times New Roman" pitchFamily="18" charset="0"/>
              </a:rPr>
              <a:t>xé</a:t>
            </a:r>
            <a:r>
              <a:rPr lang="fr-FR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fr-FR" dirty="0" err="1" smtClean="0">
                <a:latin typeface="Times New Roman" pitchFamily="18" charset="0"/>
                <a:cs typeface="Times New Roman" pitchFamily="18" charset="0"/>
              </a:rPr>
              <a:t>dán</a:t>
            </a:r>
            <a:r>
              <a:rPr lang="fr-FR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fr-FR" dirty="0" err="1" smtClean="0">
                <a:latin typeface="Times New Roman" pitchFamily="18" charset="0"/>
                <a:cs typeface="Times New Roman" pitchFamily="18" charset="0"/>
              </a:rPr>
              <a:t>những</a:t>
            </a:r>
            <a:r>
              <a:rPr lang="fr-FR" dirty="0" smtClean="0">
                <a:latin typeface="Times New Roman" pitchFamily="18" charset="0"/>
                <a:cs typeface="Times New Roman" pitchFamily="18" charset="0"/>
              </a:rPr>
              <a:t> con </a:t>
            </a:r>
            <a:r>
              <a:rPr lang="fr-FR" dirty="0" err="1" smtClean="0">
                <a:latin typeface="Times New Roman" pitchFamily="18" charset="0"/>
                <a:cs typeface="Times New Roman" pitchFamily="18" charset="0"/>
              </a:rPr>
              <a:t>thuyền</a:t>
            </a:r>
            <a:r>
              <a:rPr lang="fr-FR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fr-FR" dirty="0" err="1" smtClean="0">
                <a:latin typeface="Times New Roman" pitchFamily="18" charset="0"/>
                <a:cs typeface="Times New Roman" pitchFamily="18" charset="0"/>
              </a:rPr>
              <a:t>khác</a:t>
            </a:r>
            <a:r>
              <a:rPr lang="fr-FR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fr-FR" dirty="0" err="1" smtClean="0">
                <a:latin typeface="Times New Roman" pitchFamily="18" charset="0"/>
                <a:cs typeface="Times New Roman" pitchFamily="18" charset="0"/>
              </a:rPr>
              <a:t>nhau</a:t>
            </a:r>
            <a:r>
              <a:rPr lang="fr-FR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fr-FR" dirty="0" err="1" smtClean="0">
                <a:latin typeface="Times New Roman" pitchFamily="18" charset="0"/>
                <a:cs typeface="Times New Roman" pitchFamily="18" charset="0"/>
              </a:rPr>
              <a:t>như</a:t>
            </a:r>
            <a:r>
              <a:rPr lang="fr-FR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fr-FR" dirty="0" err="1" smtClean="0">
                <a:latin typeface="Times New Roman" pitchFamily="18" charset="0"/>
                <a:cs typeface="Times New Roman" pitchFamily="18" charset="0"/>
              </a:rPr>
              <a:t>thuyền</a:t>
            </a:r>
            <a:r>
              <a:rPr lang="fr-FR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fr-FR" dirty="0" err="1" smtClean="0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fr-FR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fr-FR" dirty="0" err="1" smtClean="0">
                <a:latin typeface="Times New Roman" pitchFamily="18" charset="0"/>
                <a:cs typeface="Times New Roman" pitchFamily="18" charset="0"/>
              </a:rPr>
              <a:t>cánh</a:t>
            </a:r>
            <a:r>
              <a:rPr lang="fr-FR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fr-FR" dirty="0" err="1" smtClean="0">
                <a:latin typeface="Times New Roman" pitchFamily="18" charset="0"/>
                <a:cs typeface="Times New Roman" pitchFamily="18" charset="0"/>
              </a:rPr>
              <a:t>buồm</a:t>
            </a:r>
            <a:r>
              <a:rPr lang="fr-FR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fr-FR" dirty="0" err="1" smtClean="0">
                <a:latin typeface="Times New Roman" pitchFamily="18" charset="0"/>
                <a:cs typeface="Times New Roman" pitchFamily="18" charset="0"/>
              </a:rPr>
              <a:t>thuyền</a:t>
            </a:r>
            <a:r>
              <a:rPr lang="fr-FR" dirty="0" smtClean="0">
                <a:latin typeface="Times New Roman" pitchFamily="18" charset="0"/>
                <a:cs typeface="Times New Roman" pitchFamily="18" charset="0"/>
              </a:rPr>
              <a:t> to, </a:t>
            </a:r>
            <a:r>
              <a:rPr lang="fr-FR" dirty="0" err="1" smtClean="0">
                <a:latin typeface="Times New Roman" pitchFamily="18" charset="0"/>
                <a:cs typeface="Times New Roman" pitchFamily="18" charset="0"/>
              </a:rPr>
              <a:t>thuyền</a:t>
            </a:r>
            <a:r>
              <a:rPr lang="fr-FR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fr-FR" dirty="0" err="1" smtClean="0">
                <a:latin typeface="Times New Roman" pitchFamily="18" charset="0"/>
                <a:cs typeface="Times New Roman" pitchFamily="18" charset="0"/>
              </a:rPr>
              <a:t>nhỏ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25305" y="1892613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vi-VN" b="1" dirty="0">
                <a:solidFill>
                  <a:srgbClr val="002060"/>
                </a:solidFill>
              </a:rPr>
              <a:t>2, Kỹ năng:</a:t>
            </a:r>
          </a:p>
          <a:p>
            <a:r>
              <a:rPr lang="de-DE" dirty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Rèn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kỹ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năng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xếp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giấy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xé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thẳng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xé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lượn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tròn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dán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giấy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825305" y="2741636"/>
            <a:ext cx="6096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vi-VN" b="1" dirty="0">
                <a:solidFill>
                  <a:srgbClr val="002060"/>
                </a:solidFill>
              </a:rPr>
              <a:t>3, Thái độ:</a:t>
            </a:r>
          </a:p>
          <a:p>
            <a:pPr marL="285750" indent="-285750">
              <a:buFontTx/>
              <a:buChar char="-"/>
            </a:pPr>
            <a:r>
              <a:rPr lang="vi-VN" dirty="0"/>
              <a:t>Trẻ hứng thú tham gia vào giờ học</a:t>
            </a: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ý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thức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giữ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gìn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sản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phẩm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mình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643895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4" grpId="0"/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21000" b="-2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2749062" cy="971306"/>
          </a:xfrm>
        </p:spPr>
        <p:txBody>
          <a:bodyPr>
            <a:normAutofit/>
          </a:bodyPr>
          <a:lstStyle/>
          <a:p>
            <a:r>
              <a:rPr lang="vi-VN" sz="28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</a:rPr>
              <a:t>II, Chuẩn bị:</a:t>
            </a:r>
            <a:r>
              <a:rPr lang="en-US" sz="28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</a:rPr>
              <a:t/>
            </a:r>
            <a:br>
              <a:rPr lang="en-US" sz="28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</a:rPr>
            </a:br>
            <a:endParaRPr lang="en-US" sz="2800" b="1" dirty="0">
              <a:solidFill>
                <a:srgbClr val="FF0000"/>
              </a:solidFill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697522" y="1051952"/>
            <a:ext cx="6096000" cy="307776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vi-VN" sz="2000" b="1" dirty="0">
                <a:solidFill>
                  <a:srgbClr val="FF0000"/>
                </a:solidFill>
              </a:rPr>
              <a:t>1, Đồ dùng của cô:</a:t>
            </a:r>
          </a:p>
          <a:p>
            <a:r>
              <a:rPr lang="es-ES" sz="2000" b="1" dirty="0">
                <a:latin typeface="Times New Roman" pitchFamily="18" charset="0"/>
                <a:cs typeface="Times New Roman" pitchFamily="18" charset="0"/>
              </a:rPr>
              <a:t>* </a:t>
            </a:r>
            <a:r>
              <a:rPr lang="es-ES" sz="2000" b="1" dirty="0" err="1">
                <a:latin typeface="Times New Roman" pitchFamily="18" charset="0"/>
                <a:cs typeface="Times New Roman" pitchFamily="18" charset="0"/>
              </a:rPr>
              <a:t>Đồ</a:t>
            </a:r>
            <a:r>
              <a:rPr lang="es-ES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s-ES" sz="2000" b="1" dirty="0" err="1">
                <a:latin typeface="Times New Roman" pitchFamily="18" charset="0"/>
                <a:cs typeface="Times New Roman" pitchFamily="18" charset="0"/>
              </a:rPr>
              <a:t>dùng</a:t>
            </a:r>
            <a:r>
              <a:rPr lang="es-ES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s-ES" sz="2000" b="1" dirty="0" err="1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s-ES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s-ES" sz="2000" b="1" dirty="0" err="1">
                <a:latin typeface="Times New Roman" pitchFamily="18" charset="0"/>
                <a:cs typeface="Times New Roman" pitchFamily="18" charset="0"/>
              </a:rPr>
              <a:t>cô</a:t>
            </a:r>
            <a:endParaRPr lang="en-US" sz="20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s-ES" sz="2000" dirty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s-ES" sz="2000" dirty="0" err="1" smtClean="0">
                <a:latin typeface="Times New Roman" pitchFamily="18" charset="0"/>
                <a:cs typeface="Times New Roman" pitchFamily="18" charset="0"/>
              </a:rPr>
              <a:t>Nhạc</a:t>
            </a:r>
            <a:r>
              <a:rPr lang="es-E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s-ES" sz="2000" dirty="0" err="1" smtClean="0">
                <a:latin typeface="Times New Roman" pitchFamily="18" charset="0"/>
                <a:cs typeface="Times New Roman" pitchFamily="18" charset="0"/>
              </a:rPr>
              <a:t>không</a:t>
            </a:r>
            <a:r>
              <a:rPr lang="es-E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s-ES" sz="2000" dirty="0" err="1" smtClean="0">
                <a:latin typeface="Times New Roman" pitchFamily="18" charset="0"/>
                <a:cs typeface="Times New Roman" pitchFamily="18" charset="0"/>
              </a:rPr>
              <a:t>lời</a:t>
            </a:r>
            <a:endParaRPr lang="es-ES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buFontTx/>
              <a:buChar char="-"/>
            </a:pPr>
            <a:r>
              <a:rPr lang="es-ES" sz="2000" dirty="0" err="1" smtClean="0">
                <a:latin typeface="Times New Roman" pitchFamily="18" charset="0"/>
                <a:cs typeface="Times New Roman" pitchFamily="18" charset="0"/>
              </a:rPr>
              <a:t>Giáo</a:t>
            </a:r>
            <a:r>
              <a:rPr lang="es-E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s-ES" sz="2000" dirty="0" err="1">
                <a:latin typeface="Times New Roman" pitchFamily="18" charset="0"/>
                <a:cs typeface="Times New Roman" pitchFamily="18" charset="0"/>
              </a:rPr>
              <a:t>án</a:t>
            </a:r>
            <a:r>
              <a:rPr lang="es-E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s-ES" sz="2000" dirty="0" err="1">
                <a:latin typeface="Times New Roman" pitchFamily="18" charset="0"/>
                <a:cs typeface="Times New Roman" pitchFamily="18" charset="0"/>
              </a:rPr>
              <a:t>điện</a:t>
            </a:r>
            <a:r>
              <a:rPr lang="es-E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s-ES" sz="2000" dirty="0" err="1" smtClean="0">
                <a:latin typeface="Times New Roman" pitchFamily="18" charset="0"/>
                <a:cs typeface="Times New Roman" pitchFamily="18" charset="0"/>
              </a:rPr>
              <a:t>tử</a:t>
            </a:r>
            <a:endParaRPr lang="es-ES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buFontTx/>
              <a:buChar char="-"/>
            </a:pPr>
            <a:r>
              <a:rPr lang="es-ES" sz="2000" dirty="0" err="1" smtClean="0">
                <a:latin typeface="Times New Roman" pitchFamily="18" charset="0"/>
                <a:cs typeface="Times New Roman" pitchFamily="18" charset="0"/>
              </a:rPr>
              <a:t>Tranh</a:t>
            </a:r>
            <a:r>
              <a:rPr lang="es-E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s-ES" sz="2000" dirty="0" err="1" smtClean="0">
                <a:latin typeface="Times New Roman" pitchFamily="18" charset="0"/>
                <a:cs typeface="Times New Roman" pitchFamily="18" charset="0"/>
              </a:rPr>
              <a:t>thuyền</a:t>
            </a:r>
            <a:r>
              <a:rPr lang="es-E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s-ES" sz="2000" dirty="0" err="1" smtClean="0">
                <a:latin typeface="Times New Roman" pitchFamily="18" charset="0"/>
                <a:cs typeface="Times New Roman" pitchFamily="18" charset="0"/>
              </a:rPr>
              <a:t>buồm</a:t>
            </a:r>
            <a:r>
              <a:rPr lang="es-ES" sz="20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s-ES" sz="2000" dirty="0" err="1" smtClean="0">
                <a:latin typeface="Times New Roman" pitchFamily="18" charset="0"/>
                <a:cs typeface="Times New Roman" pitchFamily="18" charset="0"/>
              </a:rPr>
              <a:t>tàu</a:t>
            </a:r>
            <a:r>
              <a:rPr lang="es-E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s-ES" sz="2000" dirty="0" err="1" smtClean="0">
                <a:latin typeface="Times New Roman" pitchFamily="18" charset="0"/>
                <a:cs typeface="Times New Roman" pitchFamily="18" charset="0"/>
              </a:rPr>
              <a:t>thủy</a:t>
            </a:r>
            <a:r>
              <a:rPr lang="es-ES" sz="20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s-ES" sz="2000" dirty="0" err="1" smtClean="0">
                <a:latin typeface="Times New Roman" pitchFamily="18" charset="0"/>
                <a:cs typeface="Times New Roman" pitchFamily="18" charset="0"/>
              </a:rPr>
              <a:t>thuyền</a:t>
            </a:r>
            <a:r>
              <a:rPr lang="es-E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s-ES" sz="2000" dirty="0" err="1" smtClean="0">
                <a:latin typeface="Times New Roman" pitchFamily="18" charset="0"/>
                <a:cs typeface="Times New Roman" pitchFamily="18" charset="0"/>
              </a:rPr>
              <a:t>thúng</a:t>
            </a:r>
            <a:endParaRPr lang="es-ES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buFontTx/>
              <a:buChar char="-"/>
            </a:pPr>
            <a:r>
              <a:rPr lang="es-ES" sz="2000" dirty="0" err="1" smtClean="0">
                <a:latin typeface="Times New Roman" pitchFamily="18" charset="0"/>
                <a:cs typeface="Times New Roman" pitchFamily="18" charset="0"/>
              </a:rPr>
              <a:t>Tranh</a:t>
            </a:r>
            <a:r>
              <a:rPr lang="es-E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s-ES" sz="2000" dirty="0" err="1" smtClean="0">
                <a:latin typeface="Times New Roman" pitchFamily="18" charset="0"/>
                <a:cs typeface="Times New Roman" pitchFamily="18" charset="0"/>
              </a:rPr>
              <a:t>mẫu</a:t>
            </a:r>
            <a:r>
              <a:rPr lang="es-E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s-ES" sz="2000" dirty="0" err="1" smtClean="0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s-E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s-ES" sz="2000" dirty="0" err="1" smtClean="0">
                <a:latin typeface="Times New Roman" pitchFamily="18" charset="0"/>
                <a:cs typeface="Times New Roman" pitchFamily="18" charset="0"/>
              </a:rPr>
              <a:t>cô</a:t>
            </a:r>
            <a:endParaRPr lang="es-ES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buFontTx/>
              <a:buChar char="-"/>
            </a:pPr>
            <a:r>
              <a:rPr lang="es-ES" sz="2000" dirty="0" err="1" smtClean="0">
                <a:latin typeface="Times New Roman" pitchFamily="18" charset="0"/>
                <a:cs typeface="Times New Roman" pitchFamily="18" charset="0"/>
              </a:rPr>
              <a:t>Giá</a:t>
            </a:r>
            <a:r>
              <a:rPr lang="es-ES" sz="2000" dirty="0" smtClean="0">
                <a:latin typeface="Times New Roman" pitchFamily="18" charset="0"/>
                <a:cs typeface="Times New Roman" pitchFamily="18" charset="0"/>
              </a:rPr>
              <a:t> treo </a:t>
            </a:r>
            <a:r>
              <a:rPr lang="es-ES" sz="2000" dirty="0" err="1" smtClean="0">
                <a:latin typeface="Times New Roman" pitchFamily="18" charset="0"/>
                <a:cs typeface="Times New Roman" pitchFamily="18" charset="0"/>
              </a:rPr>
              <a:t>sản</a:t>
            </a:r>
            <a:r>
              <a:rPr lang="es-E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s-ES" sz="2000" dirty="0" err="1" smtClean="0">
                <a:latin typeface="Times New Roman" pitchFamily="18" charset="0"/>
                <a:cs typeface="Times New Roman" pitchFamily="18" charset="0"/>
              </a:rPr>
              <a:t>phẩm</a:t>
            </a:r>
            <a:r>
              <a:rPr lang="es-E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s-ES" sz="2000" dirty="0" err="1" smtClean="0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s-E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s-ES" sz="2000" dirty="0" err="1" smtClean="0">
                <a:latin typeface="Times New Roman" pitchFamily="18" charset="0"/>
                <a:cs typeface="Times New Roman" pitchFamily="18" charset="0"/>
              </a:rPr>
              <a:t>trẻ</a:t>
            </a:r>
            <a:endParaRPr lang="en-US" sz="20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s-ES" dirty="0"/>
              <a:t> </a:t>
            </a:r>
            <a:endParaRPr lang="en-US" dirty="0"/>
          </a:p>
          <a:p>
            <a:r>
              <a:rPr lang="en-US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</a:rPr>
              <a:t/>
            </a:r>
            <a:br>
              <a:rPr lang="en-US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</a:rPr>
            </a:b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838200" y="3424034"/>
            <a:ext cx="6096000" cy="1015663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vi-VN" sz="2000" b="1" dirty="0">
                <a:solidFill>
                  <a:srgbClr val="FF0000"/>
                </a:solidFill>
              </a:rPr>
              <a:t>2, Đồ dùng của trẻ </a:t>
            </a:r>
            <a:r>
              <a:rPr lang="vi-VN" sz="2000" b="1" dirty="0" smtClean="0">
                <a:solidFill>
                  <a:srgbClr val="FF0000"/>
                </a:solidFill>
              </a:rPr>
              <a:t>:</a:t>
            </a:r>
          </a:p>
          <a:p>
            <a:pPr marL="285750" indent="-285750">
              <a:buFontTx/>
              <a:buChar char="-"/>
            </a:pPr>
            <a:r>
              <a:rPr lang="en-US" sz="2000" dirty="0" err="1" smtClean="0"/>
              <a:t>Vở</a:t>
            </a:r>
            <a:r>
              <a:rPr lang="en-US" sz="2000" dirty="0" smtClean="0"/>
              <a:t> </a:t>
            </a:r>
            <a:r>
              <a:rPr lang="en-US" sz="2000" dirty="0" err="1" smtClean="0"/>
              <a:t>thủ</a:t>
            </a:r>
            <a:r>
              <a:rPr lang="en-US" sz="2000" dirty="0" smtClean="0"/>
              <a:t> </a:t>
            </a:r>
            <a:r>
              <a:rPr lang="en-US" sz="2000" dirty="0" err="1" smtClean="0"/>
              <a:t>công</a:t>
            </a:r>
            <a:endParaRPr lang="en-US" sz="2000" dirty="0" smtClean="0"/>
          </a:p>
          <a:p>
            <a:pPr marL="285750" indent="-285750">
              <a:buFontTx/>
              <a:buChar char="-"/>
            </a:pPr>
            <a:r>
              <a:rPr lang="en-US" sz="2000" dirty="0" err="1" smtClean="0"/>
              <a:t>Hồ</a:t>
            </a:r>
            <a:r>
              <a:rPr lang="en-US" sz="2000" dirty="0" smtClean="0"/>
              <a:t> </a:t>
            </a:r>
            <a:r>
              <a:rPr lang="en-US" sz="2000" dirty="0" err="1" smtClean="0"/>
              <a:t>dán</a:t>
            </a:r>
            <a:r>
              <a:rPr lang="en-US" sz="2000" dirty="0" smtClean="0"/>
              <a:t>, </a:t>
            </a:r>
            <a:r>
              <a:rPr lang="en-US" sz="2000" dirty="0" err="1" smtClean="0"/>
              <a:t>giấy</a:t>
            </a:r>
            <a:r>
              <a:rPr lang="en-US" sz="2000" dirty="0" smtClean="0"/>
              <a:t> </a:t>
            </a:r>
            <a:r>
              <a:rPr lang="en-US" sz="2000" dirty="0" err="1" smtClean="0"/>
              <a:t>màu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8809948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err="1" smtClean="0">
                <a:solidFill>
                  <a:srgbClr val="FF0000"/>
                </a:solidFill>
              </a:rPr>
              <a:t>Cô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</a:rPr>
              <a:t>và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</a:rPr>
              <a:t>trẻ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</a:rPr>
              <a:t>hát</a:t>
            </a:r>
            <a:r>
              <a:rPr lang="en-US" b="1" dirty="0" smtClean="0">
                <a:solidFill>
                  <a:srgbClr val="FF0000"/>
                </a:solidFill>
              </a:rPr>
              <a:t>: </a:t>
            </a:r>
            <a:r>
              <a:rPr lang="en-US" b="1" dirty="0" err="1" smtClean="0">
                <a:solidFill>
                  <a:srgbClr val="FF0000"/>
                </a:solidFill>
              </a:rPr>
              <a:t>Em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</a:rPr>
              <a:t>đi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</a:rPr>
              <a:t>chơi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</a:rPr>
              <a:t>thuyền</a:t>
            </a:r>
            <a:endParaRPr lang="en-US" b="1" dirty="0">
              <a:solidFill>
                <a:srgbClr val="FF0000"/>
              </a:solidFill>
            </a:endParaRPr>
          </a:p>
        </p:txBody>
      </p:sp>
      <p:pic>
        <p:nvPicPr>
          <p:cNvPr id="4" name="EmDiChoiThuyen-V.A-2422580_hq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791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47080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55269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1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0120" y="0"/>
            <a:ext cx="10515600" cy="1325563"/>
          </a:xfrm>
        </p:spPr>
        <p:txBody>
          <a:bodyPr>
            <a:normAutofit/>
          </a:bodyPr>
          <a:lstStyle/>
          <a:p>
            <a:r>
              <a:rPr lang="en-US" b="1" dirty="0" err="1" smtClean="0">
                <a:solidFill>
                  <a:srgbClr val="FF0000"/>
                </a:solidFill>
              </a:rPr>
              <a:t>Quan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</a:rPr>
              <a:t>sát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</a:rPr>
              <a:t>mẫu</a:t>
            </a:r>
            <a:endParaRPr lang="en-US" b="1" dirty="0">
              <a:solidFill>
                <a:srgbClr val="FF0000"/>
              </a:solidFill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00333"/>
            <a:ext cx="12192000" cy="5957668"/>
          </a:xfrm>
        </p:spPr>
      </p:pic>
    </p:spTree>
    <p:extLst>
      <p:ext uri="{BB962C8B-B14F-4D97-AF65-F5344CB8AC3E}">
        <p14:creationId xmlns:p14="http://schemas.microsoft.com/office/powerpoint/2010/main" val="37255742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0" b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58705" y="899696"/>
            <a:ext cx="10515600" cy="3194001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en-US" sz="3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c, </a:t>
            </a:r>
            <a:r>
              <a:rPr lang="en-US" sz="3600" b="1" dirty="0" err="1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3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thực</a:t>
            </a:r>
            <a:r>
              <a:rPr lang="en-US" sz="3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hiện</a:t>
            </a:r>
            <a:r>
              <a:rPr lang="en-US" sz="3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:</a:t>
            </a:r>
            <a:br>
              <a:rPr lang="en-US" sz="3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en-US" sz="36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bao</a:t>
            </a:r>
            <a:r>
              <a:rPr lang="en-U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quát</a:t>
            </a:r>
            <a:r>
              <a:rPr lang="en-U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khi</a:t>
            </a:r>
            <a:r>
              <a:rPr lang="en-U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thực</a:t>
            </a:r>
            <a:r>
              <a:rPr lang="en-U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hiện</a:t>
            </a:r>
            <a:r>
              <a:rPr lang="en-U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36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khuyến</a:t>
            </a:r>
            <a:r>
              <a:rPr lang="en-U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khích</a:t>
            </a:r>
            <a:r>
              <a:rPr lang="en-U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viên</a:t>
            </a:r>
            <a:r>
              <a:rPr lang="en-U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chậm</a:t>
            </a:r>
            <a:r>
              <a:rPr lang="en-U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36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gợi</a:t>
            </a:r>
            <a:r>
              <a:rPr lang="en-U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ý them </a:t>
            </a:r>
            <a:r>
              <a:rPr lang="en-US" sz="36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nội</a:t>
            </a:r>
            <a:r>
              <a:rPr lang="en-U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dung </a:t>
            </a:r>
            <a:r>
              <a:rPr lang="en-US" sz="36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mở</a:t>
            </a:r>
            <a:r>
              <a:rPr lang="en-U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những</a:t>
            </a:r>
            <a:r>
              <a:rPr lang="en-U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khác</a:t>
            </a:r>
            <a:endParaRPr lang="en-US" sz="36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24230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6846" y="2039815"/>
            <a:ext cx="10515600" cy="886265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en-US" sz="5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d, </a:t>
            </a:r>
            <a:r>
              <a:rPr lang="en-US" sz="54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Trưng</a:t>
            </a:r>
            <a:r>
              <a:rPr lang="en-US" sz="5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bày</a:t>
            </a:r>
            <a:r>
              <a:rPr lang="en-US" sz="5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sản</a:t>
            </a:r>
            <a:r>
              <a:rPr lang="en-US" sz="5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phẩm</a:t>
            </a:r>
            <a:r>
              <a:rPr lang="en-US" sz="5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br>
              <a:rPr lang="en-US" sz="5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- Cho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nhận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xét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tranh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mình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thích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vì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sao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thích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?</a:t>
            </a:r>
            <a:br>
              <a:rPr lang="en-US" sz="3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Hỏi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vài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thích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tranh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ai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?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Vì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sao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thích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?</a:t>
            </a:r>
            <a:br>
              <a:rPr lang="en-US" sz="3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nhận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xét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chung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khen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ngợi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viên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3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nhận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xét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chung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lại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tranh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lần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nữa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22372122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6400" y="309490"/>
            <a:ext cx="10515600" cy="2365938"/>
          </a:xfrm>
        </p:spPr>
        <p:txBody>
          <a:bodyPr>
            <a:normAutofit/>
          </a:bodyPr>
          <a:lstStyle/>
          <a:p>
            <a:r>
              <a:rPr lang="en-US" sz="5400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3, </a:t>
            </a:r>
            <a:r>
              <a:rPr lang="en-US" sz="5400" b="1" dirty="0" err="1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Kết</a:t>
            </a:r>
            <a:r>
              <a:rPr lang="en-US" sz="5400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b="1" dirty="0" err="1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thúc</a:t>
            </a:r>
            <a:r>
              <a:rPr lang="en-US" sz="5400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br>
              <a:rPr lang="en-US" sz="5400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cùng</a:t>
            </a:r>
            <a:r>
              <a:rPr lang="en-US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hát</a:t>
            </a:r>
            <a:r>
              <a:rPr lang="en-US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Bé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tô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màu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en-US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4" name="NhaEmTapToMau-BaoNgu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763064" y="218166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3486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12914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1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112</TotalTime>
  <Words>181</Words>
  <Application>Microsoft Office PowerPoint</Application>
  <PresentationFormat>Widescreen</PresentationFormat>
  <Paragraphs>33</Paragraphs>
  <Slides>8</Slides>
  <Notes>0</Notes>
  <HiddenSlides>0</HiddenSlides>
  <MMClips>2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3" baseType="lpstr">
      <vt:lpstr>Arial</vt:lpstr>
      <vt:lpstr>Calibri</vt:lpstr>
      <vt:lpstr>Calibri Light</vt:lpstr>
      <vt:lpstr>Times New Roman</vt:lpstr>
      <vt:lpstr>Office Theme</vt:lpstr>
      <vt:lpstr>ỦY BAN NHÂN DÂN QUẬN LONG BIÊN TRƯỜNG MẦM NON GIA THƯỢNG </vt:lpstr>
      <vt:lpstr>I. Mục đích - Yêu cầu: </vt:lpstr>
      <vt:lpstr>II, Chuẩn bị: </vt:lpstr>
      <vt:lpstr>Cô và trẻ hát: Em đi chơi thuyền</vt:lpstr>
      <vt:lpstr>Quan sát mẫu</vt:lpstr>
      <vt:lpstr>c, Trẻ thực hiện: Cô bao quát trong khi trẻ thực hiện, khuyến khích động viên trẻ chậm, gợi ý them nội dung mở cho những trẻ khác</vt:lpstr>
      <vt:lpstr>d, Trưng bày sản phẩm: - Cho trẻ nhận xét tranh mình thích, vì sao trẻ thích? Hỏi một vài trẻ thích tranh của ai? Vì sao thích? - Cô nhận xét chung, khen ngợi động viên trẻ - Cô nhận xét chung lại tranh của trẻ một lần nữa</vt:lpstr>
      <vt:lpstr>3, Kết thúc: Cô và trẻ cùng  hát bài: “Bé tô màu” </vt:lpstr>
    </vt:vector>
  </TitlesOfParts>
  <Company>Tien Ich May Tinh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PHÒNG GIÁO DỤC VÀ ĐÀO TẠO QUẬN LONG BIÊN TRƯỜNG MẦM NON GIA THƯỢNG</dc:title>
  <dc:creator>Le Tien Duat</dc:creator>
  <cp:lastModifiedBy>Le Tien Duat</cp:lastModifiedBy>
  <cp:revision>12</cp:revision>
  <dcterms:created xsi:type="dcterms:W3CDTF">2019-03-26T14:38:43Z</dcterms:created>
  <dcterms:modified xsi:type="dcterms:W3CDTF">2019-03-27T04:34:48Z</dcterms:modified>
</cp:coreProperties>
</file>